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77" r:id="rId5"/>
    <p:sldId id="270" r:id="rId6"/>
    <p:sldId id="275" r:id="rId7"/>
    <p:sldId id="276" r:id="rId8"/>
    <p:sldId id="274" r:id="rId9"/>
    <p:sldId id="266" r:id="rId10"/>
  </p:sldIdLst>
  <p:sldSz cx="12192000" cy="6858000"/>
  <p:notesSz cx="6858000" cy="9144000"/>
  <p:embeddedFontLst>
    <p:embeddedFont>
      <p:font typeface="League Spartan" panose="020B0604020202020204" charset="0"/>
      <p:regular r:id="rId12"/>
      <p:bold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6T2IU+gEDab0LUjVCips6E0zb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1CF"/>
    <a:srgbClr val="F5F3F5"/>
    <a:srgbClr val="2D5767"/>
    <a:srgbClr val="335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B3E55-0646-422F-8FE0-EC259DEAD975}" v="133" dt="2024-09-26T21:35:29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94660"/>
  </p:normalViewPr>
  <p:slideViewPr>
    <p:cSldViewPr snapToGrid="0">
      <p:cViewPr>
        <p:scale>
          <a:sx n="81" d="100"/>
          <a:sy n="81" d="100"/>
        </p:scale>
        <p:origin x="4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6013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66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29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2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B7Vr8tlOuE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ds1BonrKKw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OsQWaxDqD0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137" y="544964"/>
            <a:ext cx="3929239" cy="13745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4298975" y="426899"/>
            <a:ext cx="7599888" cy="107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</a:pPr>
            <a:r>
              <a:rPr lang="en-US" sz="3200" b="1" dirty="0">
                <a:solidFill>
                  <a:srgbClr val="9B90A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European Educational Symposium: </a:t>
            </a:r>
            <a:br>
              <a:rPr lang="en-US" sz="3200" b="1" dirty="0">
                <a:solidFill>
                  <a:srgbClr val="9B90AB"/>
                </a:solidFill>
                <a:latin typeface="League Spartan"/>
                <a:ea typeface="League Spartan"/>
                <a:cs typeface="League Spartan"/>
                <a:sym typeface="League Spartan"/>
              </a:rPr>
            </a:br>
            <a:r>
              <a:rPr lang="en-US" sz="3200" b="1" dirty="0">
                <a:solidFill>
                  <a:srgbClr val="9B90A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21</a:t>
            </a:r>
            <a:r>
              <a:rPr lang="en-US" sz="3200" b="1" baseline="30000" dirty="0">
                <a:solidFill>
                  <a:srgbClr val="9B90A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</a:t>
            </a:r>
            <a:r>
              <a:rPr lang="en-US" sz="3200" b="1" dirty="0">
                <a:solidFill>
                  <a:srgbClr val="9B90A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Century Skills in long-term care</a:t>
            </a:r>
            <a:endParaRPr sz="3200" b="1" dirty="0">
              <a:solidFill>
                <a:srgbClr val="9B90AB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217EC2-8BA1-B3DD-1DB9-EEF3ADF8FC23}"/>
              </a:ext>
            </a:extLst>
          </p:cNvPr>
          <p:cNvSpPr txBox="1">
            <a:spLocks/>
          </p:cNvSpPr>
          <p:nvPr/>
        </p:nvSpPr>
        <p:spPr>
          <a:xfrm>
            <a:off x="348063" y="2355755"/>
            <a:ext cx="4849270" cy="6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aa-ET" sz="4400" b="1" i="1" dirty="0">
                <a:solidFill>
                  <a:srgbClr val="774B9A"/>
                </a:solidFill>
                <a:latin typeface="Open Sans" panose="020B0606030504020204" pitchFamily="34" charset="0"/>
              </a:rPr>
              <a:t>Thinking out of the ……</a:t>
            </a:r>
            <a:endParaRPr lang="en-US" altLang="aa-ET" sz="4400" b="1" i="1" dirty="0">
              <a:solidFill>
                <a:srgbClr val="774B9A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44B91C-F0F2-5568-9739-CCB3A0B978F6}"/>
              </a:ext>
            </a:extLst>
          </p:cNvPr>
          <p:cNvSpPr txBox="1">
            <a:spLocks/>
          </p:cNvSpPr>
          <p:nvPr/>
        </p:nvSpPr>
        <p:spPr>
          <a:xfrm>
            <a:off x="2104950" y="5778876"/>
            <a:ext cx="1184096" cy="6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aa-ET" b="1" i="1" dirty="0">
                <a:solidFill>
                  <a:srgbClr val="774B9A"/>
                </a:solidFill>
                <a:latin typeface="Open Sans" panose="020B0606030504020204" pitchFamily="34" charset="0"/>
              </a:rPr>
              <a:t>box</a:t>
            </a:r>
            <a:endParaRPr lang="en-US" altLang="aa-ET" b="1" i="1" dirty="0">
              <a:solidFill>
                <a:srgbClr val="774B9A"/>
              </a:solidFill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F3B172-B27A-7437-D8FE-283525E20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792" y="2990517"/>
            <a:ext cx="2108179" cy="26940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050" y="6319650"/>
            <a:ext cx="1461350" cy="3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45A012-EBCB-42FE-1BD9-BF79AFD94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035" y="886263"/>
            <a:ext cx="52818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aa-ET" sz="3600" b="1" i="1" dirty="0">
                <a:solidFill>
                  <a:srgbClr val="774B9A"/>
                </a:solidFill>
                <a:latin typeface="Open Sans" panose="020B0606030504020204" pitchFamily="34" charset="0"/>
              </a:rPr>
              <a:t>Moment of appreciation</a:t>
            </a:r>
            <a:endParaRPr lang="en-US" altLang="aa-ET" sz="3600" b="1" i="1" dirty="0">
              <a:solidFill>
                <a:srgbClr val="774B9A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659B7-6860-5ABF-5940-94A7AE3A0CC1}"/>
              </a:ext>
            </a:extLst>
          </p:cNvPr>
          <p:cNvSpPr txBox="1"/>
          <p:nvPr/>
        </p:nvSpPr>
        <p:spPr>
          <a:xfrm>
            <a:off x="2517397" y="1440261"/>
            <a:ext cx="95957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b="1" i="1" kern="1200" dirty="0">
                <a:solidFill>
                  <a:srgbClr val="774B9A"/>
                </a:solidFill>
                <a:latin typeface="+mn-lt"/>
                <a:ea typeface="+mj-ea"/>
                <a:cs typeface="+mj-cs"/>
              </a:rPr>
              <a:t>…..let us honour a generation that has laid the foundation for our present….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88E9EF-BCBE-0D81-1896-7334CEE2F33F}"/>
              </a:ext>
            </a:extLst>
          </p:cNvPr>
          <p:cNvGrpSpPr/>
          <p:nvPr/>
        </p:nvGrpSpPr>
        <p:grpSpPr>
          <a:xfrm>
            <a:off x="7384088" y="4447589"/>
            <a:ext cx="1277010" cy="1278383"/>
            <a:chOff x="3324102" y="3733142"/>
            <a:chExt cx="1632946" cy="1634702"/>
          </a:xfrm>
        </p:grpSpPr>
        <p:sp>
          <p:nvSpPr>
            <p:cNvPr id="21" name="Oval 101">
              <a:extLst>
                <a:ext uri="{FF2B5EF4-FFF2-40B4-BE49-F238E27FC236}">
                  <a16:creationId xmlns:a16="http://schemas.microsoft.com/office/drawing/2014/main" id="{8B0B66EF-6027-E11B-EB7F-994AD0C3B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102" y="3733142"/>
              <a:ext cx="1632946" cy="1634702"/>
            </a:xfrm>
            <a:prstGeom prst="ellipse">
              <a:avLst/>
            </a:prstGeom>
            <a:gradFill>
              <a:gsLst>
                <a:gs pos="0">
                  <a:srgbClr val="EBECF0">
                    <a:lumMod val="63000"/>
                    <a:lumOff val="37000"/>
                  </a:srgbClr>
                </a:gs>
                <a:gs pos="100000">
                  <a:schemeClr val="bg2"/>
                </a:gs>
                <a:gs pos="100000">
                  <a:schemeClr val="bg2"/>
                </a:gs>
              </a:gsLst>
              <a:lin ang="10800000" scaled="0"/>
            </a:gradFill>
            <a:ln>
              <a:noFill/>
            </a:ln>
            <a:effectLst>
              <a:innerShdw blurRad="279400" dist="127000" dir="13200000">
                <a:schemeClr val="tx1">
                  <a:alpha val="5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a-ET">
                <a:solidFill>
                  <a:schemeClr val="tx1"/>
                </a:solidFill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616FA3A-CDFF-01C7-08FD-EDF573A82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4541" y="4261020"/>
              <a:ext cx="585073" cy="605694"/>
            </a:xfrm>
            <a:custGeom>
              <a:avLst/>
              <a:gdLst>
                <a:gd name="T0" fmla="*/ 1216 w 1260"/>
                <a:gd name="T1" fmla="*/ 588 h 1304"/>
                <a:gd name="T2" fmla="*/ 1260 w 1260"/>
                <a:gd name="T3" fmla="*/ 754 h 1304"/>
                <a:gd name="T4" fmla="*/ 2 w 1260"/>
                <a:gd name="T5" fmla="*/ 867 h 1304"/>
                <a:gd name="T6" fmla="*/ 377 w 1260"/>
                <a:gd name="T7" fmla="*/ 54 h 1304"/>
                <a:gd name="T8" fmla="*/ 41 w 1260"/>
                <a:gd name="T9" fmla="*/ 672 h 1304"/>
                <a:gd name="T10" fmla="*/ 1189 w 1260"/>
                <a:gd name="T11" fmla="*/ 446 h 1304"/>
                <a:gd name="T12" fmla="*/ 445 w 1260"/>
                <a:gd name="T13" fmla="*/ 29 h 1304"/>
                <a:gd name="T14" fmla="*/ 1207 w 1260"/>
                <a:gd name="T15" fmla="*/ 460 h 1304"/>
                <a:gd name="T16" fmla="*/ 1117 w 1260"/>
                <a:gd name="T17" fmla="*/ 868 h 1304"/>
                <a:gd name="T18" fmla="*/ 1122 w 1260"/>
                <a:gd name="T19" fmla="*/ 1085 h 1304"/>
                <a:gd name="T20" fmla="*/ 103 w 1260"/>
                <a:gd name="T21" fmla="*/ 668 h 1304"/>
                <a:gd name="T22" fmla="*/ 141 w 1260"/>
                <a:gd name="T23" fmla="*/ 629 h 1304"/>
                <a:gd name="T24" fmla="*/ 1139 w 1260"/>
                <a:gd name="T25" fmla="*/ 818 h 1304"/>
                <a:gd name="T26" fmla="*/ 1115 w 1260"/>
                <a:gd name="T27" fmla="*/ 595 h 1304"/>
                <a:gd name="T28" fmla="*/ 1154 w 1260"/>
                <a:gd name="T29" fmla="*/ 593 h 1304"/>
                <a:gd name="T30" fmla="*/ 225 w 1260"/>
                <a:gd name="T31" fmla="*/ 322 h 1304"/>
                <a:gd name="T32" fmla="*/ 854 w 1260"/>
                <a:gd name="T33" fmla="*/ 154 h 1304"/>
                <a:gd name="T34" fmla="*/ 260 w 1260"/>
                <a:gd name="T35" fmla="*/ 311 h 1304"/>
                <a:gd name="T36" fmla="*/ 991 w 1260"/>
                <a:gd name="T37" fmla="*/ 1134 h 1304"/>
                <a:gd name="T38" fmla="*/ 1054 w 1260"/>
                <a:gd name="T39" fmla="*/ 623 h 1304"/>
                <a:gd name="T40" fmla="*/ 190 w 1260"/>
                <a:gd name="T41" fmla="*/ 1133 h 1304"/>
                <a:gd name="T42" fmla="*/ 203 w 1260"/>
                <a:gd name="T43" fmla="*/ 629 h 1304"/>
                <a:gd name="T44" fmla="*/ 243 w 1260"/>
                <a:gd name="T45" fmla="*/ 658 h 1304"/>
                <a:gd name="T46" fmla="*/ 1008 w 1260"/>
                <a:gd name="T47" fmla="*/ 558 h 1304"/>
                <a:gd name="T48" fmla="*/ 695 w 1260"/>
                <a:gd name="T49" fmla="*/ 210 h 1304"/>
                <a:gd name="T50" fmla="*/ 230 w 1260"/>
                <a:gd name="T51" fmla="*/ 551 h 1304"/>
                <a:gd name="T52" fmla="*/ 624 w 1260"/>
                <a:gd name="T53" fmla="*/ 224 h 1304"/>
                <a:gd name="T54" fmla="*/ 235 w 1260"/>
                <a:gd name="T55" fmla="*/ 552 h 1304"/>
                <a:gd name="T56" fmla="*/ 917 w 1260"/>
                <a:gd name="T57" fmla="*/ 753 h 1304"/>
                <a:gd name="T58" fmla="*/ 956 w 1260"/>
                <a:gd name="T59" fmla="*/ 753 h 1304"/>
                <a:gd name="T60" fmla="*/ 270 w 1260"/>
                <a:gd name="T61" fmla="*/ 1199 h 1304"/>
                <a:gd name="T62" fmla="*/ 363 w 1260"/>
                <a:gd name="T63" fmla="*/ 444 h 1304"/>
                <a:gd name="T64" fmla="*/ 349 w 1260"/>
                <a:gd name="T65" fmla="*/ 765 h 1304"/>
                <a:gd name="T66" fmla="*/ 913 w 1260"/>
                <a:gd name="T67" fmla="*/ 610 h 1304"/>
                <a:gd name="T68" fmla="*/ 413 w 1260"/>
                <a:gd name="T69" fmla="*/ 388 h 1304"/>
                <a:gd name="T70" fmla="*/ 936 w 1260"/>
                <a:gd name="T71" fmla="*/ 691 h 1304"/>
                <a:gd name="T72" fmla="*/ 802 w 1260"/>
                <a:gd name="T73" fmla="*/ 1012 h 1304"/>
                <a:gd name="T74" fmla="*/ 795 w 1260"/>
                <a:gd name="T75" fmla="*/ 1274 h 1304"/>
                <a:gd name="T76" fmla="*/ 410 w 1260"/>
                <a:gd name="T77" fmla="*/ 790 h 1304"/>
                <a:gd name="T78" fmla="*/ 833 w 1260"/>
                <a:gd name="T79" fmla="*/ 881 h 1304"/>
                <a:gd name="T80" fmla="*/ 720 w 1260"/>
                <a:gd name="T81" fmla="*/ 471 h 1304"/>
                <a:gd name="T82" fmla="*/ 852 w 1260"/>
                <a:gd name="T83" fmla="*/ 862 h 1304"/>
                <a:gd name="T84" fmla="*/ 406 w 1260"/>
                <a:gd name="T85" fmla="*/ 630 h 1304"/>
                <a:gd name="T86" fmla="*/ 683 w 1260"/>
                <a:gd name="T87" fmla="*/ 434 h 1304"/>
                <a:gd name="T88" fmla="*/ 445 w 1260"/>
                <a:gd name="T89" fmla="*/ 630 h 1304"/>
                <a:gd name="T90" fmla="*/ 667 w 1260"/>
                <a:gd name="T91" fmla="*/ 1304 h 1304"/>
                <a:gd name="T92" fmla="*/ 733 w 1260"/>
                <a:gd name="T93" fmla="*/ 807 h 1304"/>
                <a:gd name="T94" fmla="*/ 462 w 1260"/>
                <a:gd name="T95" fmla="*/ 1283 h 1304"/>
                <a:gd name="T96" fmla="*/ 531 w 1260"/>
                <a:gd name="T97" fmla="*/ 743 h 1304"/>
                <a:gd name="T98" fmla="*/ 714 w 1260"/>
                <a:gd name="T99" fmla="*/ 756 h 1304"/>
                <a:gd name="T100" fmla="*/ 547 w 1260"/>
                <a:gd name="T101" fmla="*/ 636 h 1304"/>
                <a:gd name="T102" fmla="*/ 508 w 1260"/>
                <a:gd name="T103" fmla="*/ 630 h 1304"/>
                <a:gd name="T104" fmla="*/ 734 w 1260"/>
                <a:gd name="T105" fmla="*/ 775 h 1304"/>
                <a:gd name="T106" fmla="*/ 609 w 1260"/>
                <a:gd name="T107" fmla="*/ 631 h 1304"/>
                <a:gd name="T108" fmla="*/ 580 w 1260"/>
                <a:gd name="T109" fmla="*/ 1288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0" h="1304">
                  <a:moveTo>
                    <a:pt x="1238" y="900"/>
                  </a:moveTo>
                  <a:cubicBezTo>
                    <a:pt x="1238" y="900"/>
                    <a:pt x="1237" y="900"/>
                    <a:pt x="1237" y="900"/>
                  </a:cubicBezTo>
                  <a:cubicBezTo>
                    <a:pt x="1226" y="900"/>
                    <a:pt x="1218" y="890"/>
                    <a:pt x="1218" y="880"/>
                  </a:cubicBezTo>
                  <a:cubicBezTo>
                    <a:pt x="1220" y="838"/>
                    <a:pt x="1221" y="796"/>
                    <a:pt x="1221" y="754"/>
                  </a:cubicBezTo>
                  <a:cubicBezTo>
                    <a:pt x="1221" y="662"/>
                    <a:pt x="1217" y="600"/>
                    <a:pt x="1216" y="588"/>
                  </a:cubicBezTo>
                  <a:cubicBezTo>
                    <a:pt x="1214" y="562"/>
                    <a:pt x="1211" y="537"/>
                    <a:pt x="1206" y="512"/>
                  </a:cubicBezTo>
                  <a:cubicBezTo>
                    <a:pt x="1204" y="501"/>
                    <a:pt x="1211" y="491"/>
                    <a:pt x="1221" y="489"/>
                  </a:cubicBezTo>
                  <a:cubicBezTo>
                    <a:pt x="1232" y="487"/>
                    <a:pt x="1242" y="494"/>
                    <a:pt x="1244" y="504"/>
                  </a:cubicBezTo>
                  <a:cubicBezTo>
                    <a:pt x="1249" y="531"/>
                    <a:pt x="1253" y="558"/>
                    <a:pt x="1255" y="585"/>
                  </a:cubicBezTo>
                  <a:cubicBezTo>
                    <a:pt x="1256" y="597"/>
                    <a:pt x="1260" y="661"/>
                    <a:pt x="1260" y="754"/>
                  </a:cubicBezTo>
                  <a:cubicBezTo>
                    <a:pt x="1260" y="796"/>
                    <a:pt x="1259" y="839"/>
                    <a:pt x="1257" y="881"/>
                  </a:cubicBezTo>
                  <a:cubicBezTo>
                    <a:pt x="1257" y="892"/>
                    <a:pt x="1248" y="900"/>
                    <a:pt x="1238" y="900"/>
                  </a:cubicBezTo>
                  <a:close/>
                  <a:moveTo>
                    <a:pt x="21" y="888"/>
                  </a:moveTo>
                  <a:cubicBezTo>
                    <a:pt x="21" y="888"/>
                    <a:pt x="20" y="888"/>
                    <a:pt x="20" y="888"/>
                  </a:cubicBezTo>
                  <a:cubicBezTo>
                    <a:pt x="9" y="887"/>
                    <a:pt x="1" y="878"/>
                    <a:pt x="2" y="867"/>
                  </a:cubicBezTo>
                  <a:cubicBezTo>
                    <a:pt x="4" y="834"/>
                    <a:pt x="5" y="801"/>
                    <a:pt x="5" y="768"/>
                  </a:cubicBezTo>
                  <a:cubicBezTo>
                    <a:pt x="5" y="737"/>
                    <a:pt x="4" y="705"/>
                    <a:pt x="2" y="675"/>
                  </a:cubicBezTo>
                  <a:cubicBezTo>
                    <a:pt x="1" y="660"/>
                    <a:pt x="0" y="644"/>
                    <a:pt x="0" y="629"/>
                  </a:cubicBezTo>
                  <a:cubicBezTo>
                    <a:pt x="0" y="479"/>
                    <a:pt x="55" y="333"/>
                    <a:pt x="154" y="219"/>
                  </a:cubicBezTo>
                  <a:cubicBezTo>
                    <a:pt x="216" y="147"/>
                    <a:pt x="291" y="92"/>
                    <a:pt x="377" y="54"/>
                  </a:cubicBezTo>
                  <a:cubicBezTo>
                    <a:pt x="387" y="50"/>
                    <a:pt x="399" y="54"/>
                    <a:pt x="403" y="64"/>
                  </a:cubicBezTo>
                  <a:cubicBezTo>
                    <a:pt x="407" y="74"/>
                    <a:pt x="403" y="86"/>
                    <a:pt x="393" y="90"/>
                  </a:cubicBezTo>
                  <a:cubicBezTo>
                    <a:pt x="312" y="125"/>
                    <a:pt x="242" y="177"/>
                    <a:pt x="183" y="244"/>
                  </a:cubicBezTo>
                  <a:cubicBezTo>
                    <a:pt x="91" y="351"/>
                    <a:pt x="40" y="488"/>
                    <a:pt x="40" y="629"/>
                  </a:cubicBezTo>
                  <a:cubicBezTo>
                    <a:pt x="40" y="643"/>
                    <a:pt x="40" y="658"/>
                    <a:pt x="41" y="672"/>
                  </a:cubicBezTo>
                  <a:cubicBezTo>
                    <a:pt x="43" y="704"/>
                    <a:pt x="44" y="736"/>
                    <a:pt x="44" y="768"/>
                  </a:cubicBezTo>
                  <a:cubicBezTo>
                    <a:pt x="44" y="802"/>
                    <a:pt x="43" y="836"/>
                    <a:pt x="41" y="870"/>
                  </a:cubicBezTo>
                  <a:cubicBezTo>
                    <a:pt x="40" y="880"/>
                    <a:pt x="32" y="888"/>
                    <a:pt x="21" y="888"/>
                  </a:cubicBezTo>
                  <a:close/>
                  <a:moveTo>
                    <a:pt x="1207" y="460"/>
                  </a:moveTo>
                  <a:cubicBezTo>
                    <a:pt x="1199" y="460"/>
                    <a:pt x="1191" y="455"/>
                    <a:pt x="1189" y="446"/>
                  </a:cubicBezTo>
                  <a:cubicBezTo>
                    <a:pt x="1120" y="236"/>
                    <a:pt x="941" y="83"/>
                    <a:pt x="721" y="48"/>
                  </a:cubicBezTo>
                  <a:cubicBezTo>
                    <a:pt x="677" y="41"/>
                    <a:pt x="631" y="39"/>
                    <a:pt x="587" y="43"/>
                  </a:cubicBezTo>
                  <a:cubicBezTo>
                    <a:pt x="542" y="46"/>
                    <a:pt x="499" y="54"/>
                    <a:pt x="457" y="66"/>
                  </a:cubicBezTo>
                  <a:cubicBezTo>
                    <a:pt x="446" y="70"/>
                    <a:pt x="435" y="64"/>
                    <a:pt x="432" y="53"/>
                  </a:cubicBezTo>
                  <a:cubicBezTo>
                    <a:pt x="429" y="43"/>
                    <a:pt x="435" y="32"/>
                    <a:pt x="445" y="29"/>
                  </a:cubicBezTo>
                  <a:cubicBezTo>
                    <a:pt x="490" y="16"/>
                    <a:pt x="537" y="7"/>
                    <a:pt x="584" y="4"/>
                  </a:cubicBezTo>
                  <a:cubicBezTo>
                    <a:pt x="631" y="0"/>
                    <a:pt x="680" y="2"/>
                    <a:pt x="727" y="10"/>
                  </a:cubicBezTo>
                  <a:cubicBezTo>
                    <a:pt x="962" y="47"/>
                    <a:pt x="1153" y="210"/>
                    <a:pt x="1226" y="434"/>
                  </a:cubicBezTo>
                  <a:cubicBezTo>
                    <a:pt x="1229" y="444"/>
                    <a:pt x="1223" y="455"/>
                    <a:pt x="1213" y="459"/>
                  </a:cubicBezTo>
                  <a:cubicBezTo>
                    <a:pt x="1211" y="459"/>
                    <a:pt x="1209" y="460"/>
                    <a:pt x="1207" y="460"/>
                  </a:cubicBezTo>
                  <a:close/>
                  <a:moveTo>
                    <a:pt x="1122" y="1085"/>
                  </a:moveTo>
                  <a:cubicBezTo>
                    <a:pt x="1121" y="1085"/>
                    <a:pt x="1121" y="1085"/>
                    <a:pt x="1120" y="1085"/>
                  </a:cubicBezTo>
                  <a:cubicBezTo>
                    <a:pt x="1109" y="1083"/>
                    <a:pt x="1101" y="1073"/>
                    <a:pt x="1103" y="1063"/>
                  </a:cubicBezTo>
                  <a:cubicBezTo>
                    <a:pt x="1104" y="1057"/>
                    <a:pt x="1104" y="1050"/>
                    <a:pt x="1105" y="1044"/>
                  </a:cubicBezTo>
                  <a:cubicBezTo>
                    <a:pt x="1111" y="988"/>
                    <a:pt x="1115" y="928"/>
                    <a:pt x="1117" y="868"/>
                  </a:cubicBezTo>
                  <a:cubicBezTo>
                    <a:pt x="1118" y="857"/>
                    <a:pt x="1127" y="849"/>
                    <a:pt x="1138" y="849"/>
                  </a:cubicBezTo>
                  <a:cubicBezTo>
                    <a:pt x="1148" y="849"/>
                    <a:pt x="1157" y="858"/>
                    <a:pt x="1156" y="869"/>
                  </a:cubicBezTo>
                  <a:cubicBezTo>
                    <a:pt x="1154" y="931"/>
                    <a:pt x="1150" y="991"/>
                    <a:pt x="1144" y="1048"/>
                  </a:cubicBezTo>
                  <a:cubicBezTo>
                    <a:pt x="1143" y="1055"/>
                    <a:pt x="1142" y="1061"/>
                    <a:pt x="1142" y="1068"/>
                  </a:cubicBezTo>
                  <a:cubicBezTo>
                    <a:pt x="1140" y="1077"/>
                    <a:pt x="1132" y="1085"/>
                    <a:pt x="1122" y="1085"/>
                  </a:cubicBezTo>
                  <a:close/>
                  <a:moveTo>
                    <a:pt x="105" y="1039"/>
                  </a:moveTo>
                  <a:cubicBezTo>
                    <a:pt x="104" y="1039"/>
                    <a:pt x="103" y="1039"/>
                    <a:pt x="102" y="1039"/>
                  </a:cubicBezTo>
                  <a:cubicBezTo>
                    <a:pt x="91" y="1037"/>
                    <a:pt x="84" y="1027"/>
                    <a:pt x="86" y="1017"/>
                  </a:cubicBezTo>
                  <a:cubicBezTo>
                    <a:pt x="96" y="962"/>
                    <a:pt x="107" y="874"/>
                    <a:pt x="107" y="769"/>
                  </a:cubicBezTo>
                  <a:cubicBezTo>
                    <a:pt x="107" y="735"/>
                    <a:pt x="106" y="701"/>
                    <a:pt x="103" y="668"/>
                  </a:cubicBezTo>
                  <a:cubicBezTo>
                    <a:pt x="102" y="655"/>
                    <a:pt x="102" y="642"/>
                    <a:pt x="102" y="629"/>
                  </a:cubicBezTo>
                  <a:cubicBezTo>
                    <a:pt x="102" y="532"/>
                    <a:pt x="129" y="437"/>
                    <a:pt x="180" y="354"/>
                  </a:cubicBezTo>
                  <a:cubicBezTo>
                    <a:pt x="186" y="345"/>
                    <a:pt x="198" y="342"/>
                    <a:pt x="207" y="348"/>
                  </a:cubicBezTo>
                  <a:cubicBezTo>
                    <a:pt x="216" y="353"/>
                    <a:pt x="219" y="365"/>
                    <a:pt x="213" y="374"/>
                  </a:cubicBezTo>
                  <a:cubicBezTo>
                    <a:pt x="166" y="451"/>
                    <a:pt x="141" y="539"/>
                    <a:pt x="141" y="629"/>
                  </a:cubicBezTo>
                  <a:cubicBezTo>
                    <a:pt x="141" y="641"/>
                    <a:pt x="141" y="653"/>
                    <a:pt x="142" y="665"/>
                  </a:cubicBezTo>
                  <a:cubicBezTo>
                    <a:pt x="145" y="699"/>
                    <a:pt x="146" y="734"/>
                    <a:pt x="146" y="769"/>
                  </a:cubicBezTo>
                  <a:cubicBezTo>
                    <a:pt x="146" y="877"/>
                    <a:pt x="134" y="967"/>
                    <a:pt x="124" y="1023"/>
                  </a:cubicBezTo>
                  <a:cubicBezTo>
                    <a:pt x="123" y="1033"/>
                    <a:pt x="115" y="1039"/>
                    <a:pt x="105" y="1039"/>
                  </a:cubicBezTo>
                  <a:close/>
                  <a:moveTo>
                    <a:pt x="1139" y="818"/>
                  </a:moveTo>
                  <a:cubicBezTo>
                    <a:pt x="1139" y="818"/>
                    <a:pt x="1138" y="818"/>
                    <a:pt x="1138" y="818"/>
                  </a:cubicBezTo>
                  <a:cubicBezTo>
                    <a:pt x="1128" y="818"/>
                    <a:pt x="1119" y="809"/>
                    <a:pt x="1119" y="798"/>
                  </a:cubicBezTo>
                  <a:cubicBezTo>
                    <a:pt x="1119" y="782"/>
                    <a:pt x="1120" y="768"/>
                    <a:pt x="1120" y="753"/>
                  </a:cubicBezTo>
                  <a:cubicBezTo>
                    <a:pt x="1120" y="674"/>
                    <a:pt x="1116" y="617"/>
                    <a:pt x="1115" y="596"/>
                  </a:cubicBezTo>
                  <a:cubicBezTo>
                    <a:pt x="1115" y="595"/>
                    <a:pt x="1115" y="595"/>
                    <a:pt x="1115" y="595"/>
                  </a:cubicBezTo>
                  <a:cubicBezTo>
                    <a:pt x="1104" y="441"/>
                    <a:pt x="1024" y="305"/>
                    <a:pt x="896" y="222"/>
                  </a:cubicBezTo>
                  <a:cubicBezTo>
                    <a:pt x="887" y="216"/>
                    <a:pt x="885" y="204"/>
                    <a:pt x="891" y="195"/>
                  </a:cubicBezTo>
                  <a:cubicBezTo>
                    <a:pt x="896" y="186"/>
                    <a:pt x="909" y="183"/>
                    <a:pt x="918" y="189"/>
                  </a:cubicBezTo>
                  <a:cubicBezTo>
                    <a:pt x="1056" y="279"/>
                    <a:pt x="1142" y="426"/>
                    <a:pt x="1154" y="592"/>
                  </a:cubicBezTo>
                  <a:cubicBezTo>
                    <a:pt x="1154" y="593"/>
                    <a:pt x="1154" y="593"/>
                    <a:pt x="1154" y="593"/>
                  </a:cubicBezTo>
                  <a:cubicBezTo>
                    <a:pt x="1155" y="615"/>
                    <a:pt x="1159" y="672"/>
                    <a:pt x="1159" y="753"/>
                  </a:cubicBezTo>
                  <a:cubicBezTo>
                    <a:pt x="1159" y="768"/>
                    <a:pt x="1158" y="783"/>
                    <a:pt x="1158" y="799"/>
                  </a:cubicBezTo>
                  <a:cubicBezTo>
                    <a:pt x="1158" y="809"/>
                    <a:pt x="1149" y="818"/>
                    <a:pt x="1139" y="818"/>
                  </a:cubicBezTo>
                  <a:close/>
                  <a:moveTo>
                    <a:pt x="237" y="327"/>
                  </a:moveTo>
                  <a:cubicBezTo>
                    <a:pt x="233" y="327"/>
                    <a:pt x="229" y="325"/>
                    <a:pt x="225" y="322"/>
                  </a:cubicBezTo>
                  <a:cubicBezTo>
                    <a:pt x="217" y="315"/>
                    <a:pt x="216" y="303"/>
                    <a:pt x="222" y="295"/>
                  </a:cubicBezTo>
                  <a:cubicBezTo>
                    <a:pt x="225" y="292"/>
                    <a:pt x="228" y="288"/>
                    <a:pt x="231" y="285"/>
                  </a:cubicBezTo>
                  <a:cubicBezTo>
                    <a:pt x="323" y="179"/>
                    <a:pt x="451" y="115"/>
                    <a:pt x="591" y="105"/>
                  </a:cubicBezTo>
                  <a:cubicBezTo>
                    <a:pt x="631" y="102"/>
                    <a:pt x="672" y="104"/>
                    <a:pt x="711" y="110"/>
                  </a:cubicBezTo>
                  <a:cubicBezTo>
                    <a:pt x="761" y="118"/>
                    <a:pt x="809" y="132"/>
                    <a:pt x="854" y="154"/>
                  </a:cubicBezTo>
                  <a:cubicBezTo>
                    <a:pt x="864" y="158"/>
                    <a:pt x="868" y="170"/>
                    <a:pt x="863" y="180"/>
                  </a:cubicBezTo>
                  <a:cubicBezTo>
                    <a:pt x="859" y="189"/>
                    <a:pt x="847" y="194"/>
                    <a:pt x="837" y="189"/>
                  </a:cubicBezTo>
                  <a:cubicBezTo>
                    <a:pt x="796" y="169"/>
                    <a:pt x="751" y="156"/>
                    <a:pt x="705" y="148"/>
                  </a:cubicBezTo>
                  <a:cubicBezTo>
                    <a:pt x="669" y="143"/>
                    <a:pt x="631" y="141"/>
                    <a:pt x="594" y="144"/>
                  </a:cubicBezTo>
                  <a:cubicBezTo>
                    <a:pt x="464" y="153"/>
                    <a:pt x="345" y="212"/>
                    <a:pt x="260" y="311"/>
                  </a:cubicBezTo>
                  <a:cubicBezTo>
                    <a:pt x="257" y="314"/>
                    <a:pt x="255" y="317"/>
                    <a:pt x="253" y="320"/>
                  </a:cubicBezTo>
                  <a:cubicBezTo>
                    <a:pt x="249" y="324"/>
                    <a:pt x="243" y="327"/>
                    <a:pt x="237" y="327"/>
                  </a:cubicBezTo>
                  <a:close/>
                  <a:moveTo>
                    <a:pt x="1010" y="1157"/>
                  </a:moveTo>
                  <a:cubicBezTo>
                    <a:pt x="1009" y="1157"/>
                    <a:pt x="1008" y="1157"/>
                    <a:pt x="1007" y="1157"/>
                  </a:cubicBezTo>
                  <a:cubicBezTo>
                    <a:pt x="997" y="1155"/>
                    <a:pt x="989" y="1145"/>
                    <a:pt x="991" y="1134"/>
                  </a:cubicBezTo>
                  <a:cubicBezTo>
                    <a:pt x="996" y="1102"/>
                    <a:pt x="1000" y="1068"/>
                    <a:pt x="1004" y="1033"/>
                  </a:cubicBezTo>
                  <a:cubicBezTo>
                    <a:pt x="1013" y="945"/>
                    <a:pt x="1018" y="850"/>
                    <a:pt x="1018" y="754"/>
                  </a:cubicBezTo>
                  <a:cubicBezTo>
                    <a:pt x="1018" y="697"/>
                    <a:pt x="1016" y="652"/>
                    <a:pt x="1015" y="625"/>
                  </a:cubicBezTo>
                  <a:cubicBezTo>
                    <a:pt x="1015" y="614"/>
                    <a:pt x="1023" y="605"/>
                    <a:pt x="1034" y="604"/>
                  </a:cubicBezTo>
                  <a:cubicBezTo>
                    <a:pt x="1044" y="604"/>
                    <a:pt x="1054" y="612"/>
                    <a:pt x="1054" y="623"/>
                  </a:cubicBezTo>
                  <a:cubicBezTo>
                    <a:pt x="1055" y="651"/>
                    <a:pt x="1057" y="696"/>
                    <a:pt x="1057" y="754"/>
                  </a:cubicBezTo>
                  <a:cubicBezTo>
                    <a:pt x="1057" y="852"/>
                    <a:pt x="1052" y="947"/>
                    <a:pt x="1043" y="1037"/>
                  </a:cubicBezTo>
                  <a:cubicBezTo>
                    <a:pt x="1039" y="1072"/>
                    <a:pt x="1035" y="1107"/>
                    <a:pt x="1030" y="1140"/>
                  </a:cubicBezTo>
                  <a:cubicBezTo>
                    <a:pt x="1028" y="1150"/>
                    <a:pt x="1020" y="1157"/>
                    <a:pt x="1010" y="1157"/>
                  </a:cubicBezTo>
                  <a:close/>
                  <a:moveTo>
                    <a:pt x="190" y="1133"/>
                  </a:moveTo>
                  <a:cubicBezTo>
                    <a:pt x="188" y="1133"/>
                    <a:pt x="187" y="1133"/>
                    <a:pt x="185" y="1132"/>
                  </a:cubicBezTo>
                  <a:cubicBezTo>
                    <a:pt x="175" y="1130"/>
                    <a:pt x="168" y="1119"/>
                    <a:pt x="171" y="1109"/>
                  </a:cubicBezTo>
                  <a:cubicBezTo>
                    <a:pt x="195" y="1012"/>
                    <a:pt x="208" y="888"/>
                    <a:pt x="208" y="769"/>
                  </a:cubicBezTo>
                  <a:cubicBezTo>
                    <a:pt x="208" y="732"/>
                    <a:pt x="207" y="696"/>
                    <a:pt x="204" y="660"/>
                  </a:cubicBezTo>
                  <a:cubicBezTo>
                    <a:pt x="204" y="650"/>
                    <a:pt x="203" y="640"/>
                    <a:pt x="203" y="629"/>
                  </a:cubicBezTo>
                  <a:cubicBezTo>
                    <a:pt x="203" y="620"/>
                    <a:pt x="204" y="610"/>
                    <a:pt x="204" y="600"/>
                  </a:cubicBezTo>
                  <a:cubicBezTo>
                    <a:pt x="205" y="589"/>
                    <a:pt x="214" y="581"/>
                    <a:pt x="225" y="582"/>
                  </a:cubicBezTo>
                  <a:cubicBezTo>
                    <a:pt x="236" y="583"/>
                    <a:pt x="244" y="592"/>
                    <a:pt x="243" y="603"/>
                  </a:cubicBezTo>
                  <a:cubicBezTo>
                    <a:pt x="243" y="612"/>
                    <a:pt x="242" y="621"/>
                    <a:pt x="242" y="629"/>
                  </a:cubicBezTo>
                  <a:cubicBezTo>
                    <a:pt x="242" y="639"/>
                    <a:pt x="243" y="648"/>
                    <a:pt x="243" y="658"/>
                  </a:cubicBezTo>
                  <a:cubicBezTo>
                    <a:pt x="246" y="694"/>
                    <a:pt x="247" y="731"/>
                    <a:pt x="247" y="769"/>
                  </a:cubicBezTo>
                  <a:cubicBezTo>
                    <a:pt x="247" y="891"/>
                    <a:pt x="233" y="1018"/>
                    <a:pt x="209" y="1118"/>
                  </a:cubicBezTo>
                  <a:cubicBezTo>
                    <a:pt x="206" y="1127"/>
                    <a:pt x="198" y="1133"/>
                    <a:pt x="190" y="1133"/>
                  </a:cubicBezTo>
                  <a:close/>
                  <a:moveTo>
                    <a:pt x="1027" y="573"/>
                  </a:moveTo>
                  <a:cubicBezTo>
                    <a:pt x="1018" y="573"/>
                    <a:pt x="1010" y="567"/>
                    <a:pt x="1008" y="558"/>
                  </a:cubicBezTo>
                  <a:cubicBezTo>
                    <a:pt x="978" y="398"/>
                    <a:pt x="850" y="274"/>
                    <a:pt x="689" y="249"/>
                  </a:cubicBezTo>
                  <a:cubicBezTo>
                    <a:pt x="684" y="248"/>
                    <a:pt x="678" y="247"/>
                    <a:pt x="673" y="246"/>
                  </a:cubicBezTo>
                  <a:cubicBezTo>
                    <a:pt x="662" y="245"/>
                    <a:pt x="654" y="235"/>
                    <a:pt x="655" y="225"/>
                  </a:cubicBezTo>
                  <a:cubicBezTo>
                    <a:pt x="657" y="214"/>
                    <a:pt x="666" y="206"/>
                    <a:pt x="677" y="208"/>
                  </a:cubicBezTo>
                  <a:cubicBezTo>
                    <a:pt x="683" y="208"/>
                    <a:pt x="689" y="209"/>
                    <a:pt x="695" y="210"/>
                  </a:cubicBezTo>
                  <a:cubicBezTo>
                    <a:pt x="872" y="238"/>
                    <a:pt x="1013" y="375"/>
                    <a:pt x="1046" y="550"/>
                  </a:cubicBezTo>
                  <a:cubicBezTo>
                    <a:pt x="1048" y="561"/>
                    <a:pt x="1041" y="571"/>
                    <a:pt x="1031" y="573"/>
                  </a:cubicBezTo>
                  <a:cubicBezTo>
                    <a:pt x="1030" y="573"/>
                    <a:pt x="1028" y="573"/>
                    <a:pt x="1027" y="573"/>
                  </a:cubicBezTo>
                  <a:close/>
                  <a:moveTo>
                    <a:pt x="235" y="552"/>
                  </a:moveTo>
                  <a:cubicBezTo>
                    <a:pt x="233" y="552"/>
                    <a:pt x="232" y="552"/>
                    <a:pt x="230" y="551"/>
                  </a:cubicBezTo>
                  <a:cubicBezTo>
                    <a:pt x="219" y="549"/>
                    <a:pt x="213" y="538"/>
                    <a:pt x="216" y="528"/>
                  </a:cubicBezTo>
                  <a:cubicBezTo>
                    <a:pt x="232" y="462"/>
                    <a:pt x="263" y="403"/>
                    <a:pt x="307" y="352"/>
                  </a:cubicBezTo>
                  <a:cubicBezTo>
                    <a:pt x="382" y="266"/>
                    <a:pt x="485" y="214"/>
                    <a:pt x="598" y="206"/>
                  </a:cubicBezTo>
                  <a:cubicBezTo>
                    <a:pt x="604" y="206"/>
                    <a:pt x="604" y="206"/>
                    <a:pt x="604" y="206"/>
                  </a:cubicBezTo>
                  <a:cubicBezTo>
                    <a:pt x="614" y="205"/>
                    <a:pt x="624" y="213"/>
                    <a:pt x="624" y="224"/>
                  </a:cubicBezTo>
                  <a:cubicBezTo>
                    <a:pt x="625" y="235"/>
                    <a:pt x="617" y="244"/>
                    <a:pt x="606" y="245"/>
                  </a:cubicBezTo>
                  <a:cubicBezTo>
                    <a:pt x="601" y="245"/>
                    <a:pt x="601" y="245"/>
                    <a:pt x="601" y="245"/>
                  </a:cubicBezTo>
                  <a:cubicBezTo>
                    <a:pt x="498" y="252"/>
                    <a:pt x="404" y="299"/>
                    <a:pt x="337" y="377"/>
                  </a:cubicBezTo>
                  <a:cubicBezTo>
                    <a:pt x="296" y="424"/>
                    <a:pt x="268" y="478"/>
                    <a:pt x="254" y="537"/>
                  </a:cubicBezTo>
                  <a:cubicBezTo>
                    <a:pt x="251" y="546"/>
                    <a:pt x="243" y="552"/>
                    <a:pt x="235" y="552"/>
                  </a:cubicBezTo>
                  <a:close/>
                  <a:moveTo>
                    <a:pt x="890" y="1252"/>
                  </a:moveTo>
                  <a:cubicBezTo>
                    <a:pt x="888" y="1252"/>
                    <a:pt x="887" y="1252"/>
                    <a:pt x="885" y="1252"/>
                  </a:cubicBezTo>
                  <a:cubicBezTo>
                    <a:pt x="875" y="1250"/>
                    <a:pt x="868" y="1239"/>
                    <a:pt x="871" y="1229"/>
                  </a:cubicBezTo>
                  <a:cubicBezTo>
                    <a:pt x="884" y="1165"/>
                    <a:pt x="895" y="1096"/>
                    <a:pt x="903" y="1023"/>
                  </a:cubicBezTo>
                  <a:cubicBezTo>
                    <a:pt x="912" y="937"/>
                    <a:pt x="917" y="847"/>
                    <a:pt x="917" y="753"/>
                  </a:cubicBezTo>
                  <a:cubicBezTo>
                    <a:pt x="917" y="741"/>
                    <a:pt x="917" y="741"/>
                    <a:pt x="917" y="741"/>
                  </a:cubicBezTo>
                  <a:cubicBezTo>
                    <a:pt x="917" y="731"/>
                    <a:pt x="925" y="722"/>
                    <a:pt x="936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47" y="722"/>
                    <a:pt x="956" y="730"/>
                    <a:pt x="956" y="741"/>
                  </a:cubicBezTo>
                  <a:cubicBezTo>
                    <a:pt x="956" y="753"/>
                    <a:pt x="956" y="753"/>
                    <a:pt x="956" y="753"/>
                  </a:cubicBezTo>
                  <a:cubicBezTo>
                    <a:pt x="956" y="848"/>
                    <a:pt x="951" y="940"/>
                    <a:pt x="942" y="1027"/>
                  </a:cubicBezTo>
                  <a:cubicBezTo>
                    <a:pt x="934" y="1101"/>
                    <a:pt x="923" y="1172"/>
                    <a:pt x="909" y="1237"/>
                  </a:cubicBezTo>
                  <a:cubicBezTo>
                    <a:pt x="907" y="1246"/>
                    <a:pt x="899" y="1252"/>
                    <a:pt x="890" y="1252"/>
                  </a:cubicBezTo>
                  <a:close/>
                  <a:moveTo>
                    <a:pt x="276" y="1200"/>
                  </a:moveTo>
                  <a:cubicBezTo>
                    <a:pt x="274" y="1200"/>
                    <a:pt x="272" y="1200"/>
                    <a:pt x="270" y="1199"/>
                  </a:cubicBezTo>
                  <a:cubicBezTo>
                    <a:pt x="260" y="1196"/>
                    <a:pt x="254" y="1185"/>
                    <a:pt x="257" y="1175"/>
                  </a:cubicBezTo>
                  <a:cubicBezTo>
                    <a:pt x="290" y="1071"/>
                    <a:pt x="310" y="914"/>
                    <a:pt x="310" y="765"/>
                  </a:cubicBezTo>
                  <a:cubicBezTo>
                    <a:pt x="310" y="727"/>
                    <a:pt x="308" y="689"/>
                    <a:pt x="306" y="653"/>
                  </a:cubicBezTo>
                  <a:cubicBezTo>
                    <a:pt x="305" y="645"/>
                    <a:pt x="305" y="637"/>
                    <a:pt x="305" y="630"/>
                  </a:cubicBezTo>
                  <a:cubicBezTo>
                    <a:pt x="305" y="563"/>
                    <a:pt x="325" y="499"/>
                    <a:pt x="363" y="444"/>
                  </a:cubicBezTo>
                  <a:cubicBezTo>
                    <a:pt x="370" y="435"/>
                    <a:pt x="382" y="433"/>
                    <a:pt x="391" y="439"/>
                  </a:cubicBezTo>
                  <a:cubicBezTo>
                    <a:pt x="399" y="446"/>
                    <a:pt x="402" y="458"/>
                    <a:pt x="395" y="467"/>
                  </a:cubicBezTo>
                  <a:cubicBezTo>
                    <a:pt x="362" y="515"/>
                    <a:pt x="344" y="571"/>
                    <a:pt x="344" y="630"/>
                  </a:cubicBezTo>
                  <a:cubicBezTo>
                    <a:pt x="344" y="637"/>
                    <a:pt x="344" y="644"/>
                    <a:pt x="345" y="650"/>
                  </a:cubicBezTo>
                  <a:cubicBezTo>
                    <a:pt x="347" y="687"/>
                    <a:pt x="349" y="726"/>
                    <a:pt x="349" y="765"/>
                  </a:cubicBezTo>
                  <a:cubicBezTo>
                    <a:pt x="349" y="920"/>
                    <a:pt x="328" y="1077"/>
                    <a:pt x="295" y="1186"/>
                  </a:cubicBezTo>
                  <a:cubicBezTo>
                    <a:pt x="292" y="1194"/>
                    <a:pt x="284" y="1200"/>
                    <a:pt x="276" y="1200"/>
                  </a:cubicBezTo>
                  <a:close/>
                  <a:moveTo>
                    <a:pt x="935" y="691"/>
                  </a:moveTo>
                  <a:cubicBezTo>
                    <a:pt x="925" y="691"/>
                    <a:pt x="916" y="682"/>
                    <a:pt x="916" y="672"/>
                  </a:cubicBezTo>
                  <a:cubicBezTo>
                    <a:pt x="914" y="638"/>
                    <a:pt x="913" y="616"/>
                    <a:pt x="913" y="610"/>
                  </a:cubicBezTo>
                  <a:cubicBezTo>
                    <a:pt x="903" y="477"/>
                    <a:pt x="805" y="370"/>
                    <a:pt x="673" y="349"/>
                  </a:cubicBezTo>
                  <a:cubicBezTo>
                    <a:pt x="652" y="345"/>
                    <a:pt x="630" y="344"/>
                    <a:pt x="608" y="346"/>
                  </a:cubicBezTo>
                  <a:cubicBezTo>
                    <a:pt x="545" y="351"/>
                    <a:pt x="486" y="375"/>
                    <a:pt x="439" y="417"/>
                  </a:cubicBezTo>
                  <a:cubicBezTo>
                    <a:pt x="431" y="425"/>
                    <a:pt x="419" y="424"/>
                    <a:pt x="411" y="416"/>
                  </a:cubicBezTo>
                  <a:cubicBezTo>
                    <a:pt x="404" y="408"/>
                    <a:pt x="405" y="396"/>
                    <a:pt x="413" y="388"/>
                  </a:cubicBezTo>
                  <a:cubicBezTo>
                    <a:pt x="467" y="340"/>
                    <a:pt x="533" y="312"/>
                    <a:pt x="605" y="307"/>
                  </a:cubicBezTo>
                  <a:cubicBezTo>
                    <a:pt x="631" y="305"/>
                    <a:pt x="655" y="306"/>
                    <a:pt x="679" y="310"/>
                  </a:cubicBezTo>
                  <a:cubicBezTo>
                    <a:pt x="829" y="334"/>
                    <a:pt x="941" y="456"/>
                    <a:pt x="952" y="607"/>
                  </a:cubicBezTo>
                  <a:cubicBezTo>
                    <a:pt x="952" y="613"/>
                    <a:pt x="953" y="636"/>
                    <a:pt x="955" y="670"/>
                  </a:cubicBezTo>
                  <a:cubicBezTo>
                    <a:pt x="955" y="681"/>
                    <a:pt x="946" y="690"/>
                    <a:pt x="936" y="691"/>
                  </a:cubicBezTo>
                  <a:cubicBezTo>
                    <a:pt x="935" y="691"/>
                    <a:pt x="935" y="691"/>
                    <a:pt x="935" y="691"/>
                  </a:cubicBezTo>
                  <a:close/>
                  <a:moveTo>
                    <a:pt x="777" y="1289"/>
                  </a:moveTo>
                  <a:cubicBezTo>
                    <a:pt x="775" y="1289"/>
                    <a:pt x="773" y="1289"/>
                    <a:pt x="772" y="1288"/>
                  </a:cubicBezTo>
                  <a:cubicBezTo>
                    <a:pt x="761" y="1286"/>
                    <a:pt x="755" y="1275"/>
                    <a:pt x="758" y="1264"/>
                  </a:cubicBezTo>
                  <a:cubicBezTo>
                    <a:pt x="778" y="1189"/>
                    <a:pt x="793" y="1104"/>
                    <a:pt x="802" y="1012"/>
                  </a:cubicBezTo>
                  <a:cubicBezTo>
                    <a:pt x="805" y="986"/>
                    <a:pt x="807" y="958"/>
                    <a:pt x="809" y="930"/>
                  </a:cubicBezTo>
                  <a:cubicBezTo>
                    <a:pt x="810" y="920"/>
                    <a:pt x="820" y="912"/>
                    <a:pt x="830" y="912"/>
                  </a:cubicBezTo>
                  <a:cubicBezTo>
                    <a:pt x="841" y="913"/>
                    <a:pt x="849" y="922"/>
                    <a:pt x="848" y="933"/>
                  </a:cubicBezTo>
                  <a:cubicBezTo>
                    <a:pt x="846" y="961"/>
                    <a:pt x="844" y="989"/>
                    <a:pt x="841" y="1016"/>
                  </a:cubicBezTo>
                  <a:cubicBezTo>
                    <a:pt x="831" y="1110"/>
                    <a:pt x="816" y="1197"/>
                    <a:pt x="795" y="1274"/>
                  </a:cubicBezTo>
                  <a:cubicBezTo>
                    <a:pt x="793" y="1283"/>
                    <a:pt x="785" y="1289"/>
                    <a:pt x="777" y="1289"/>
                  </a:cubicBezTo>
                  <a:close/>
                  <a:moveTo>
                    <a:pt x="366" y="1249"/>
                  </a:moveTo>
                  <a:cubicBezTo>
                    <a:pt x="364" y="1249"/>
                    <a:pt x="362" y="1248"/>
                    <a:pt x="360" y="1248"/>
                  </a:cubicBezTo>
                  <a:cubicBezTo>
                    <a:pt x="350" y="1244"/>
                    <a:pt x="344" y="1233"/>
                    <a:pt x="348" y="1223"/>
                  </a:cubicBezTo>
                  <a:cubicBezTo>
                    <a:pt x="385" y="1115"/>
                    <a:pt x="408" y="957"/>
                    <a:pt x="410" y="790"/>
                  </a:cubicBezTo>
                  <a:cubicBezTo>
                    <a:pt x="411" y="779"/>
                    <a:pt x="419" y="771"/>
                    <a:pt x="430" y="771"/>
                  </a:cubicBezTo>
                  <a:cubicBezTo>
                    <a:pt x="441" y="771"/>
                    <a:pt x="450" y="780"/>
                    <a:pt x="449" y="791"/>
                  </a:cubicBezTo>
                  <a:cubicBezTo>
                    <a:pt x="447" y="962"/>
                    <a:pt x="423" y="1124"/>
                    <a:pt x="385" y="1236"/>
                  </a:cubicBezTo>
                  <a:cubicBezTo>
                    <a:pt x="382" y="1244"/>
                    <a:pt x="374" y="1249"/>
                    <a:pt x="366" y="1249"/>
                  </a:cubicBezTo>
                  <a:close/>
                  <a:moveTo>
                    <a:pt x="833" y="881"/>
                  </a:moveTo>
                  <a:cubicBezTo>
                    <a:pt x="832" y="881"/>
                    <a:pt x="832" y="881"/>
                    <a:pt x="832" y="881"/>
                  </a:cubicBezTo>
                  <a:cubicBezTo>
                    <a:pt x="821" y="881"/>
                    <a:pt x="813" y="872"/>
                    <a:pt x="813" y="861"/>
                  </a:cubicBezTo>
                  <a:cubicBezTo>
                    <a:pt x="815" y="825"/>
                    <a:pt x="815" y="789"/>
                    <a:pt x="815" y="754"/>
                  </a:cubicBezTo>
                  <a:cubicBezTo>
                    <a:pt x="815" y="673"/>
                    <a:pt x="812" y="619"/>
                    <a:pt x="811" y="617"/>
                  </a:cubicBezTo>
                  <a:cubicBezTo>
                    <a:pt x="807" y="556"/>
                    <a:pt x="773" y="501"/>
                    <a:pt x="720" y="471"/>
                  </a:cubicBezTo>
                  <a:cubicBezTo>
                    <a:pt x="711" y="466"/>
                    <a:pt x="707" y="454"/>
                    <a:pt x="713" y="444"/>
                  </a:cubicBezTo>
                  <a:cubicBezTo>
                    <a:pt x="718" y="435"/>
                    <a:pt x="730" y="432"/>
                    <a:pt x="739" y="437"/>
                  </a:cubicBezTo>
                  <a:cubicBezTo>
                    <a:pt x="804" y="474"/>
                    <a:pt x="845" y="540"/>
                    <a:pt x="850" y="614"/>
                  </a:cubicBezTo>
                  <a:cubicBezTo>
                    <a:pt x="851" y="616"/>
                    <a:pt x="854" y="671"/>
                    <a:pt x="854" y="754"/>
                  </a:cubicBezTo>
                  <a:cubicBezTo>
                    <a:pt x="854" y="790"/>
                    <a:pt x="854" y="827"/>
                    <a:pt x="852" y="862"/>
                  </a:cubicBezTo>
                  <a:cubicBezTo>
                    <a:pt x="852" y="873"/>
                    <a:pt x="843" y="881"/>
                    <a:pt x="833" y="881"/>
                  </a:cubicBezTo>
                  <a:close/>
                  <a:moveTo>
                    <a:pt x="430" y="740"/>
                  </a:moveTo>
                  <a:cubicBezTo>
                    <a:pt x="419" y="740"/>
                    <a:pt x="410" y="731"/>
                    <a:pt x="410" y="721"/>
                  </a:cubicBezTo>
                  <a:cubicBezTo>
                    <a:pt x="410" y="695"/>
                    <a:pt x="409" y="669"/>
                    <a:pt x="407" y="646"/>
                  </a:cubicBezTo>
                  <a:cubicBezTo>
                    <a:pt x="406" y="641"/>
                    <a:pt x="406" y="635"/>
                    <a:pt x="406" y="630"/>
                  </a:cubicBezTo>
                  <a:cubicBezTo>
                    <a:pt x="406" y="576"/>
                    <a:pt x="426" y="525"/>
                    <a:pt x="461" y="484"/>
                  </a:cubicBezTo>
                  <a:cubicBezTo>
                    <a:pt x="499" y="440"/>
                    <a:pt x="554" y="412"/>
                    <a:pt x="613" y="408"/>
                  </a:cubicBezTo>
                  <a:cubicBezTo>
                    <a:pt x="630" y="407"/>
                    <a:pt x="647" y="408"/>
                    <a:pt x="663" y="410"/>
                  </a:cubicBezTo>
                  <a:cubicBezTo>
                    <a:pt x="665" y="411"/>
                    <a:pt x="666" y="411"/>
                    <a:pt x="667" y="411"/>
                  </a:cubicBezTo>
                  <a:cubicBezTo>
                    <a:pt x="678" y="413"/>
                    <a:pt x="685" y="423"/>
                    <a:pt x="683" y="434"/>
                  </a:cubicBezTo>
                  <a:cubicBezTo>
                    <a:pt x="681" y="444"/>
                    <a:pt x="671" y="451"/>
                    <a:pt x="661" y="449"/>
                  </a:cubicBezTo>
                  <a:cubicBezTo>
                    <a:pt x="657" y="449"/>
                    <a:pt x="657" y="449"/>
                    <a:pt x="657" y="449"/>
                  </a:cubicBezTo>
                  <a:cubicBezTo>
                    <a:pt x="644" y="447"/>
                    <a:pt x="629" y="446"/>
                    <a:pt x="615" y="447"/>
                  </a:cubicBezTo>
                  <a:cubicBezTo>
                    <a:pt x="567" y="451"/>
                    <a:pt x="522" y="473"/>
                    <a:pt x="490" y="510"/>
                  </a:cubicBezTo>
                  <a:cubicBezTo>
                    <a:pt x="461" y="543"/>
                    <a:pt x="445" y="586"/>
                    <a:pt x="445" y="630"/>
                  </a:cubicBezTo>
                  <a:cubicBezTo>
                    <a:pt x="445" y="634"/>
                    <a:pt x="445" y="639"/>
                    <a:pt x="446" y="643"/>
                  </a:cubicBezTo>
                  <a:cubicBezTo>
                    <a:pt x="447" y="667"/>
                    <a:pt x="449" y="693"/>
                    <a:pt x="449" y="720"/>
                  </a:cubicBezTo>
                  <a:cubicBezTo>
                    <a:pt x="449" y="731"/>
                    <a:pt x="441" y="740"/>
                    <a:pt x="430" y="740"/>
                  </a:cubicBezTo>
                  <a:cubicBezTo>
                    <a:pt x="430" y="740"/>
                    <a:pt x="430" y="740"/>
                    <a:pt x="430" y="740"/>
                  </a:cubicBezTo>
                  <a:close/>
                  <a:moveTo>
                    <a:pt x="667" y="1304"/>
                  </a:moveTo>
                  <a:cubicBezTo>
                    <a:pt x="665" y="1304"/>
                    <a:pt x="663" y="1304"/>
                    <a:pt x="662" y="1303"/>
                  </a:cubicBezTo>
                  <a:cubicBezTo>
                    <a:pt x="651" y="1300"/>
                    <a:pt x="645" y="1289"/>
                    <a:pt x="649" y="1279"/>
                  </a:cubicBezTo>
                  <a:cubicBezTo>
                    <a:pt x="673" y="1199"/>
                    <a:pt x="690" y="1105"/>
                    <a:pt x="701" y="1001"/>
                  </a:cubicBezTo>
                  <a:cubicBezTo>
                    <a:pt x="707" y="945"/>
                    <a:pt x="711" y="886"/>
                    <a:pt x="713" y="826"/>
                  </a:cubicBezTo>
                  <a:cubicBezTo>
                    <a:pt x="713" y="815"/>
                    <a:pt x="722" y="806"/>
                    <a:pt x="733" y="807"/>
                  </a:cubicBezTo>
                  <a:cubicBezTo>
                    <a:pt x="744" y="807"/>
                    <a:pt x="752" y="816"/>
                    <a:pt x="752" y="827"/>
                  </a:cubicBezTo>
                  <a:cubicBezTo>
                    <a:pt x="750" y="888"/>
                    <a:pt x="746" y="948"/>
                    <a:pt x="740" y="1006"/>
                  </a:cubicBezTo>
                  <a:cubicBezTo>
                    <a:pt x="729" y="1112"/>
                    <a:pt x="711" y="1208"/>
                    <a:pt x="686" y="1290"/>
                  </a:cubicBezTo>
                  <a:cubicBezTo>
                    <a:pt x="683" y="1299"/>
                    <a:pt x="676" y="1304"/>
                    <a:pt x="667" y="1304"/>
                  </a:cubicBezTo>
                  <a:close/>
                  <a:moveTo>
                    <a:pt x="462" y="1283"/>
                  </a:moveTo>
                  <a:cubicBezTo>
                    <a:pt x="460" y="1283"/>
                    <a:pt x="457" y="1282"/>
                    <a:pt x="455" y="1281"/>
                  </a:cubicBezTo>
                  <a:cubicBezTo>
                    <a:pt x="445" y="1278"/>
                    <a:pt x="440" y="1267"/>
                    <a:pt x="443" y="1257"/>
                  </a:cubicBezTo>
                  <a:cubicBezTo>
                    <a:pt x="502" y="1088"/>
                    <a:pt x="511" y="875"/>
                    <a:pt x="512" y="763"/>
                  </a:cubicBezTo>
                  <a:cubicBezTo>
                    <a:pt x="512" y="752"/>
                    <a:pt x="520" y="743"/>
                    <a:pt x="531" y="743"/>
                  </a:cubicBezTo>
                  <a:cubicBezTo>
                    <a:pt x="531" y="743"/>
                    <a:pt x="531" y="743"/>
                    <a:pt x="531" y="743"/>
                  </a:cubicBezTo>
                  <a:cubicBezTo>
                    <a:pt x="542" y="743"/>
                    <a:pt x="551" y="752"/>
                    <a:pt x="551" y="763"/>
                  </a:cubicBezTo>
                  <a:cubicBezTo>
                    <a:pt x="550" y="877"/>
                    <a:pt x="541" y="1096"/>
                    <a:pt x="480" y="1269"/>
                  </a:cubicBezTo>
                  <a:cubicBezTo>
                    <a:pt x="477" y="1278"/>
                    <a:pt x="470" y="1283"/>
                    <a:pt x="462" y="1283"/>
                  </a:cubicBezTo>
                  <a:close/>
                  <a:moveTo>
                    <a:pt x="734" y="775"/>
                  </a:moveTo>
                  <a:cubicBezTo>
                    <a:pt x="723" y="775"/>
                    <a:pt x="714" y="767"/>
                    <a:pt x="714" y="756"/>
                  </a:cubicBezTo>
                  <a:cubicBezTo>
                    <a:pt x="714" y="754"/>
                    <a:pt x="714" y="754"/>
                    <a:pt x="714" y="754"/>
                  </a:cubicBezTo>
                  <a:cubicBezTo>
                    <a:pt x="714" y="685"/>
                    <a:pt x="711" y="637"/>
                    <a:pt x="710" y="624"/>
                  </a:cubicBezTo>
                  <a:cubicBezTo>
                    <a:pt x="707" y="580"/>
                    <a:pt x="668" y="545"/>
                    <a:pt x="623" y="548"/>
                  </a:cubicBezTo>
                  <a:cubicBezTo>
                    <a:pt x="580" y="551"/>
                    <a:pt x="547" y="587"/>
                    <a:pt x="547" y="630"/>
                  </a:cubicBezTo>
                  <a:cubicBezTo>
                    <a:pt x="547" y="632"/>
                    <a:pt x="547" y="634"/>
                    <a:pt x="547" y="636"/>
                  </a:cubicBezTo>
                  <a:cubicBezTo>
                    <a:pt x="548" y="653"/>
                    <a:pt x="549" y="672"/>
                    <a:pt x="550" y="692"/>
                  </a:cubicBezTo>
                  <a:cubicBezTo>
                    <a:pt x="550" y="703"/>
                    <a:pt x="542" y="712"/>
                    <a:pt x="531" y="712"/>
                  </a:cubicBezTo>
                  <a:cubicBezTo>
                    <a:pt x="520" y="712"/>
                    <a:pt x="511" y="704"/>
                    <a:pt x="511" y="693"/>
                  </a:cubicBezTo>
                  <a:cubicBezTo>
                    <a:pt x="510" y="673"/>
                    <a:pt x="509" y="655"/>
                    <a:pt x="508" y="639"/>
                  </a:cubicBezTo>
                  <a:cubicBezTo>
                    <a:pt x="508" y="636"/>
                    <a:pt x="508" y="633"/>
                    <a:pt x="508" y="630"/>
                  </a:cubicBezTo>
                  <a:cubicBezTo>
                    <a:pt x="508" y="567"/>
                    <a:pt x="557" y="514"/>
                    <a:pt x="620" y="509"/>
                  </a:cubicBezTo>
                  <a:cubicBezTo>
                    <a:pt x="687" y="505"/>
                    <a:pt x="744" y="556"/>
                    <a:pt x="749" y="621"/>
                  </a:cubicBezTo>
                  <a:cubicBezTo>
                    <a:pt x="750" y="635"/>
                    <a:pt x="753" y="684"/>
                    <a:pt x="753" y="754"/>
                  </a:cubicBezTo>
                  <a:cubicBezTo>
                    <a:pt x="753" y="756"/>
                    <a:pt x="753" y="756"/>
                    <a:pt x="753" y="756"/>
                  </a:cubicBezTo>
                  <a:cubicBezTo>
                    <a:pt x="753" y="767"/>
                    <a:pt x="744" y="775"/>
                    <a:pt x="734" y="775"/>
                  </a:cubicBezTo>
                  <a:close/>
                  <a:moveTo>
                    <a:pt x="580" y="1288"/>
                  </a:moveTo>
                  <a:cubicBezTo>
                    <a:pt x="639" y="1110"/>
                    <a:pt x="652" y="899"/>
                    <a:pt x="652" y="754"/>
                  </a:cubicBezTo>
                  <a:cubicBezTo>
                    <a:pt x="652" y="679"/>
                    <a:pt x="648" y="631"/>
                    <a:pt x="648" y="629"/>
                  </a:cubicBezTo>
                  <a:cubicBezTo>
                    <a:pt x="647" y="618"/>
                    <a:pt x="638" y="610"/>
                    <a:pt x="627" y="611"/>
                  </a:cubicBezTo>
                  <a:cubicBezTo>
                    <a:pt x="616" y="611"/>
                    <a:pt x="608" y="621"/>
                    <a:pt x="609" y="631"/>
                  </a:cubicBezTo>
                  <a:cubicBezTo>
                    <a:pt x="609" y="632"/>
                    <a:pt x="613" y="680"/>
                    <a:pt x="613" y="754"/>
                  </a:cubicBezTo>
                  <a:cubicBezTo>
                    <a:pt x="613" y="896"/>
                    <a:pt x="601" y="1102"/>
                    <a:pt x="543" y="1276"/>
                  </a:cubicBezTo>
                  <a:cubicBezTo>
                    <a:pt x="540" y="1286"/>
                    <a:pt x="545" y="1297"/>
                    <a:pt x="556" y="1300"/>
                  </a:cubicBezTo>
                  <a:cubicBezTo>
                    <a:pt x="558" y="1301"/>
                    <a:pt x="560" y="1301"/>
                    <a:pt x="562" y="1301"/>
                  </a:cubicBezTo>
                  <a:cubicBezTo>
                    <a:pt x="570" y="1301"/>
                    <a:pt x="578" y="1296"/>
                    <a:pt x="580" y="1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a-ET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339774-ABB4-5DEA-7A11-4220E2C5A34A}"/>
              </a:ext>
            </a:extLst>
          </p:cNvPr>
          <p:cNvGrpSpPr/>
          <p:nvPr/>
        </p:nvGrpSpPr>
        <p:grpSpPr>
          <a:xfrm>
            <a:off x="7384088" y="4447589"/>
            <a:ext cx="1277008" cy="1277008"/>
            <a:chOff x="553629" y="3733142"/>
            <a:chExt cx="1632944" cy="163294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869E507-92D0-7843-F833-71A48E74CD5D}"/>
                </a:ext>
              </a:extLst>
            </p:cNvPr>
            <p:cNvGrpSpPr/>
            <p:nvPr/>
          </p:nvGrpSpPr>
          <p:grpSpPr>
            <a:xfrm>
              <a:off x="553629" y="3733142"/>
              <a:ext cx="1632944" cy="1632944"/>
              <a:chOff x="1652388" y="2451848"/>
              <a:chExt cx="1954303" cy="195430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CAFC74C-2E4F-284E-DFDD-6D16B73833FA}"/>
                  </a:ext>
                </a:extLst>
              </p:cNvPr>
              <p:cNvSpPr/>
              <p:nvPr/>
            </p:nvSpPr>
            <p:spPr>
              <a:xfrm>
                <a:off x="1652388" y="2451848"/>
                <a:ext cx="1954303" cy="195430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304800" dist="114300" dir="2700000" algn="tl" rotWithShape="0">
                  <a:schemeClr val="tx1">
                    <a:alpha val="7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a-ET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AE05BC5-5D3B-0573-3517-4C383F741474}"/>
                  </a:ext>
                </a:extLst>
              </p:cNvPr>
              <p:cNvSpPr/>
              <p:nvPr/>
            </p:nvSpPr>
            <p:spPr>
              <a:xfrm>
                <a:off x="1652388" y="2451848"/>
                <a:ext cx="1954303" cy="195430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/>
                  </a:gs>
                  <a:gs pos="0">
                    <a:schemeClr val="tx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a-ET"/>
              </a:p>
            </p:txBody>
          </p:sp>
        </p:grp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5103F19-9DE1-0A92-249E-D9A472F949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001" y="4261020"/>
              <a:ext cx="585073" cy="605694"/>
            </a:xfrm>
            <a:custGeom>
              <a:avLst/>
              <a:gdLst>
                <a:gd name="T0" fmla="*/ 1216 w 1260"/>
                <a:gd name="T1" fmla="*/ 588 h 1304"/>
                <a:gd name="T2" fmla="*/ 1260 w 1260"/>
                <a:gd name="T3" fmla="*/ 754 h 1304"/>
                <a:gd name="T4" fmla="*/ 2 w 1260"/>
                <a:gd name="T5" fmla="*/ 867 h 1304"/>
                <a:gd name="T6" fmla="*/ 377 w 1260"/>
                <a:gd name="T7" fmla="*/ 54 h 1304"/>
                <a:gd name="T8" fmla="*/ 41 w 1260"/>
                <a:gd name="T9" fmla="*/ 672 h 1304"/>
                <a:gd name="T10" fmla="*/ 1189 w 1260"/>
                <a:gd name="T11" fmla="*/ 446 h 1304"/>
                <a:gd name="T12" fmla="*/ 445 w 1260"/>
                <a:gd name="T13" fmla="*/ 29 h 1304"/>
                <a:gd name="T14" fmla="*/ 1207 w 1260"/>
                <a:gd name="T15" fmla="*/ 460 h 1304"/>
                <a:gd name="T16" fmla="*/ 1117 w 1260"/>
                <a:gd name="T17" fmla="*/ 868 h 1304"/>
                <a:gd name="T18" fmla="*/ 1122 w 1260"/>
                <a:gd name="T19" fmla="*/ 1085 h 1304"/>
                <a:gd name="T20" fmla="*/ 103 w 1260"/>
                <a:gd name="T21" fmla="*/ 668 h 1304"/>
                <a:gd name="T22" fmla="*/ 141 w 1260"/>
                <a:gd name="T23" fmla="*/ 629 h 1304"/>
                <a:gd name="T24" fmla="*/ 1139 w 1260"/>
                <a:gd name="T25" fmla="*/ 818 h 1304"/>
                <a:gd name="T26" fmla="*/ 1115 w 1260"/>
                <a:gd name="T27" fmla="*/ 595 h 1304"/>
                <a:gd name="T28" fmla="*/ 1154 w 1260"/>
                <a:gd name="T29" fmla="*/ 593 h 1304"/>
                <a:gd name="T30" fmla="*/ 225 w 1260"/>
                <a:gd name="T31" fmla="*/ 322 h 1304"/>
                <a:gd name="T32" fmla="*/ 854 w 1260"/>
                <a:gd name="T33" fmla="*/ 154 h 1304"/>
                <a:gd name="T34" fmla="*/ 260 w 1260"/>
                <a:gd name="T35" fmla="*/ 311 h 1304"/>
                <a:gd name="T36" fmla="*/ 991 w 1260"/>
                <a:gd name="T37" fmla="*/ 1134 h 1304"/>
                <a:gd name="T38" fmla="*/ 1054 w 1260"/>
                <a:gd name="T39" fmla="*/ 623 h 1304"/>
                <a:gd name="T40" fmla="*/ 190 w 1260"/>
                <a:gd name="T41" fmla="*/ 1133 h 1304"/>
                <a:gd name="T42" fmla="*/ 203 w 1260"/>
                <a:gd name="T43" fmla="*/ 629 h 1304"/>
                <a:gd name="T44" fmla="*/ 243 w 1260"/>
                <a:gd name="T45" fmla="*/ 658 h 1304"/>
                <a:gd name="T46" fmla="*/ 1008 w 1260"/>
                <a:gd name="T47" fmla="*/ 558 h 1304"/>
                <a:gd name="T48" fmla="*/ 695 w 1260"/>
                <a:gd name="T49" fmla="*/ 210 h 1304"/>
                <a:gd name="T50" fmla="*/ 230 w 1260"/>
                <a:gd name="T51" fmla="*/ 551 h 1304"/>
                <a:gd name="T52" fmla="*/ 624 w 1260"/>
                <a:gd name="T53" fmla="*/ 224 h 1304"/>
                <a:gd name="T54" fmla="*/ 235 w 1260"/>
                <a:gd name="T55" fmla="*/ 552 h 1304"/>
                <a:gd name="T56" fmla="*/ 917 w 1260"/>
                <a:gd name="T57" fmla="*/ 753 h 1304"/>
                <a:gd name="T58" fmla="*/ 956 w 1260"/>
                <a:gd name="T59" fmla="*/ 753 h 1304"/>
                <a:gd name="T60" fmla="*/ 270 w 1260"/>
                <a:gd name="T61" fmla="*/ 1199 h 1304"/>
                <a:gd name="T62" fmla="*/ 363 w 1260"/>
                <a:gd name="T63" fmla="*/ 444 h 1304"/>
                <a:gd name="T64" fmla="*/ 349 w 1260"/>
                <a:gd name="T65" fmla="*/ 765 h 1304"/>
                <a:gd name="T66" fmla="*/ 913 w 1260"/>
                <a:gd name="T67" fmla="*/ 610 h 1304"/>
                <a:gd name="T68" fmla="*/ 413 w 1260"/>
                <a:gd name="T69" fmla="*/ 388 h 1304"/>
                <a:gd name="T70" fmla="*/ 936 w 1260"/>
                <a:gd name="T71" fmla="*/ 691 h 1304"/>
                <a:gd name="T72" fmla="*/ 802 w 1260"/>
                <a:gd name="T73" fmla="*/ 1012 h 1304"/>
                <a:gd name="T74" fmla="*/ 795 w 1260"/>
                <a:gd name="T75" fmla="*/ 1274 h 1304"/>
                <a:gd name="T76" fmla="*/ 410 w 1260"/>
                <a:gd name="T77" fmla="*/ 790 h 1304"/>
                <a:gd name="T78" fmla="*/ 833 w 1260"/>
                <a:gd name="T79" fmla="*/ 881 h 1304"/>
                <a:gd name="T80" fmla="*/ 720 w 1260"/>
                <a:gd name="T81" fmla="*/ 471 h 1304"/>
                <a:gd name="T82" fmla="*/ 852 w 1260"/>
                <a:gd name="T83" fmla="*/ 862 h 1304"/>
                <a:gd name="T84" fmla="*/ 406 w 1260"/>
                <a:gd name="T85" fmla="*/ 630 h 1304"/>
                <a:gd name="T86" fmla="*/ 683 w 1260"/>
                <a:gd name="T87" fmla="*/ 434 h 1304"/>
                <a:gd name="T88" fmla="*/ 445 w 1260"/>
                <a:gd name="T89" fmla="*/ 630 h 1304"/>
                <a:gd name="T90" fmla="*/ 667 w 1260"/>
                <a:gd name="T91" fmla="*/ 1304 h 1304"/>
                <a:gd name="T92" fmla="*/ 733 w 1260"/>
                <a:gd name="T93" fmla="*/ 807 h 1304"/>
                <a:gd name="T94" fmla="*/ 462 w 1260"/>
                <a:gd name="T95" fmla="*/ 1283 h 1304"/>
                <a:gd name="T96" fmla="*/ 531 w 1260"/>
                <a:gd name="T97" fmla="*/ 743 h 1304"/>
                <a:gd name="T98" fmla="*/ 714 w 1260"/>
                <a:gd name="T99" fmla="*/ 756 h 1304"/>
                <a:gd name="T100" fmla="*/ 547 w 1260"/>
                <a:gd name="T101" fmla="*/ 636 h 1304"/>
                <a:gd name="T102" fmla="*/ 508 w 1260"/>
                <a:gd name="T103" fmla="*/ 630 h 1304"/>
                <a:gd name="T104" fmla="*/ 734 w 1260"/>
                <a:gd name="T105" fmla="*/ 775 h 1304"/>
                <a:gd name="T106" fmla="*/ 609 w 1260"/>
                <a:gd name="T107" fmla="*/ 631 h 1304"/>
                <a:gd name="T108" fmla="*/ 580 w 1260"/>
                <a:gd name="T109" fmla="*/ 1288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0" h="1304">
                  <a:moveTo>
                    <a:pt x="1238" y="900"/>
                  </a:moveTo>
                  <a:cubicBezTo>
                    <a:pt x="1238" y="900"/>
                    <a:pt x="1237" y="900"/>
                    <a:pt x="1237" y="900"/>
                  </a:cubicBezTo>
                  <a:cubicBezTo>
                    <a:pt x="1226" y="900"/>
                    <a:pt x="1218" y="890"/>
                    <a:pt x="1218" y="880"/>
                  </a:cubicBezTo>
                  <a:cubicBezTo>
                    <a:pt x="1220" y="838"/>
                    <a:pt x="1221" y="796"/>
                    <a:pt x="1221" y="754"/>
                  </a:cubicBezTo>
                  <a:cubicBezTo>
                    <a:pt x="1221" y="662"/>
                    <a:pt x="1217" y="600"/>
                    <a:pt x="1216" y="588"/>
                  </a:cubicBezTo>
                  <a:cubicBezTo>
                    <a:pt x="1214" y="562"/>
                    <a:pt x="1211" y="537"/>
                    <a:pt x="1206" y="512"/>
                  </a:cubicBezTo>
                  <a:cubicBezTo>
                    <a:pt x="1204" y="501"/>
                    <a:pt x="1211" y="491"/>
                    <a:pt x="1221" y="489"/>
                  </a:cubicBezTo>
                  <a:cubicBezTo>
                    <a:pt x="1232" y="487"/>
                    <a:pt x="1242" y="494"/>
                    <a:pt x="1244" y="504"/>
                  </a:cubicBezTo>
                  <a:cubicBezTo>
                    <a:pt x="1249" y="531"/>
                    <a:pt x="1253" y="558"/>
                    <a:pt x="1255" y="585"/>
                  </a:cubicBezTo>
                  <a:cubicBezTo>
                    <a:pt x="1256" y="597"/>
                    <a:pt x="1260" y="661"/>
                    <a:pt x="1260" y="754"/>
                  </a:cubicBezTo>
                  <a:cubicBezTo>
                    <a:pt x="1260" y="796"/>
                    <a:pt x="1259" y="839"/>
                    <a:pt x="1257" y="881"/>
                  </a:cubicBezTo>
                  <a:cubicBezTo>
                    <a:pt x="1257" y="892"/>
                    <a:pt x="1248" y="900"/>
                    <a:pt x="1238" y="900"/>
                  </a:cubicBezTo>
                  <a:close/>
                  <a:moveTo>
                    <a:pt x="21" y="888"/>
                  </a:moveTo>
                  <a:cubicBezTo>
                    <a:pt x="21" y="888"/>
                    <a:pt x="20" y="888"/>
                    <a:pt x="20" y="888"/>
                  </a:cubicBezTo>
                  <a:cubicBezTo>
                    <a:pt x="9" y="887"/>
                    <a:pt x="1" y="878"/>
                    <a:pt x="2" y="867"/>
                  </a:cubicBezTo>
                  <a:cubicBezTo>
                    <a:pt x="4" y="834"/>
                    <a:pt x="5" y="801"/>
                    <a:pt x="5" y="768"/>
                  </a:cubicBezTo>
                  <a:cubicBezTo>
                    <a:pt x="5" y="737"/>
                    <a:pt x="4" y="705"/>
                    <a:pt x="2" y="675"/>
                  </a:cubicBezTo>
                  <a:cubicBezTo>
                    <a:pt x="1" y="660"/>
                    <a:pt x="0" y="644"/>
                    <a:pt x="0" y="629"/>
                  </a:cubicBezTo>
                  <a:cubicBezTo>
                    <a:pt x="0" y="479"/>
                    <a:pt x="55" y="333"/>
                    <a:pt x="154" y="219"/>
                  </a:cubicBezTo>
                  <a:cubicBezTo>
                    <a:pt x="216" y="147"/>
                    <a:pt x="291" y="92"/>
                    <a:pt x="377" y="54"/>
                  </a:cubicBezTo>
                  <a:cubicBezTo>
                    <a:pt x="387" y="50"/>
                    <a:pt x="399" y="54"/>
                    <a:pt x="403" y="64"/>
                  </a:cubicBezTo>
                  <a:cubicBezTo>
                    <a:pt x="407" y="74"/>
                    <a:pt x="403" y="86"/>
                    <a:pt x="393" y="90"/>
                  </a:cubicBezTo>
                  <a:cubicBezTo>
                    <a:pt x="312" y="125"/>
                    <a:pt x="242" y="177"/>
                    <a:pt x="183" y="244"/>
                  </a:cubicBezTo>
                  <a:cubicBezTo>
                    <a:pt x="91" y="351"/>
                    <a:pt x="40" y="488"/>
                    <a:pt x="40" y="629"/>
                  </a:cubicBezTo>
                  <a:cubicBezTo>
                    <a:pt x="40" y="643"/>
                    <a:pt x="40" y="658"/>
                    <a:pt x="41" y="672"/>
                  </a:cubicBezTo>
                  <a:cubicBezTo>
                    <a:pt x="43" y="704"/>
                    <a:pt x="44" y="736"/>
                    <a:pt x="44" y="768"/>
                  </a:cubicBezTo>
                  <a:cubicBezTo>
                    <a:pt x="44" y="802"/>
                    <a:pt x="43" y="836"/>
                    <a:pt x="41" y="870"/>
                  </a:cubicBezTo>
                  <a:cubicBezTo>
                    <a:pt x="40" y="880"/>
                    <a:pt x="32" y="888"/>
                    <a:pt x="21" y="888"/>
                  </a:cubicBezTo>
                  <a:close/>
                  <a:moveTo>
                    <a:pt x="1207" y="460"/>
                  </a:moveTo>
                  <a:cubicBezTo>
                    <a:pt x="1199" y="460"/>
                    <a:pt x="1191" y="455"/>
                    <a:pt x="1189" y="446"/>
                  </a:cubicBezTo>
                  <a:cubicBezTo>
                    <a:pt x="1120" y="236"/>
                    <a:pt x="941" y="83"/>
                    <a:pt x="721" y="48"/>
                  </a:cubicBezTo>
                  <a:cubicBezTo>
                    <a:pt x="677" y="41"/>
                    <a:pt x="631" y="39"/>
                    <a:pt x="587" y="43"/>
                  </a:cubicBezTo>
                  <a:cubicBezTo>
                    <a:pt x="542" y="46"/>
                    <a:pt x="499" y="54"/>
                    <a:pt x="457" y="66"/>
                  </a:cubicBezTo>
                  <a:cubicBezTo>
                    <a:pt x="446" y="70"/>
                    <a:pt x="435" y="64"/>
                    <a:pt x="432" y="53"/>
                  </a:cubicBezTo>
                  <a:cubicBezTo>
                    <a:pt x="429" y="43"/>
                    <a:pt x="435" y="32"/>
                    <a:pt x="445" y="29"/>
                  </a:cubicBezTo>
                  <a:cubicBezTo>
                    <a:pt x="490" y="16"/>
                    <a:pt x="537" y="7"/>
                    <a:pt x="584" y="4"/>
                  </a:cubicBezTo>
                  <a:cubicBezTo>
                    <a:pt x="631" y="0"/>
                    <a:pt x="680" y="2"/>
                    <a:pt x="727" y="10"/>
                  </a:cubicBezTo>
                  <a:cubicBezTo>
                    <a:pt x="962" y="47"/>
                    <a:pt x="1153" y="210"/>
                    <a:pt x="1226" y="434"/>
                  </a:cubicBezTo>
                  <a:cubicBezTo>
                    <a:pt x="1229" y="444"/>
                    <a:pt x="1223" y="455"/>
                    <a:pt x="1213" y="459"/>
                  </a:cubicBezTo>
                  <a:cubicBezTo>
                    <a:pt x="1211" y="459"/>
                    <a:pt x="1209" y="460"/>
                    <a:pt x="1207" y="460"/>
                  </a:cubicBezTo>
                  <a:close/>
                  <a:moveTo>
                    <a:pt x="1122" y="1085"/>
                  </a:moveTo>
                  <a:cubicBezTo>
                    <a:pt x="1121" y="1085"/>
                    <a:pt x="1121" y="1085"/>
                    <a:pt x="1120" y="1085"/>
                  </a:cubicBezTo>
                  <a:cubicBezTo>
                    <a:pt x="1109" y="1083"/>
                    <a:pt x="1101" y="1073"/>
                    <a:pt x="1103" y="1063"/>
                  </a:cubicBezTo>
                  <a:cubicBezTo>
                    <a:pt x="1104" y="1057"/>
                    <a:pt x="1104" y="1050"/>
                    <a:pt x="1105" y="1044"/>
                  </a:cubicBezTo>
                  <a:cubicBezTo>
                    <a:pt x="1111" y="988"/>
                    <a:pt x="1115" y="928"/>
                    <a:pt x="1117" y="868"/>
                  </a:cubicBezTo>
                  <a:cubicBezTo>
                    <a:pt x="1118" y="857"/>
                    <a:pt x="1127" y="849"/>
                    <a:pt x="1138" y="849"/>
                  </a:cubicBezTo>
                  <a:cubicBezTo>
                    <a:pt x="1148" y="849"/>
                    <a:pt x="1157" y="858"/>
                    <a:pt x="1156" y="869"/>
                  </a:cubicBezTo>
                  <a:cubicBezTo>
                    <a:pt x="1154" y="931"/>
                    <a:pt x="1150" y="991"/>
                    <a:pt x="1144" y="1048"/>
                  </a:cubicBezTo>
                  <a:cubicBezTo>
                    <a:pt x="1143" y="1055"/>
                    <a:pt x="1142" y="1061"/>
                    <a:pt x="1142" y="1068"/>
                  </a:cubicBezTo>
                  <a:cubicBezTo>
                    <a:pt x="1140" y="1077"/>
                    <a:pt x="1132" y="1085"/>
                    <a:pt x="1122" y="1085"/>
                  </a:cubicBezTo>
                  <a:close/>
                  <a:moveTo>
                    <a:pt x="105" y="1039"/>
                  </a:moveTo>
                  <a:cubicBezTo>
                    <a:pt x="104" y="1039"/>
                    <a:pt x="103" y="1039"/>
                    <a:pt x="102" y="1039"/>
                  </a:cubicBezTo>
                  <a:cubicBezTo>
                    <a:pt x="91" y="1037"/>
                    <a:pt x="84" y="1027"/>
                    <a:pt x="86" y="1017"/>
                  </a:cubicBezTo>
                  <a:cubicBezTo>
                    <a:pt x="96" y="962"/>
                    <a:pt x="107" y="874"/>
                    <a:pt x="107" y="769"/>
                  </a:cubicBezTo>
                  <a:cubicBezTo>
                    <a:pt x="107" y="735"/>
                    <a:pt x="106" y="701"/>
                    <a:pt x="103" y="668"/>
                  </a:cubicBezTo>
                  <a:cubicBezTo>
                    <a:pt x="102" y="655"/>
                    <a:pt x="102" y="642"/>
                    <a:pt x="102" y="629"/>
                  </a:cubicBezTo>
                  <a:cubicBezTo>
                    <a:pt x="102" y="532"/>
                    <a:pt x="129" y="437"/>
                    <a:pt x="180" y="354"/>
                  </a:cubicBezTo>
                  <a:cubicBezTo>
                    <a:pt x="186" y="345"/>
                    <a:pt x="198" y="342"/>
                    <a:pt x="207" y="348"/>
                  </a:cubicBezTo>
                  <a:cubicBezTo>
                    <a:pt x="216" y="353"/>
                    <a:pt x="219" y="365"/>
                    <a:pt x="213" y="374"/>
                  </a:cubicBezTo>
                  <a:cubicBezTo>
                    <a:pt x="166" y="451"/>
                    <a:pt x="141" y="539"/>
                    <a:pt x="141" y="629"/>
                  </a:cubicBezTo>
                  <a:cubicBezTo>
                    <a:pt x="141" y="641"/>
                    <a:pt x="141" y="653"/>
                    <a:pt x="142" y="665"/>
                  </a:cubicBezTo>
                  <a:cubicBezTo>
                    <a:pt x="145" y="699"/>
                    <a:pt x="146" y="734"/>
                    <a:pt x="146" y="769"/>
                  </a:cubicBezTo>
                  <a:cubicBezTo>
                    <a:pt x="146" y="877"/>
                    <a:pt x="134" y="967"/>
                    <a:pt x="124" y="1023"/>
                  </a:cubicBezTo>
                  <a:cubicBezTo>
                    <a:pt x="123" y="1033"/>
                    <a:pt x="115" y="1039"/>
                    <a:pt x="105" y="1039"/>
                  </a:cubicBezTo>
                  <a:close/>
                  <a:moveTo>
                    <a:pt x="1139" y="818"/>
                  </a:moveTo>
                  <a:cubicBezTo>
                    <a:pt x="1139" y="818"/>
                    <a:pt x="1138" y="818"/>
                    <a:pt x="1138" y="818"/>
                  </a:cubicBezTo>
                  <a:cubicBezTo>
                    <a:pt x="1128" y="818"/>
                    <a:pt x="1119" y="809"/>
                    <a:pt x="1119" y="798"/>
                  </a:cubicBezTo>
                  <a:cubicBezTo>
                    <a:pt x="1119" y="782"/>
                    <a:pt x="1120" y="768"/>
                    <a:pt x="1120" y="753"/>
                  </a:cubicBezTo>
                  <a:cubicBezTo>
                    <a:pt x="1120" y="674"/>
                    <a:pt x="1116" y="617"/>
                    <a:pt x="1115" y="596"/>
                  </a:cubicBezTo>
                  <a:cubicBezTo>
                    <a:pt x="1115" y="595"/>
                    <a:pt x="1115" y="595"/>
                    <a:pt x="1115" y="595"/>
                  </a:cubicBezTo>
                  <a:cubicBezTo>
                    <a:pt x="1104" y="441"/>
                    <a:pt x="1024" y="305"/>
                    <a:pt x="896" y="222"/>
                  </a:cubicBezTo>
                  <a:cubicBezTo>
                    <a:pt x="887" y="216"/>
                    <a:pt x="885" y="204"/>
                    <a:pt x="891" y="195"/>
                  </a:cubicBezTo>
                  <a:cubicBezTo>
                    <a:pt x="896" y="186"/>
                    <a:pt x="909" y="183"/>
                    <a:pt x="918" y="189"/>
                  </a:cubicBezTo>
                  <a:cubicBezTo>
                    <a:pt x="1056" y="279"/>
                    <a:pt x="1142" y="426"/>
                    <a:pt x="1154" y="592"/>
                  </a:cubicBezTo>
                  <a:cubicBezTo>
                    <a:pt x="1154" y="593"/>
                    <a:pt x="1154" y="593"/>
                    <a:pt x="1154" y="593"/>
                  </a:cubicBezTo>
                  <a:cubicBezTo>
                    <a:pt x="1155" y="615"/>
                    <a:pt x="1159" y="672"/>
                    <a:pt x="1159" y="753"/>
                  </a:cubicBezTo>
                  <a:cubicBezTo>
                    <a:pt x="1159" y="768"/>
                    <a:pt x="1158" y="783"/>
                    <a:pt x="1158" y="799"/>
                  </a:cubicBezTo>
                  <a:cubicBezTo>
                    <a:pt x="1158" y="809"/>
                    <a:pt x="1149" y="818"/>
                    <a:pt x="1139" y="818"/>
                  </a:cubicBezTo>
                  <a:close/>
                  <a:moveTo>
                    <a:pt x="237" y="327"/>
                  </a:moveTo>
                  <a:cubicBezTo>
                    <a:pt x="233" y="327"/>
                    <a:pt x="229" y="325"/>
                    <a:pt x="225" y="322"/>
                  </a:cubicBezTo>
                  <a:cubicBezTo>
                    <a:pt x="217" y="315"/>
                    <a:pt x="216" y="303"/>
                    <a:pt x="222" y="295"/>
                  </a:cubicBezTo>
                  <a:cubicBezTo>
                    <a:pt x="225" y="292"/>
                    <a:pt x="228" y="288"/>
                    <a:pt x="231" y="285"/>
                  </a:cubicBezTo>
                  <a:cubicBezTo>
                    <a:pt x="323" y="179"/>
                    <a:pt x="451" y="115"/>
                    <a:pt x="591" y="105"/>
                  </a:cubicBezTo>
                  <a:cubicBezTo>
                    <a:pt x="631" y="102"/>
                    <a:pt x="672" y="104"/>
                    <a:pt x="711" y="110"/>
                  </a:cubicBezTo>
                  <a:cubicBezTo>
                    <a:pt x="761" y="118"/>
                    <a:pt x="809" y="132"/>
                    <a:pt x="854" y="154"/>
                  </a:cubicBezTo>
                  <a:cubicBezTo>
                    <a:pt x="864" y="158"/>
                    <a:pt x="868" y="170"/>
                    <a:pt x="863" y="180"/>
                  </a:cubicBezTo>
                  <a:cubicBezTo>
                    <a:pt x="859" y="189"/>
                    <a:pt x="847" y="194"/>
                    <a:pt x="837" y="189"/>
                  </a:cubicBezTo>
                  <a:cubicBezTo>
                    <a:pt x="796" y="169"/>
                    <a:pt x="751" y="156"/>
                    <a:pt x="705" y="148"/>
                  </a:cubicBezTo>
                  <a:cubicBezTo>
                    <a:pt x="669" y="143"/>
                    <a:pt x="631" y="141"/>
                    <a:pt x="594" y="144"/>
                  </a:cubicBezTo>
                  <a:cubicBezTo>
                    <a:pt x="464" y="153"/>
                    <a:pt x="345" y="212"/>
                    <a:pt x="260" y="311"/>
                  </a:cubicBezTo>
                  <a:cubicBezTo>
                    <a:pt x="257" y="314"/>
                    <a:pt x="255" y="317"/>
                    <a:pt x="253" y="320"/>
                  </a:cubicBezTo>
                  <a:cubicBezTo>
                    <a:pt x="249" y="324"/>
                    <a:pt x="243" y="327"/>
                    <a:pt x="237" y="327"/>
                  </a:cubicBezTo>
                  <a:close/>
                  <a:moveTo>
                    <a:pt x="1010" y="1157"/>
                  </a:moveTo>
                  <a:cubicBezTo>
                    <a:pt x="1009" y="1157"/>
                    <a:pt x="1008" y="1157"/>
                    <a:pt x="1007" y="1157"/>
                  </a:cubicBezTo>
                  <a:cubicBezTo>
                    <a:pt x="997" y="1155"/>
                    <a:pt x="989" y="1145"/>
                    <a:pt x="991" y="1134"/>
                  </a:cubicBezTo>
                  <a:cubicBezTo>
                    <a:pt x="996" y="1102"/>
                    <a:pt x="1000" y="1068"/>
                    <a:pt x="1004" y="1033"/>
                  </a:cubicBezTo>
                  <a:cubicBezTo>
                    <a:pt x="1013" y="945"/>
                    <a:pt x="1018" y="850"/>
                    <a:pt x="1018" y="754"/>
                  </a:cubicBezTo>
                  <a:cubicBezTo>
                    <a:pt x="1018" y="697"/>
                    <a:pt x="1016" y="652"/>
                    <a:pt x="1015" y="625"/>
                  </a:cubicBezTo>
                  <a:cubicBezTo>
                    <a:pt x="1015" y="614"/>
                    <a:pt x="1023" y="605"/>
                    <a:pt x="1034" y="604"/>
                  </a:cubicBezTo>
                  <a:cubicBezTo>
                    <a:pt x="1044" y="604"/>
                    <a:pt x="1054" y="612"/>
                    <a:pt x="1054" y="623"/>
                  </a:cubicBezTo>
                  <a:cubicBezTo>
                    <a:pt x="1055" y="651"/>
                    <a:pt x="1057" y="696"/>
                    <a:pt x="1057" y="754"/>
                  </a:cubicBezTo>
                  <a:cubicBezTo>
                    <a:pt x="1057" y="852"/>
                    <a:pt x="1052" y="947"/>
                    <a:pt x="1043" y="1037"/>
                  </a:cubicBezTo>
                  <a:cubicBezTo>
                    <a:pt x="1039" y="1072"/>
                    <a:pt x="1035" y="1107"/>
                    <a:pt x="1030" y="1140"/>
                  </a:cubicBezTo>
                  <a:cubicBezTo>
                    <a:pt x="1028" y="1150"/>
                    <a:pt x="1020" y="1157"/>
                    <a:pt x="1010" y="1157"/>
                  </a:cubicBezTo>
                  <a:close/>
                  <a:moveTo>
                    <a:pt x="190" y="1133"/>
                  </a:moveTo>
                  <a:cubicBezTo>
                    <a:pt x="188" y="1133"/>
                    <a:pt x="187" y="1133"/>
                    <a:pt x="185" y="1132"/>
                  </a:cubicBezTo>
                  <a:cubicBezTo>
                    <a:pt x="175" y="1130"/>
                    <a:pt x="168" y="1119"/>
                    <a:pt x="171" y="1109"/>
                  </a:cubicBezTo>
                  <a:cubicBezTo>
                    <a:pt x="195" y="1012"/>
                    <a:pt x="208" y="888"/>
                    <a:pt x="208" y="769"/>
                  </a:cubicBezTo>
                  <a:cubicBezTo>
                    <a:pt x="208" y="732"/>
                    <a:pt x="207" y="696"/>
                    <a:pt x="204" y="660"/>
                  </a:cubicBezTo>
                  <a:cubicBezTo>
                    <a:pt x="204" y="650"/>
                    <a:pt x="203" y="640"/>
                    <a:pt x="203" y="629"/>
                  </a:cubicBezTo>
                  <a:cubicBezTo>
                    <a:pt x="203" y="620"/>
                    <a:pt x="204" y="610"/>
                    <a:pt x="204" y="600"/>
                  </a:cubicBezTo>
                  <a:cubicBezTo>
                    <a:pt x="205" y="589"/>
                    <a:pt x="214" y="581"/>
                    <a:pt x="225" y="582"/>
                  </a:cubicBezTo>
                  <a:cubicBezTo>
                    <a:pt x="236" y="583"/>
                    <a:pt x="244" y="592"/>
                    <a:pt x="243" y="603"/>
                  </a:cubicBezTo>
                  <a:cubicBezTo>
                    <a:pt x="243" y="612"/>
                    <a:pt x="242" y="621"/>
                    <a:pt x="242" y="629"/>
                  </a:cubicBezTo>
                  <a:cubicBezTo>
                    <a:pt x="242" y="639"/>
                    <a:pt x="243" y="648"/>
                    <a:pt x="243" y="658"/>
                  </a:cubicBezTo>
                  <a:cubicBezTo>
                    <a:pt x="246" y="694"/>
                    <a:pt x="247" y="731"/>
                    <a:pt x="247" y="769"/>
                  </a:cubicBezTo>
                  <a:cubicBezTo>
                    <a:pt x="247" y="891"/>
                    <a:pt x="233" y="1018"/>
                    <a:pt x="209" y="1118"/>
                  </a:cubicBezTo>
                  <a:cubicBezTo>
                    <a:pt x="206" y="1127"/>
                    <a:pt x="198" y="1133"/>
                    <a:pt x="190" y="1133"/>
                  </a:cubicBezTo>
                  <a:close/>
                  <a:moveTo>
                    <a:pt x="1027" y="573"/>
                  </a:moveTo>
                  <a:cubicBezTo>
                    <a:pt x="1018" y="573"/>
                    <a:pt x="1010" y="567"/>
                    <a:pt x="1008" y="558"/>
                  </a:cubicBezTo>
                  <a:cubicBezTo>
                    <a:pt x="978" y="398"/>
                    <a:pt x="850" y="274"/>
                    <a:pt x="689" y="249"/>
                  </a:cubicBezTo>
                  <a:cubicBezTo>
                    <a:pt x="684" y="248"/>
                    <a:pt x="678" y="247"/>
                    <a:pt x="673" y="246"/>
                  </a:cubicBezTo>
                  <a:cubicBezTo>
                    <a:pt x="662" y="245"/>
                    <a:pt x="654" y="235"/>
                    <a:pt x="655" y="225"/>
                  </a:cubicBezTo>
                  <a:cubicBezTo>
                    <a:pt x="657" y="214"/>
                    <a:pt x="666" y="206"/>
                    <a:pt x="677" y="208"/>
                  </a:cubicBezTo>
                  <a:cubicBezTo>
                    <a:pt x="683" y="208"/>
                    <a:pt x="689" y="209"/>
                    <a:pt x="695" y="210"/>
                  </a:cubicBezTo>
                  <a:cubicBezTo>
                    <a:pt x="872" y="238"/>
                    <a:pt x="1013" y="375"/>
                    <a:pt x="1046" y="550"/>
                  </a:cubicBezTo>
                  <a:cubicBezTo>
                    <a:pt x="1048" y="561"/>
                    <a:pt x="1041" y="571"/>
                    <a:pt x="1031" y="573"/>
                  </a:cubicBezTo>
                  <a:cubicBezTo>
                    <a:pt x="1030" y="573"/>
                    <a:pt x="1028" y="573"/>
                    <a:pt x="1027" y="573"/>
                  </a:cubicBezTo>
                  <a:close/>
                  <a:moveTo>
                    <a:pt x="235" y="552"/>
                  </a:moveTo>
                  <a:cubicBezTo>
                    <a:pt x="233" y="552"/>
                    <a:pt x="232" y="552"/>
                    <a:pt x="230" y="551"/>
                  </a:cubicBezTo>
                  <a:cubicBezTo>
                    <a:pt x="219" y="549"/>
                    <a:pt x="213" y="538"/>
                    <a:pt x="216" y="528"/>
                  </a:cubicBezTo>
                  <a:cubicBezTo>
                    <a:pt x="232" y="462"/>
                    <a:pt x="263" y="403"/>
                    <a:pt x="307" y="352"/>
                  </a:cubicBezTo>
                  <a:cubicBezTo>
                    <a:pt x="382" y="266"/>
                    <a:pt x="485" y="214"/>
                    <a:pt x="598" y="206"/>
                  </a:cubicBezTo>
                  <a:cubicBezTo>
                    <a:pt x="604" y="206"/>
                    <a:pt x="604" y="206"/>
                    <a:pt x="604" y="206"/>
                  </a:cubicBezTo>
                  <a:cubicBezTo>
                    <a:pt x="614" y="205"/>
                    <a:pt x="624" y="213"/>
                    <a:pt x="624" y="224"/>
                  </a:cubicBezTo>
                  <a:cubicBezTo>
                    <a:pt x="625" y="235"/>
                    <a:pt x="617" y="244"/>
                    <a:pt x="606" y="245"/>
                  </a:cubicBezTo>
                  <a:cubicBezTo>
                    <a:pt x="601" y="245"/>
                    <a:pt x="601" y="245"/>
                    <a:pt x="601" y="245"/>
                  </a:cubicBezTo>
                  <a:cubicBezTo>
                    <a:pt x="498" y="252"/>
                    <a:pt x="404" y="299"/>
                    <a:pt x="337" y="377"/>
                  </a:cubicBezTo>
                  <a:cubicBezTo>
                    <a:pt x="296" y="424"/>
                    <a:pt x="268" y="478"/>
                    <a:pt x="254" y="537"/>
                  </a:cubicBezTo>
                  <a:cubicBezTo>
                    <a:pt x="251" y="546"/>
                    <a:pt x="243" y="552"/>
                    <a:pt x="235" y="552"/>
                  </a:cubicBezTo>
                  <a:close/>
                  <a:moveTo>
                    <a:pt x="890" y="1252"/>
                  </a:moveTo>
                  <a:cubicBezTo>
                    <a:pt x="888" y="1252"/>
                    <a:pt x="887" y="1252"/>
                    <a:pt x="885" y="1252"/>
                  </a:cubicBezTo>
                  <a:cubicBezTo>
                    <a:pt x="875" y="1250"/>
                    <a:pt x="868" y="1239"/>
                    <a:pt x="871" y="1229"/>
                  </a:cubicBezTo>
                  <a:cubicBezTo>
                    <a:pt x="884" y="1165"/>
                    <a:pt x="895" y="1096"/>
                    <a:pt x="903" y="1023"/>
                  </a:cubicBezTo>
                  <a:cubicBezTo>
                    <a:pt x="912" y="937"/>
                    <a:pt x="917" y="847"/>
                    <a:pt x="917" y="753"/>
                  </a:cubicBezTo>
                  <a:cubicBezTo>
                    <a:pt x="917" y="741"/>
                    <a:pt x="917" y="741"/>
                    <a:pt x="917" y="741"/>
                  </a:cubicBezTo>
                  <a:cubicBezTo>
                    <a:pt x="917" y="731"/>
                    <a:pt x="925" y="722"/>
                    <a:pt x="936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47" y="722"/>
                    <a:pt x="956" y="730"/>
                    <a:pt x="956" y="741"/>
                  </a:cubicBezTo>
                  <a:cubicBezTo>
                    <a:pt x="956" y="753"/>
                    <a:pt x="956" y="753"/>
                    <a:pt x="956" y="753"/>
                  </a:cubicBezTo>
                  <a:cubicBezTo>
                    <a:pt x="956" y="848"/>
                    <a:pt x="951" y="940"/>
                    <a:pt x="942" y="1027"/>
                  </a:cubicBezTo>
                  <a:cubicBezTo>
                    <a:pt x="934" y="1101"/>
                    <a:pt x="923" y="1172"/>
                    <a:pt x="909" y="1237"/>
                  </a:cubicBezTo>
                  <a:cubicBezTo>
                    <a:pt x="907" y="1246"/>
                    <a:pt x="899" y="1252"/>
                    <a:pt x="890" y="1252"/>
                  </a:cubicBezTo>
                  <a:close/>
                  <a:moveTo>
                    <a:pt x="276" y="1200"/>
                  </a:moveTo>
                  <a:cubicBezTo>
                    <a:pt x="274" y="1200"/>
                    <a:pt x="272" y="1200"/>
                    <a:pt x="270" y="1199"/>
                  </a:cubicBezTo>
                  <a:cubicBezTo>
                    <a:pt x="260" y="1196"/>
                    <a:pt x="254" y="1185"/>
                    <a:pt x="257" y="1175"/>
                  </a:cubicBezTo>
                  <a:cubicBezTo>
                    <a:pt x="290" y="1071"/>
                    <a:pt x="310" y="914"/>
                    <a:pt x="310" y="765"/>
                  </a:cubicBezTo>
                  <a:cubicBezTo>
                    <a:pt x="310" y="727"/>
                    <a:pt x="308" y="689"/>
                    <a:pt x="306" y="653"/>
                  </a:cubicBezTo>
                  <a:cubicBezTo>
                    <a:pt x="305" y="645"/>
                    <a:pt x="305" y="637"/>
                    <a:pt x="305" y="630"/>
                  </a:cubicBezTo>
                  <a:cubicBezTo>
                    <a:pt x="305" y="563"/>
                    <a:pt x="325" y="499"/>
                    <a:pt x="363" y="444"/>
                  </a:cubicBezTo>
                  <a:cubicBezTo>
                    <a:pt x="370" y="435"/>
                    <a:pt x="382" y="433"/>
                    <a:pt x="391" y="439"/>
                  </a:cubicBezTo>
                  <a:cubicBezTo>
                    <a:pt x="399" y="446"/>
                    <a:pt x="402" y="458"/>
                    <a:pt x="395" y="467"/>
                  </a:cubicBezTo>
                  <a:cubicBezTo>
                    <a:pt x="362" y="515"/>
                    <a:pt x="344" y="571"/>
                    <a:pt x="344" y="630"/>
                  </a:cubicBezTo>
                  <a:cubicBezTo>
                    <a:pt x="344" y="637"/>
                    <a:pt x="344" y="644"/>
                    <a:pt x="345" y="650"/>
                  </a:cubicBezTo>
                  <a:cubicBezTo>
                    <a:pt x="347" y="687"/>
                    <a:pt x="349" y="726"/>
                    <a:pt x="349" y="765"/>
                  </a:cubicBezTo>
                  <a:cubicBezTo>
                    <a:pt x="349" y="920"/>
                    <a:pt x="328" y="1077"/>
                    <a:pt x="295" y="1186"/>
                  </a:cubicBezTo>
                  <a:cubicBezTo>
                    <a:pt x="292" y="1194"/>
                    <a:pt x="284" y="1200"/>
                    <a:pt x="276" y="1200"/>
                  </a:cubicBezTo>
                  <a:close/>
                  <a:moveTo>
                    <a:pt x="935" y="691"/>
                  </a:moveTo>
                  <a:cubicBezTo>
                    <a:pt x="925" y="691"/>
                    <a:pt x="916" y="682"/>
                    <a:pt x="916" y="672"/>
                  </a:cubicBezTo>
                  <a:cubicBezTo>
                    <a:pt x="914" y="638"/>
                    <a:pt x="913" y="616"/>
                    <a:pt x="913" y="610"/>
                  </a:cubicBezTo>
                  <a:cubicBezTo>
                    <a:pt x="903" y="477"/>
                    <a:pt x="805" y="370"/>
                    <a:pt x="673" y="349"/>
                  </a:cubicBezTo>
                  <a:cubicBezTo>
                    <a:pt x="652" y="345"/>
                    <a:pt x="630" y="344"/>
                    <a:pt x="608" y="346"/>
                  </a:cubicBezTo>
                  <a:cubicBezTo>
                    <a:pt x="545" y="351"/>
                    <a:pt x="486" y="375"/>
                    <a:pt x="439" y="417"/>
                  </a:cubicBezTo>
                  <a:cubicBezTo>
                    <a:pt x="431" y="425"/>
                    <a:pt x="419" y="424"/>
                    <a:pt x="411" y="416"/>
                  </a:cubicBezTo>
                  <a:cubicBezTo>
                    <a:pt x="404" y="408"/>
                    <a:pt x="405" y="396"/>
                    <a:pt x="413" y="388"/>
                  </a:cubicBezTo>
                  <a:cubicBezTo>
                    <a:pt x="467" y="340"/>
                    <a:pt x="533" y="312"/>
                    <a:pt x="605" y="307"/>
                  </a:cubicBezTo>
                  <a:cubicBezTo>
                    <a:pt x="631" y="305"/>
                    <a:pt x="655" y="306"/>
                    <a:pt x="679" y="310"/>
                  </a:cubicBezTo>
                  <a:cubicBezTo>
                    <a:pt x="829" y="334"/>
                    <a:pt x="941" y="456"/>
                    <a:pt x="952" y="607"/>
                  </a:cubicBezTo>
                  <a:cubicBezTo>
                    <a:pt x="952" y="613"/>
                    <a:pt x="953" y="636"/>
                    <a:pt x="955" y="670"/>
                  </a:cubicBezTo>
                  <a:cubicBezTo>
                    <a:pt x="955" y="681"/>
                    <a:pt x="946" y="690"/>
                    <a:pt x="936" y="691"/>
                  </a:cubicBezTo>
                  <a:cubicBezTo>
                    <a:pt x="935" y="691"/>
                    <a:pt x="935" y="691"/>
                    <a:pt x="935" y="691"/>
                  </a:cubicBezTo>
                  <a:close/>
                  <a:moveTo>
                    <a:pt x="777" y="1289"/>
                  </a:moveTo>
                  <a:cubicBezTo>
                    <a:pt x="775" y="1289"/>
                    <a:pt x="773" y="1289"/>
                    <a:pt x="772" y="1288"/>
                  </a:cubicBezTo>
                  <a:cubicBezTo>
                    <a:pt x="761" y="1286"/>
                    <a:pt x="755" y="1275"/>
                    <a:pt x="758" y="1264"/>
                  </a:cubicBezTo>
                  <a:cubicBezTo>
                    <a:pt x="778" y="1189"/>
                    <a:pt x="793" y="1104"/>
                    <a:pt x="802" y="1012"/>
                  </a:cubicBezTo>
                  <a:cubicBezTo>
                    <a:pt x="805" y="986"/>
                    <a:pt x="807" y="958"/>
                    <a:pt x="809" y="930"/>
                  </a:cubicBezTo>
                  <a:cubicBezTo>
                    <a:pt x="810" y="920"/>
                    <a:pt x="820" y="912"/>
                    <a:pt x="830" y="912"/>
                  </a:cubicBezTo>
                  <a:cubicBezTo>
                    <a:pt x="841" y="913"/>
                    <a:pt x="849" y="922"/>
                    <a:pt x="848" y="933"/>
                  </a:cubicBezTo>
                  <a:cubicBezTo>
                    <a:pt x="846" y="961"/>
                    <a:pt x="844" y="989"/>
                    <a:pt x="841" y="1016"/>
                  </a:cubicBezTo>
                  <a:cubicBezTo>
                    <a:pt x="831" y="1110"/>
                    <a:pt x="816" y="1197"/>
                    <a:pt x="795" y="1274"/>
                  </a:cubicBezTo>
                  <a:cubicBezTo>
                    <a:pt x="793" y="1283"/>
                    <a:pt x="785" y="1289"/>
                    <a:pt x="777" y="1289"/>
                  </a:cubicBezTo>
                  <a:close/>
                  <a:moveTo>
                    <a:pt x="366" y="1249"/>
                  </a:moveTo>
                  <a:cubicBezTo>
                    <a:pt x="364" y="1249"/>
                    <a:pt x="362" y="1248"/>
                    <a:pt x="360" y="1248"/>
                  </a:cubicBezTo>
                  <a:cubicBezTo>
                    <a:pt x="350" y="1244"/>
                    <a:pt x="344" y="1233"/>
                    <a:pt x="348" y="1223"/>
                  </a:cubicBezTo>
                  <a:cubicBezTo>
                    <a:pt x="385" y="1115"/>
                    <a:pt x="408" y="957"/>
                    <a:pt x="410" y="790"/>
                  </a:cubicBezTo>
                  <a:cubicBezTo>
                    <a:pt x="411" y="779"/>
                    <a:pt x="419" y="771"/>
                    <a:pt x="430" y="771"/>
                  </a:cubicBezTo>
                  <a:cubicBezTo>
                    <a:pt x="441" y="771"/>
                    <a:pt x="450" y="780"/>
                    <a:pt x="449" y="791"/>
                  </a:cubicBezTo>
                  <a:cubicBezTo>
                    <a:pt x="447" y="962"/>
                    <a:pt x="423" y="1124"/>
                    <a:pt x="385" y="1236"/>
                  </a:cubicBezTo>
                  <a:cubicBezTo>
                    <a:pt x="382" y="1244"/>
                    <a:pt x="374" y="1249"/>
                    <a:pt x="366" y="1249"/>
                  </a:cubicBezTo>
                  <a:close/>
                  <a:moveTo>
                    <a:pt x="833" y="881"/>
                  </a:moveTo>
                  <a:cubicBezTo>
                    <a:pt x="832" y="881"/>
                    <a:pt x="832" y="881"/>
                    <a:pt x="832" y="881"/>
                  </a:cubicBezTo>
                  <a:cubicBezTo>
                    <a:pt x="821" y="881"/>
                    <a:pt x="813" y="872"/>
                    <a:pt x="813" y="861"/>
                  </a:cubicBezTo>
                  <a:cubicBezTo>
                    <a:pt x="815" y="825"/>
                    <a:pt x="815" y="789"/>
                    <a:pt x="815" y="754"/>
                  </a:cubicBezTo>
                  <a:cubicBezTo>
                    <a:pt x="815" y="673"/>
                    <a:pt x="812" y="619"/>
                    <a:pt x="811" y="617"/>
                  </a:cubicBezTo>
                  <a:cubicBezTo>
                    <a:pt x="807" y="556"/>
                    <a:pt x="773" y="501"/>
                    <a:pt x="720" y="471"/>
                  </a:cubicBezTo>
                  <a:cubicBezTo>
                    <a:pt x="711" y="466"/>
                    <a:pt x="707" y="454"/>
                    <a:pt x="713" y="444"/>
                  </a:cubicBezTo>
                  <a:cubicBezTo>
                    <a:pt x="718" y="435"/>
                    <a:pt x="730" y="432"/>
                    <a:pt x="739" y="437"/>
                  </a:cubicBezTo>
                  <a:cubicBezTo>
                    <a:pt x="804" y="474"/>
                    <a:pt x="845" y="540"/>
                    <a:pt x="850" y="614"/>
                  </a:cubicBezTo>
                  <a:cubicBezTo>
                    <a:pt x="851" y="616"/>
                    <a:pt x="854" y="671"/>
                    <a:pt x="854" y="754"/>
                  </a:cubicBezTo>
                  <a:cubicBezTo>
                    <a:pt x="854" y="790"/>
                    <a:pt x="854" y="827"/>
                    <a:pt x="852" y="862"/>
                  </a:cubicBezTo>
                  <a:cubicBezTo>
                    <a:pt x="852" y="873"/>
                    <a:pt x="843" y="881"/>
                    <a:pt x="833" y="881"/>
                  </a:cubicBezTo>
                  <a:close/>
                  <a:moveTo>
                    <a:pt x="430" y="740"/>
                  </a:moveTo>
                  <a:cubicBezTo>
                    <a:pt x="419" y="740"/>
                    <a:pt x="410" y="731"/>
                    <a:pt x="410" y="721"/>
                  </a:cubicBezTo>
                  <a:cubicBezTo>
                    <a:pt x="410" y="695"/>
                    <a:pt x="409" y="669"/>
                    <a:pt x="407" y="646"/>
                  </a:cubicBezTo>
                  <a:cubicBezTo>
                    <a:pt x="406" y="641"/>
                    <a:pt x="406" y="635"/>
                    <a:pt x="406" y="630"/>
                  </a:cubicBezTo>
                  <a:cubicBezTo>
                    <a:pt x="406" y="576"/>
                    <a:pt x="426" y="525"/>
                    <a:pt x="461" y="484"/>
                  </a:cubicBezTo>
                  <a:cubicBezTo>
                    <a:pt x="499" y="440"/>
                    <a:pt x="554" y="412"/>
                    <a:pt x="613" y="408"/>
                  </a:cubicBezTo>
                  <a:cubicBezTo>
                    <a:pt x="630" y="407"/>
                    <a:pt x="647" y="408"/>
                    <a:pt x="663" y="410"/>
                  </a:cubicBezTo>
                  <a:cubicBezTo>
                    <a:pt x="665" y="411"/>
                    <a:pt x="666" y="411"/>
                    <a:pt x="667" y="411"/>
                  </a:cubicBezTo>
                  <a:cubicBezTo>
                    <a:pt x="678" y="413"/>
                    <a:pt x="685" y="423"/>
                    <a:pt x="683" y="434"/>
                  </a:cubicBezTo>
                  <a:cubicBezTo>
                    <a:pt x="681" y="444"/>
                    <a:pt x="671" y="451"/>
                    <a:pt x="661" y="449"/>
                  </a:cubicBezTo>
                  <a:cubicBezTo>
                    <a:pt x="657" y="449"/>
                    <a:pt x="657" y="449"/>
                    <a:pt x="657" y="449"/>
                  </a:cubicBezTo>
                  <a:cubicBezTo>
                    <a:pt x="644" y="447"/>
                    <a:pt x="629" y="446"/>
                    <a:pt x="615" y="447"/>
                  </a:cubicBezTo>
                  <a:cubicBezTo>
                    <a:pt x="567" y="451"/>
                    <a:pt x="522" y="473"/>
                    <a:pt x="490" y="510"/>
                  </a:cubicBezTo>
                  <a:cubicBezTo>
                    <a:pt x="461" y="543"/>
                    <a:pt x="445" y="586"/>
                    <a:pt x="445" y="630"/>
                  </a:cubicBezTo>
                  <a:cubicBezTo>
                    <a:pt x="445" y="634"/>
                    <a:pt x="445" y="639"/>
                    <a:pt x="446" y="643"/>
                  </a:cubicBezTo>
                  <a:cubicBezTo>
                    <a:pt x="447" y="667"/>
                    <a:pt x="449" y="693"/>
                    <a:pt x="449" y="720"/>
                  </a:cubicBezTo>
                  <a:cubicBezTo>
                    <a:pt x="449" y="731"/>
                    <a:pt x="441" y="740"/>
                    <a:pt x="430" y="740"/>
                  </a:cubicBezTo>
                  <a:cubicBezTo>
                    <a:pt x="430" y="740"/>
                    <a:pt x="430" y="740"/>
                    <a:pt x="430" y="740"/>
                  </a:cubicBezTo>
                  <a:close/>
                  <a:moveTo>
                    <a:pt x="667" y="1304"/>
                  </a:moveTo>
                  <a:cubicBezTo>
                    <a:pt x="665" y="1304"/>
                    <a:pt x="663" y="1304"/>
                    <a:pt x="662" y="1303"/>
                  </a:cubicBezTo>
                  <a:cubicBezTo>
                    <a:pt x="651" y="1300"/>
                    <a:pt x="645" y="1289"/>
                    <a:pt x="649" y="1279"/>
                  </a:cubicBezTo>
                  <a:cubicBezTo>
                    <a:pt x="673" y="1199"/>
                    <a:pt x="690" y="1105"/>
                    <a:pt x="701" y="1001"/>
                  </a:cubicBezTo>
                  <a:cubicBezTo>
                    <a:pt x="707" y="945"/>
                    <a:pt x="711" y="886"/>
                    <a:pt x="713" y="826"/>
                  </a:cubicBezTo>
                  <a:cubicBezTo>
                    <a:pt x="713" y="815"/>
                    <a:pt x="722" y="806"/>
                    <a:pt x="733" y="807"/>
                  </a:cubicBezTo>
                  <a:cubicBezTo>
                    <a:pt x="744" y="807"/>
                    <a:pt x="752" y="816"/>
                    <a:pt x="752" y="827"/>
                  </a:cubicBezTo>
                  <a:cubicBezTo>
                    <a:pt x="750" y="888"/>
                    <a:pt x="746" y="948"/>
                    <a:pt x="740" y="1006"/>
                  </a:cubicBezTo>
                  <a:cubicBezTo>
                    <a:pt x="729" y="1112"/>
                    <a:pt x="711" y="1208"/>
                    <a:pt x="686" y="1290"/>
                  </a:cubicBezTo>
                  <a:cubicBezTo>
                    <a:pt x="683" y="1299"/>
                    <a:pt x="676" y="1304"/>
                    <a:pt x="667" y="1304"/>
                  </a:cubicBezTo>
                  <a:close/>
                  <a:moveTo>
                    <a:pt x="462" y="1283"/>
                  </a:moveTo>
                  <a:cubicBezTo>
                    <a:pt x="460" y="1283"/>
                    <a:pt x="457" y="1282"/>
                    <a:pt x="455" y="1281"/>
                  </a:cubicBezTo>
                  <a:cubicBezTo>
                    <a:pt x="445" y="1278"/>
                    <a:pt x="440" y="1267"/>
                    <a:pt x="443" y="1257"/>
                  </a:cubicBezTo>
                  <a:cubicBezTo>
                    <a:pt x="502" y="1088"/>
                    <a:pt x="511" y="875"/>
                    <a:pt x="512" y="763"/>
                  </a:cubicBezTo>
                  <a:cubicBezTo>
                    <a:pt x="512" y="752"/>
                    <a:pt x="520" y="743"/>
                    <a:pt x="531" y="743"/>
                  </a:cubicBezTo>
                  <a:cubicBezTo>
                    <a:pt x="531" y="743"/>
                    <a:pt x="531" y="743"/>
                    <a:pt x="531" y="743"/>
                  </a:cubicBezTo>
                  <a:cubicBezTo>
                    <a:pt x="542" y="743"/>
                    <a:pt x="551" y="752"/>
                    <a:pt x="551" y="763"/>
                  </a:cubicBezTo>
                  <a:cubicBezTo>
                    <a:pt x="550" y="877"/>
                    <a:pt x="541" y="1096"/>
                    <a:pt x="480" y="1269"/>
                  </a:cubicBezTo>
                  <a:cubicBezTo>
                    <a:pt x="477" y="1278"/>
                    <a:pt x="470" y="1283"/>
                    <a:pt x="462" y="1283"/>
                  </a:cubicBezTo>
                  <a:close/>
                  <a:moveTo>
                    <a:pt x="734" y="775"/>
                  </a:moveTo>
                  <a:cubicBezTo>
                    <a:pt x="723" y="775"/>
                    <a:pt x="714" y="767"/>
                    <a:pt x="714" y="756"/>
                  </a:cubicBezTo>
                  <a:cubicBezTo>
                    <a:pt x="714" y="754"/>
                    <a:pt x="714" y="754"/>
                    <a:pt x="714" y="754"/>
                  </a:cubicBezTo>
                  <a:cubicBezTo>
                    <a:pt x="714" y="685"/>
                    <a:pt x="711" y="637"/>
                    <a:pt x="710" y="624"/>
                  </a:cubicBezTo>
                  <a:cubicBezTo>
                    <a:pt x="707" y="580"/>
                    <a:pt x="668" y="545"/>
                    <a:pt x="623" y="548"/>
                  </a:cubicBezTo>
                  <a:cubicBezTo>
                    <a:pt x="580" y="551"/>
                    <a:pt x="547" y="587"/>
                    <a:pt x="547" y="630"/>
                  </a:cubicBezTo>
                  <a:cubicBezTo>
                    <a:pt x="547" y="632"/>
                    <a:pt x="547" y="634"/>
                    <a:pt x="547" y="636"/>
                  </a:cubicBezTo>
                  <a:cubicBezTo>
                    <a:pt x="548" y="653"/>
                    <a:pt x="549" y="672"/>
                    <a:pt x="550" y="692"/>
                  </a:cubicBezTo>
                  <a:cubicBezTo>
                    <a:pt x="550" y="703"/>
                    <a:pt x="542" y="712"/>
                    <a:pt x="531" y="712"/>
                  </a:cubicBezTo>
                  <a:cubicBezTo>
                    <a:pt x="520" y="712"/>
                    <a:pt x="511" y="704"/>
                    <a:pt x="511" y="693"/>
                  </a:cubicBezTo>
                  <a:cubicBezTo>
                    <a:pt x="510" y="673"/>
                    <a:pt x="509" y="655"/>
                    <a:pt x="508" y="639"/>
                  </a:cubicBezTo>
                  <a:cubicBezTo>
                    <a:pt x="508" y="636"/>
                    <a:pt x="508" y="633"/>
                    <a:pt x="508" y="630"/>
                  </a:cubicBezTo>
                  <a:cubicBezTo>
                    <a:pt x="508" y="567"/>
                    <a:pt x="557" y="514"/>
                    <a:pt x="620" y="509"/>
                  </a:cubicBezTo>
                  <a:cubicBezTo>
                    <a:pt x="687" y="505"/>
                    <a:pt x="744" y="556"/>
                    <a:pt x="749" y="621"/>
                  </a:cubicBezTo>
                  <a:cubicBezTo>
                    <a:pt x="750" y="635"/>
                    <a:pt x="753" y="684"/>
                    <a:pt x="753" y="754"/>
                  </a:cubicBezTo>
                  <a:cubicBezTo>
                    <a:pt x="753" y="756"/>
                    <a:pt x="753" y="756"/>
                    <a:pt x="753" y="756"/>
                  </a:cubicBezTo>
                  <a:cubicBezTo>
                    <a:pt x="753" y="767"/>
                    <a:pt x="744" y="775"/>
                    <a:pt x="734" y="775"/>
                  </a:cubicBezTo>
                  <a:close/>
                  <a:moveTo>
                    <a:pt x="580" y="1288"/>
                  </a:moveTo>
                  <a:cubicBezTo>
                    <a:pt x="639" y="1110"/>
                    <a:pt x="652" y="899"/>
                    <a:pt x="652" y="754"/>
                  </a:cubicBezTo>
                  <a:cubicBezTo>
                    <a:pt x="652" y="679"/>
                    <a:pt x="648" y="631"/>
                    <a:pt x="648" y="629"/>
                  </a:cubicBezTo>
                  <a:cubicBezTo>
                    <a:pt x="647" y="618"/>
                    <a:pt x="638" y="610"/>
                    <a:pt x="627" y="611"/>
                  </a:cubicBezTo>
                  <a:cubicBezTo>
                    <a:pt x="616" y="611"/>
                    <a:pt x="608" y="621"/>
                    <a:pt x="609" y="631"/>
                  </a:cubicBezTo>
                  <a:cubicBezTo>
                    <a:pt x="609" y="632"/>
                    <a:pt x="613" y="680"/>
                    <a:pt x="613" y="754"/>
                  </a:cubicBezTo>
                  <a:cubicBezTo>
                    <a:pt x="613" y="896"/>
                    <a:pt x="601" y="1102"/>
                    <a:pt x="543" y="1276"/>
                  </a:cubicBezTo>
                  <a:cubicBezTo>
                    <a:pt x="540" y="1286"/>
                    <a:pt x="545" y="1297"/>
                    <a:pt x="556" y="1300"/>
                  </a:cubicBezTo>
                  <a:cubicBezTo>
                    <a:pt x="558" y="1301"/>
                    <a:pt x="560" y="1301"/>
                    <a:pt x="562" y="1301"/>
                  </a:cubicBezTo>
                  <a:cubicBezTo>
                    <a:pt x="570" y="1301"/>
                    <a:pt x="578" y="1296"/>
                    <a:pt x="580" y="1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a-ET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F178409-B570-5EC0-F375-F674D1370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07" y="4664146"/>
            <a:ext cx="7435850" cy="545354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4045E6C-7FB6-E1E9-7C47-F2CCDA3F8E1A}"/>
              </a:ext>
            </a:extLst>
          </p:cNvPr>
          <p:cNvGrpSpPr/>
          <p:nvPr/>
        </p:nvGrpSpPr>
        <p:grpSpPr>
          <a:xfrm>
            <a:off x="748051" y="3149766"/>
            <a:ext cx="6991961" cy="523220"/>
            <a:chOff x="1379168" y="1133475"/>
            <a:chExt cx="6991961" cy="5232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8CFECD-42EE-7946-5CB2-1078A488F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548" y="1230313"/>
              <a:ext cx="62885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aa-ET" sz="2000" b="1" dirty="0">
                  <a:solidFill>
                    <a:schemeClr val="accent1"/>
                  </a:solidFill>
                  <a:latin typeface="Open Sans" panose="020B0606030504020204" pitchFamily="34" charset="0"/>
                </a:rPr>
                <a:t>Contribution to Social Justice and Social Reforms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85ABE5-E546-A9BC-8969-034C17E2EBF7}"/>
                </a:ext>
              </a:extLst>
            </p:cNvPr>
            <p:cNvSpPr txBox="1"/>
            <p:nvPr/>
          </p:nvSpPr>
          <p:spPr>
            <a:xfrm>
              <a:off x="1379168" y="1133475"/>
              <a:ext cx="595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lang="aa-ET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FD0370-0D50-5EE8-B2B1-03EE0B3AC573}"/>
              </a:ext>
            </a:extLst>
          </p:cNvPr>
          <p:cNvGrpSpPr/>
          <p:nvPr/>
        </p:nvGrpSpPr>
        <p:grpSpPr>
          <a:xfrm>
            <a:off x="748051" y="5250322"/>
            <a:ext cx="6057410" cy="523220"/>
            <a:chOff x="1379168" y="2390775"/>
            <a:chExt cx="6057410" cy="52322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59C74C-0010-B016-52A9-1707EFFE7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548" y="2487613"/>
              <a:ext cx="53540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aa-ET" sz="2000" b="1" dirty="0">
                  <a:solidFill>
                    <a:schemeClr val="accent1"/>
                  </a:solidFill>
                  <a:latin typeface="Open Sans" panose="020B0606030504020204" pitchFamily="34" charset="0"/>
                </a:rPr>
                <a:t>Providing Emotional Support and Stability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64892B-687B-096D-43EB-796903BD3066}"/>
                </a:ext>
              </a:extLst>
            </p:cNvPr>
            <p:cNvSpPr txBox="1"/>
            <p:nvPr/>
          </p:nvSpPr>
          <p:spPr>
            <a:xfrm>
              <a:off x="1379168" y="2390775"/>
              <a:ext cx="595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l-GR" sz="28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aa-ET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5A3EBA-ACB6-0684-4266-62FB83C66F7F}"/>
              </a:ext>
            </a:extLst>
          </p:cNvPr>
          <p:cNvGrpSpPr/>
          <p:nvPr/>
        </p:nvGrpSpPr>
        <p:grpSpPr>
          <a:xfrm>
            <a:off x="753689" y="2504483"/>
            <a:ext cx="5087594" cy="523220"/>
            <a:chOff x="1379168" y="3648075"/>
            <a:chExt cx="5087594" cy="52322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AAAE041-21B9-EA1C-BFEE-A6A57E9D1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548" y="3744913"/>
              <a:ext cx="43842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aa-ET" sz="20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Open Sans" panose="020B0606030504020204" pitchFamily="34" charset="0"/>
                </a:rPr>
                <a:t>Personal Sacrifices and Resilience.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716009-62A8-FB20-056F-4A300B71727A}"/>
                </a:ext>
              </a:extLst>
            </p:cNvPr>
            <p:cNvSpPr txBox="1"/>
            <p:nvPr/>
          </p:nvSpPr>
          <p:spPr>
            <a:xfrm>
              <a:off x="1379168" y="3648075"/>
              <a:ext cx="595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endParaRPr lang="aa-ET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77AD3D-F5C4-8593-D578-BBBDD7CBE8DA}"/>
              </a:ext>
            </a:extLst>
          </p:cNvPr>
          <p:cNvGrpSpPr/>
          <p:nvPr/>
        </p:nvGrpSpPr>
        <p:grpSpPr>
          <a:xfrm>
            <a:off x="748051" y="3820764"/>
            <a:ext cx="4552191" cy="523220"/>
            <a:chOff x="1379168" y="3648075"/>
            <a:chExt cx="4552191" cy="52322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405A656-2B0D-2CE9-ADC1-1B6854028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548" y="3744913"/>
              <a:ext cx="3848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aa-ET" sz="2000" b="1" dirty="0">
                  <a:solidFill>
                    <a:schemeClr val="accent1"/>
                  </a:solidFill>
                  <a:latin typeface="Open Sans" panose="020B0606030504020204" pitchFamily="34" charset="0"/>
                </a:rPr>
                <a:t>Nurturing Future Generations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4A8DC19-F6DA-CC31-A112-0081B077E7C3}"/>
                </a:ext>
              </a:extLst>
            </p:cNvPr>
            <p:cNvSpPr txBox="1"/>
            <p:nvPr/>
          </p:nvSpPr>
          <p:spPr>
            <a:xfrm>
              <a:off x="1379168" y="3648075"/>
              <a:ext cx="595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endParaRPr lang="aa-ET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B49A1C-4B47-B153-E15B-5D4B26F37614}"/>
              </a:ext>
            </a:extLst>
          </p:cNvPr>
          <p:cNvGrpSpPr/>
          <p:nvPr/>
        </p:nvGrpSpPr>
        <p:grpSpPr>
          <a:xfrm>
            <a:off x="737538" y="4552887"/>
            <a:ext cx="5315220" cy="523220"/>
            <a:chOff x="1379168" y="3648075"/>
            <a:chExt cx="5315220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3B8C58-23C1-064C-5698-8724307CB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548" y="3744913"/>
              <a:ext cx="46118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aa-ET" sz="2000" b="1" dirty="0">
                  <a:solidFill>
                    <a:schemeClr val="accent1"/>
                  </a:solidFill>
                  <a:latin typeface="Open Sans" panose="020B0606030504020204" pitchFamily="34" charset="0"/>
                </a:rPr>
                <a:t>Serving as Role Models and Mentors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8B21B4-9927-714E-4347-0BB0ED6FB977}"/>
                </a:ext>
              </a:extLst>
            </p:cNvPr>
            <p:cNvSpPr txBox="1"/>
            <p:nvPr/>
          </p:nvSpPr>
          <p:spPr>
            <a:xfrm>
              <a:off x="1379168" y="3648075"/>
              <a:ext cx="595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  <a:endParaRPr lang="aa-ET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62F1A63-4654-3504-DFEE-0A26044329B4}"/>
              </a:ext>
            </a:extLst>
          </p:cNvPr>
          <p:cNvSpPr txBox="1"/>
          <p:nvPr/>
        </p:nvSpPr>
        <p:spPr>
          <a:xfrm>
            <a:off x="1999716" y="6110436"/>
            <a:ext cx="638141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b="1" i="1" kern="1200" dirty="0">
                <a:solidFill>
                  <a:srgbClr val="774B9A"/>
                </a:solidFill>
                <a:latin typeface="+mn-lt"/>
                <a:ea typeface="+mj-ea"/>
                <a:cs typeface="+mj-cs"/>
              </a:rPr>
              <a:t>…..at the end they are OUR PARENTS….</a:t>
            </a:r>
          </a:p>
        </p:txBody>
      </p:sp>
    </p:spTree>
    <p:extLst>
      <p:ext uri="{BB962C8B-B14F-4D97-AF65-F5344CB8AC3E}">
        <p14:creationId xmlns:p14="http://schemas.microsoft.com/office/powerpoint/2010/main" val="11749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CF07E3-4B9D-5F53-95C9-D4C66479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419" y="886263"/>
            <a:ext cx="96262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aa-ET" sz="3600" b="1" i="1" dirty="0">
                <a:solidFill>
                  <a:srgbClr val="774B9A"/>
                </a:solidFill>
                <a:latin typeface="Open Sans" panose="020B0606030504020204" pitchFamily="34" charset="0"/>
              </a:rPr>
              <a:t>Human rights of the Elderly. Some Key facts</a:t>
            </a:r>
            <a:endParaRPr lang="en-US" altLang="aa-ET" sz="3600" b="1" i="1" dirty="0">
              <a:solidFill>
                <a:srgbClr val="774B9A"/>
              </a:solidFill>
              <a:latin typeface="Open Sans" panose="020B0606030504020204" pitchFamily="34" charset="0"/>
            </a:endParaRPr>
          </a:p>
        </p:txBody>
      </p:sp>
      <p:pic>
        <p:nvPicPr>
          <p:cNvPr id="4" name="Online Media 3" title="Protecting the rights of older persons">
            <a:hlinkClick r:id="" action="ppaction://media"/>
            <a:extLst>
              <a:ext uri="{FF2B5EF4-FFF2-40B4-BE49-F238E27FC236}">
                <a16:creationId xmlns:a16="http://schemas.microsoft.com/office/drawing/2014/main" id="{5466B0E7-AD00-3DFB-C140-4EC9E73220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711479"/>
            <a:ext cx="7620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A0D2B9F-B45E-38BF-73E4-9EE979EE9F31}"/>
              </a:ext>
            </a:extLst>
          </p:cNvPr>
          <p:cNvCxnSpPr/>
          <p:nvPr/>
        </p:nvCxnSpPr>
        <p:spPr>
          <a:xfrm>
            <a:off x="4979578" y="1454910"/>
            <a:ext cx="2043953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AD1E57EE-F51B-DA13-7126-A527AF29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335" y="3100413"/>
            <a:ext cx="1708353" cy="1711837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For the Elderly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Ομάδα 107">
            <a:extLst>
              <a:ext uri="{FF2B5EF4-FFF2-40B4-BE49-F238E27FC236}">
                <a16:creationId xmlns:a16="http://schemas.microsoft.com/office/drawing/2014/main" id="{BB435017-DF2A-8C51-5CF9-1E1F76184CF1}"/>
              </a:ext>
            </a:extLst>
          </p:cNvPr>
          <p:cNvGrpSpPr/>
          <p:nvPr/>
        </p:nvGrpSpPr>
        <p:grpSpPr>
          <a:xfrm>
            <a:off x="-204071" y="1661660"/>
            <a:ext cx="6204761" cy="1697929"/>
            <a:chOff x="-160528" y="1625608"/>
            <a:chExt cx="6204761" cy="1697929"/>
          </a:xfrm>
        </p:grpSpPr>
        <p:grpSp>
          <p:nvGrpSpPr>
            <p:cNvPr id="91" name="Ομάδα 85">
              <a:extLst>
                <a:ext uri="{FF2B5EF4-FFF2-40B4-BE49-F238E27FC236}">
                  <a16:creationId xmlns:a16="http://schemas.microsoft.com/office/drawing/2014/main" id="{B96DB194-A1D0-2813-6146-41877C30F1D3}"/>
                </a:ext>
              </a:extLst>
            </p:cNvPr>
            <p:cNvGrpSpPr/>
            <p:nvPr/>
          </p:nvGrpSpPr>
          <p:grpSpPr>
            <a:xfrm>
              <a:off x="-160528" y="1625608"/>
              <a:ext cx="6204761" cy="1697929"/>
              <a:chOff x="-160528" y="1625608"/>
              <a:chExt cx="6204761" cy="1697929"/>
            </a:xfrm>
          </p:grpSpPr>
          <p:grpSp>
            <p:nvGrpSpPr>
              <p:cNvPr id="93" name="Ομάδα 81">
                <a:extLst>
                  <a:ext uri="{FF2B5EF4-FFF2-40B4-BE49-F238E27FC236}">
                    <a16:creationId xmlns:a16="http://schemas.microsoft.com/office/drawing/2014/main" id="{9C692A5C-BC74-589F-62B2-DEEB766E7511}"/>
                  </a:ext>
                </a:extLst>
              </p:cNvPr>
              <p:cNvGrpSpPr/>
              <p:nvPr/>
            </p:nvGrpSpPr>
            <p:grpSpPr>
              <a:xfrm>
                <a:off x="4146483" y="1625608"/>
                <a:ext cx="1897750" cy="1697929"/>
                <a:chOff x="4146483" y="1625608"/>
                <a:chExt cx="1897750" cy="1697929"/>
              </a:xfrm>
            </p:grpSpPr>
            <p:sp>
              <p:nvSpPr>
                <p:cNvPr id="97" name="Freeform 11">
                  <a:extLst>
                    <a:ext uri="{FF2B5EF4-FFF2-40B4-BE49-F238E27FC236}">
                      <a16:creationId xmlns:a16="http://schemas.microsoft.com/office/drawing/2014/main" id="{55B9A917-619F-26A2-01AE-80A662AAB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6483" y="1625608"/>
                  <a:ext cx="1897750" cy="1697929"/>
                </a:xfrm>
                <a:custGeom>
                  <a:avLst/>
                  <a:gdLst>
                    <a:gd name="T0" fmla="*/ 982 w 996"/>
                    <a:gd name="T1" fmla="*/ 547 h 890"/>
                    <a:gd name="T2" fmla="*/ 982 w 996"/>
                    <a:gd name="T3" fmla="*/ 96 h 890"/>
                    <a:gd name="T4" fmla="*/ 764 w 996"/>
                    <a:gd name="T5" fmla="*/ 53 h 890"/>
                    <a:gd name="T6" fmla="*/ 98 w 996"/>
                    <a:gd name="T7" fmla="*/ 453 h 890"/>
                    <a:gd name="T8" fmla="*/ 85 w 996"/>
                    <a:gd name="T9" fmla="*/ 613 h 890"/>
                    <a:gd name="T10" fmla="*/ 501 w 996"/>
                    <a:gd name="T11" fmla="*/ 852 h 890"/>
                    <a:gd name="T12" fmla="*/ 612 w 996"/>
                    <a:gd name="T13" fmla="*/ 849 h 890"/>
                    <a:gd name="T14" fmla="*/ 859 w 996"/>
                    <a:gd name="T15" fmla="*/ 694 h 890"/>
                    <a:gd name="T16" fmla="*/ 982 w 996"/>
                    <a:gd name="T17" fmla="*/ 547 h 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6" h="890">
                      <a:moveTo>
                        <a:pt x="982" y="547"/>
                      </a:moveTo>
                      <a:cubicBezTo>
                        <a:pt x="980" y="474"/>
                        <a:pt x="982" y="96"/>
                        <a:pt x="982" y="96"/>
                      </a:cubicBezTo>
                      <a:cubicBezTo>
                        <a:pt x="982" y="96"/>
                        <a:pt x="996" y="0"/>
                        <a:pt x="764" y="53"/>
                      </a:cubicBezTo>
                      <a:cubicBezTo>
                        <a:pt x="534" y="105"/>
                        <a:pt x="286" y="222"/>
                        <a:pt x="98" y="453"/>
                      </a:cubicBezTo>
                      <a:cubicBezTo>
                        <a:pt x="73" y="484"/>
                        <a:pt x="0" y="567"/>
                        <a:pt x="85" y="613"/>
                      </a:cubicBezTo>
                      <a:cubicBezTo>
                        <a:pt x="169" y="659"/>
                        <a:pt x="501" y="852"/>
                        <a:pt x="501" y="852"/>
                      </a:cubicBezTo>
                      <a:cubicBezTo>
                        <a:pt x="501" y="852"/>
                        <a:pt x="563" y="890"/>
                        <a:pt x="612" y="849"/>
                      </a:cubicBezTo>
                      <a:cubicBezTo>
                        <a:pt x="661" y="808"/>
                        <a:pt x="764" y="724"/>
                        <a:pt x="859" y="694"/>
                      </a:cubicBezTo>
                      <a:cubicBezTo>
                        <a:pt x="947" y="667"/>
                        <a:pt x="984" y="672"/>
                        <a:pt x="982" y="547"/>
                      </a:cubicBezTo>
                      <a:close/>
                    </a:path>
                  </a:pathLst>
                </a:custGeom>
                <a:solidFill>
                  <a:srgbClr val="4472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26">
                  <a:extLst>
                    <a:ext uri="{FF2B5EF4-FFF2-40B4-BE49-F238E27FC236}">
                      <a16:creationId xmlns:a16="http://schemas.microsoft.com/office/drawing/2014/main" id="{E3CDC6A5-2421-ED58-6E88-EA3E1B0128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56948" y="2145709"/>
                  <a:ext cx="607157" cy="585091"/>
                </a:xfrm>
                <a:custGeom>
                  <a:avLst/>
                  <a:gdLst>
                    <a:gd name="T0" fmla="*/ 188 w 263"/>
                    <a:gd name="T1" fmla="*/ 0 h 256"/>
                    <a:gd name="T2" fmla="*/ 111 w 263"/>
                    <a:gd name="T3" fmla="*/ 54 h 256"/>
                    <a:gd name="T4" fmla="*/ 111 w 263"/>
                    <a:gd name="T5" fmla="*/ 55 h 256"/>
                    <a:gd name="T6" fmla="*/ 28 w 263"/>
                    <a:gd name="T7" fmla="*/ 138 h 256"/>
                    <a:gd name="T8" fmla="*/ 1 w 263"/>
                    <a:gd name="T9" fmla="*/ 220 h 256"/>
                    <a:gd name="T10" fmla="*/ 28 w 263"/>
                    <a:gd name="T11" fmla="*/ 256 h 256"/>
                    <a:gd name="T12" fmla="*/ 105 w 263"/>
                    <a:gd name="T13" fmla="*/ 237 h 256"/>
                    <a:gd name="T14" fmla="*/ 241 w 263"/>
                    <a:gd name="T15" fmla="*/ 105 h 256"/>
                    <a:gd name="T16" fmla="*/ 128 w 263"/>
                    <a:gd name="T17" fmla="*/ 190 h 256"/>
                    <a:gd name="T18" fmla="*/ 198 w 263"/>
                    <a:gd name="T19" fmla="*/ 94 h 256"/>
                    <a:gd name="T20" fmla="*/ 190 w 263"/>
                    <a:gd name="T21" fmla="*/ 134 h 256"/>
                    <a:gd name="T22" fmla="*/ 128 w 263"/>
                    <a:gd name="T23" fmla="*/ 196 h 256"/>
                    <a:gd name="T24" fmla="*/ 118 w 263"/>
                    <a:gd name="T25" fmla="*/ 162 h 256"/>
                    <a:gd name="T26" fmla="*/ 91 w 263"/>
                    <a:gd name="T27" fmla="*/ 136 h 256"/>
                    <a:gd name="T28" fmla="*/ 184 w 263"/>
                    <a:gd name="T29" fmla="*/ 72 h 256"/>
                    <a:gd name="T30" fmla="*/ 118 w 263"/>
                    <a:gd name="T31" fmla="*/ 162 h 256"/>
                    <a:gd name="T32" fmla="*/ 61 w 263"/>
                    <a:gd name="T33" fmla="*/ 128 h 256"/>
                    <a:gd name="T34" fmla="*/ 159 w 263"/>
                    <a:gd name="T35" fmla="*/ 57 h 256"/>
                    <a:gd name="T36" fmla="*/ 33 w 263"/>
                    <a:gd name="T37" fmla="*/ 239 h 256"/>
                    <a:gd name="T38" fmla="*/ 16 w 263"/>
                    <a:gd name="T39" fmla="*/ 228 h 256"/>
                    <a:gd name="T40" fmla="*/ 25 w 263"/>
                    <a:gd name="T41" fmla="*/ 193 h 256"/>
                    <a:gd name="T42" fmla="*/ 63 w 263"/>
                    <a:gd name="T43" fmla="*/ 231 h 256"/>
                    <a:gd name="T44" fmla="*/ 71 w 263"/>
                    <a:gd name="T45" fmla="*/ 229 h 256"/>
                    <a:gd name="T46" fmla="*/ 27 w 263"/>
                    <a:gd name="T47" fmla="*/ 185 h 256"/>
                    <a:gd name="T48" fmla="*/ 39 w 263"/>
                    <a:gd name="T49" fmla="*/ 150 h 256"/>
                    <a:gd name="T50" fmla="*/ 103 w 263"/>
                    <a:gd name="T51" fmla="*/ 220 h 256"/>
                    <a:gd name="T52" fmla="*/ 71 w 263"/>
                    <a:gd name="T53" fmla="*/ 229 h 256"/>
                    <a:gd name="T54" fmla="*/ 216 w 263"/>
                    <a:gd name="T55" fmla="*/ 108 h 256"/>
                    <a:gd name="T56" fmla="*/ 196 w 263"/>
                    <a:gd name="T57" fmla="*/ 60 h 256"/>
                    <a:gd name="T58" fmla="*/ 162 w 263"/>
                    <a:gd name="T59" fmla="*/ 26 h 256"/>
                    <a:gd name="T60" fmla="*/ 224 w 263"/>
                    <a:gd name="T61" fmla="*/ 32 h 256"/>
                    <a:gd name="T62" fmla="*/ 230 w 263"/>
                    <a:gd name="T63" fmla="*/ 9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3" h="256">
                      <a:moveTo>
                        <a:pt x="235" y="21"/>
                      </a:moveTo>
                      <a:cubicBezTo>
                        <a:pt x="222" y="8"/>
                        <a:pt x="205" y="0"/>
                        <a:pt x="188" y="0"/>
                      </a:cubicBezTo>
                      <a:cubicBezTo>
                        <a:pt x="173" y="0"/>
                        <a:pt x="160" y="5"/>
                        <a:pt x="150" y="15"/>
                      </a:cubicBezTo>
                      <a:cubicBezTo>
                        <a:pt x="111" y="54"/>
                        <a:pt x="111" y="54"/>
                        <a:pt x="111" y="54"/>
                      </a:cubicBezTo>
                      <a:cubicBezTo>
                        <a:pt x="111" y="54"/>
                        <a:pt x="111" y="54"/>
                        <a:pt x="111" y="55"/>
                      </a:cubicBezTo>
                      <a:cubicBezTo>
                        <a:pt x="111" y="55"/>
                        <a:pt x="111" y="55"/>
                        <a:pt x="111" y="55"/>
                      </a:cubicBezTo>
                      <a:cubicBezTo>
                        <a:pt x="111" y="55"/>
                        <a:pt x="111" y="55"/>
                        <a:pt x="111" y="55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4" y="142"/>
                        <a:pt x="22" y="147"/>
                        <a:pt x="20" y="152"/>
                      </a:cubicBezTo>
                      <a:cubicBezTo>
                        <a:pt x="1" y="220"/>
                        <a:pt x="1" y="220"/>
                        <a:pt x="1" y="220"/>
                      </a:cubicBezTo>
                      <a:cubicBezTo>
                        <a:pt x="1" y="220"/>
                        <a:pt x="0" y="225"/>
                        <a:pt x="0" y="228"/>
                      </a:cubicBezTo>
                      <a:cubicBezTo>
                        <a:pt x="0" y="243"/>
                        <a:pt x="13" y="256"/>
                        <a:pt x="28" y="256"/>
                      </a:cubicBezTo>
                      <a:cubicBezTo>
                        <a:pt x="31" y="256"/>
                        <a:pt x="37" y="255"/>
                        <a:pt x="37" y="255"/>
                      </a:cubicBezTo>
                      <a:cubicBezTo>
                        <a:pt x="105" y="237"/>
                        <a:pt x="105" y="237"/>
                        <a:pt x="105" y="237"/>
                      </a:cubicBezTo>
                      <a:cubicBezTo>
                        <a:pt x="110" y="235"/>
                        <a:pt x="115" y="232"/>
                        <a:pt x="119" y="229"/>
                      </a:cubicBezTo>
                      <a:cubicBezTo>
                        <a:pt x="241" y="105"/>
                        <a:pt x="241" y="105"/>
                        <a:pt x="241" y="105"/>
                      </a:cubicBezTo>
                      <a:cubicBezTo>
                        <a:pt x="263" y="83"/>
                        <a:pt x="261" y="46"/>
                        <a:pt x="235" y="21"/>
                      </a:cubicBezTo>
                      <a:close/>
                      <a:moveTo>
                        <a:pt x="128" y="190"/>
                      </a:moveTo>
                      <a:cubicBezTo>
                        <a:pt x="127" y="183"/>
                        <a:pt x="125" y="176"/>
                        <a:pt x="122" y="169"/>
                      </a:cubicBezTo>
                      <a:cubicBezTo>
                        <a:pt x="198" y="94"/>
                        <a:pt x="198" y="94"/>
                        <a:pt x="198" y="94"/>
                      </a:cubicBezTo>
                      <a:cubicBezTo>
                        <a:pt x="203" y="108"/>
                        <a:pt x="200" y="124"/>
                        <a:pt x="190" y="134"/>
                      </a:cubicBezTo>
                      <a:cubicBezTo>
                        <a:pt x="190" y="134"/>
                        <a:pt x="190" y="134"/>
                        <a:pt x="190" y="134"/>
                      </a:cubicBezTo>
                      <a:cubicBezTo>
                        <a:pt x="190" y="134"/>
                        <a:pt x="190" y="134"/>
                        <a:pt x="190" y="134"/>
                      </a:cubicBezTo>
                      <a:cubicBezTo>
                        <a:pt x="128" y="196"/>
                        <a:pt x="128" y="196"/>
                        <a:pt x="128" y="196"/>
                      </a:cubicBezTo>
                      <a:cubicBezTo>
                        <a:pt x="128" y="194"/>
                        <a:pt x="128" y="192"/>
                        <a:pt x="128" y="190"/>
                      </a:cubicBezTo>
                      <a:close/>
                      <a:moveTo>
                        <a:pt x="118" y="162"/>
                      </a:moveTo>
                      <a:cubicBezTo>
                        <a:pt x="115" y="157"/>
                        <a:pt x="112" y="152"/>
                        <a:pt x="108" y="148"/>
                      </a:cubicBezTo>
                      <a:cubicBezTo>
                        <a:pt x="103" y="143"/>
                        <a:pt x="97" y="140"/>
                        <a:pt x="91" y="136"/>
                      </a:cubicBezTo>
                      <a:cubicBezTo>
                        <a:pt x="168" y="60"/>
                        <a:pt x="168" y="60"/>
                        <a:pt x="168" y="60"/>
                      </a:cubicBezTo>
                      <a:cubicBezTo>
                        <a:pt x="174" y="63"/>
                        <a:pt x="179" y="66"/>
                        <a:pt x="184" y="72"/>
                      </a:cubicBezTo>
                      <a:cubicBezTo>
                        <a:pt x="189" y="76"/>
                        <a:pt x="192" y="81"/>
                        <a:pt x="195" y="86"/>
                      </a:cubicBezTo>
                      <a:lnTo>
                        <a:pt x="118" y="162"/>
                      </a:lnTo>
                      <a:close/>
                      <a:moveTo>
                        <a:pt x="84" y="133"/>
                      </a:moveTo>
                      <a:cubicBezTo>
                        <a:pt x="76" y="130"/>
                        <a:pt x="69" y="128"/>
                        <a:pt x="61" y="128"/>
                      </a:cubicBezTo>
                      <a:cubicBezTo>
                        <a:pt x="123" y="66"/>
                        <a:pt x="123" y="66"/>
                        <a:pt x="123" y="66"/>
                      </a:cubicBezTo>
                      <a:cubicBezTo>
                        <a:pt x="132" y="56"/>
                        <a:pt x="146" y="54"/>
                        <a:pt x="159" y="57"/>
                      </a:cubicBezTo>
                      <a:lnTo>
                        <a:pt x="84" y="133"/>
                      </a:lnTo>
                      <a:close/>
                      <a:moveTo>
                        <a:pt x="33" y="239"/>
                      </a:moveTo>
                      <a:cubicBezTo>
                        <a:pt x="32" y="239"/>
                        <a:pt x="30" y="240"/>
                        <a:pt x="28" y="240"/>
                      </a:cubicBezTo>
                      <a:cubicBezTo>
                        <a:pt x="21" y="240"/>
                        <a:pt x="16" y="235"/>
                        <a:pt x="16" y="228"/>
                      </a:cubicBezTo>
                      <a:cubicBezTo>
                        <a:pt x="16" y="227"/>
                        <a:pt x="17" y="224"/>
                        <a:pt x="17" y="224"/>
                      </a:cubicBezTo>
                      <a:cubicBezTo>
                        <a:pt x="25" y="193"/>
                        <a:pt x="25" y="193"/>
                        <a:pt x="25" y="193"/>
                      </a:cubicBezTo>
                      <a:cubicBezTo>
                        <a:pt x="34" y="193"/>
                        <a:pt x="44" y="196"/>
                        <a:pt x="52" y="204"/>
                      </a:cubicBezTo>
                      <a:cubicBezTo>
                        <a:pt x="60" y="212"/>
                        <a:pt x="64" y="222"/>
                        <a:pt x="63" y="231"/>
                      </a:cubicBezTo>
                      <a:lnTo>
                        <a:pt x="33" y="239"/>
                      </a:lnTo>
                      <a:close/>
                      <a:moveTo>
                        <a:pt x="71" y="229"/>
                      </a:moveTo>
                      <a:cubicBezTo>
                        <a:pt x="71" y="218"/>
                        <a:pt x="66" y="207"/>
                        <a:pt x="58" y="198"/>
                      </a:cubicBezTo>
                      <a:cubicBezTo>
                        <a:pt x="49" y="190"/>
                        <a:pt x="38" y="185"/>
                        <a:pt x="27" y="185"/>
                      </a:cubicBezTo>
                      <a:cubicBezTo>
                        <a:pt x="35" y="156"/>
                        <a:pt x="35" y="156"/>
                        <a:pt x="35" y="156"/>
                      </a:cubicBezTo>
                      <a:cubicBezTo>
                        <a:pt x="36" y="154"/>
                        <a:pt x="37" y="152"/>
                        <a:pt x="39" y="150"/>
                      </a:cubicBezTo>
                      <a:cubicBezTo>
                        <a:pt x="55" y="139"/>
                        <a:pt x="79" y="142"/>
                        <a:pt x="96" y="160"/>
                      </a:cubicBezTo>
                      <a:cubicBezTo>
                        <a:pt x="115" y="178"/>
                        <a:pt x="117" y="204"/>
                        <a:pt x="103" y="220"/>
                      </a:cubicBezTo>
                      <a:cubicBezTo>
                        <a:pt x="103" y="221"/>
                        <a:pt x="102" y="221"/>
                        <a:pt x="101" y="221"/>
                      </a:cubicBezTo>
                      <a:lnTo>
                        <a:pt x="71" y="229"/>
                      </a:lnTo>
                      <a:close/>
                      <a:moveTo>
                        <a:pt x="230" y="94"/>
                      </a:moveTo>
                      <a:cubicBezTo>
                        <a:pt x="216" y="108"/>
                        <a:pt x="216" y="108"/>
                        <a:pt x="216" y="108"/>
                      </a:cubicBezTo>
                      <a:cubicBezTo>
                        <a:pt x="216" y="106"/>
                        <a:pt x="216" y="104"/>
                        <a:pt x="216" y="102"/>
                      </a:cubicBezTo>
                      <a:cubicBezTo>
                        <a:pt x="215" y="87"/>
                        <a:pt x="207" y="72"/>
                        <a:pt x="196" y="60"/>
                      </a:cubicBezTo>
                      <a:cubicBezTo>
                        <a:pt x="183" y="47"/>
                        <a:pt x="165" y="40"/>
                        <a:pt x="148" y="40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8" y="20"/>
                        <a:pt x="177" y="16"/>
                        <a:pt x="188" y="16"/>
                      </a:cubicBezTo>
                      <a:cubicBezTo>
                        <a:pt x="200" y="16"/>
                        <a:pt x="214" y="22"/>
                        <a:pt x="224" y="32"/>
                      </a:cubicBezTo>
                      <a:cubicBezTo>
                        <a:pt x="233" y="41"/>
                        <a:pt x="239" y="53"/>
                        <a:pt x="240" y="65"/>
                      </a:cubicBezTo>
                      <a:cubicBezTo>
                        <a:pt x="241" y="76"/>
                        <a:pt x="237" y="87"/>
                        <a:pt x="230" y="9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F125493-5A89-472C-B83B-3ACEF64EB2E4}"/>
                  </a:ext>
                </a:extLst>
              </p:cNvPr>
              <p:cNvGrpSpPr/>
              <p:nvPr/>
            </p:nvGrpSpPr>
            <p:grpSpPr>
              <a:xfrm>
                <a:off x="-160528" y="1690795"/>
                <a:ext cx="4239373" cy="1249847"/>
                <a:chOff x="9492612" y="2153063"/>
                <a:chExt cx="2605889" cy="1037375"/>
              </a:xfrm>
            </p:grpSpPr>
            <p:sp>
              <p:nvSpPr>
                <p:cNvPr id="95" name="Text Placeholder 5">
                  <a:extLst>
                    <a:ext uri="{FF2B5EF4-FFF2-40B4-BE49-F238E27FC236}">
                      <a16:creationId xmlns:a16="http://schemas.microsoft.com/office/drawing/2014/main" id="{B74D9F4E-9153-164D-815A-011C038876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492612" y="2513921"/>
                  <a:ext cx="2605889" cy="67651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86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Approximately </a:t>
                  </a: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1 in 6</a:t>
                  </a: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older adults (aged 60+) have experienced some form of abuse in community settings during the past year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FCFA8BF8-A6D5-16C9-6F53-CE14FFA28DA7}"/>
                    </a:ext>
                  </a:extLst>
                </p:cNvPr>
                <p:cNvSpPr txBox="1"/>
                <p:nvPr/>
              </p:nvSpPr>
              <p:spPr>
                <a:xfrm>
                  <a:off x="9873446" y="2153063"/>
                  <a:ext cx="2218765" cy="553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Aged-based discrimination  - Prevalence of Elder Abuse</a:t>
                  </a:r>
                </a:p>
              </p:txBody>
            </p:sp>
          </p:grpSp>
        </p:grpSp>
        <p:sp>
          <p:nvSpPr>
            <p:cNvPr id="92" name="Round Same Side Corner Rectangle 58">
              <a:extLst>
                <a:ext uri="{FF2B5EF4-FFF2-40B4-BE49-F238E27FC236}">
                  <a16:creationId xmlns:a16="http://schemas.microsoft.com/office/drawing/2014/main" id="{478564FE-2F6E-C742-5BF5-AAEEDB2307EE}"/>
                </a:ext>
              </a:extLst>
            </p:cNvPr>
            <p:cNvSpPr/>
            <p:nvPr/>
          </p:nvSpPr>
          <p:spPr>
            <a:xfrm rot="10800000" flipH="1">
              <a:off x="4074192" y="1691498"/>
              <a:ext cx="96742" cy="87141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Ομάδα 105">
            <a:extLst>
              <a:ext uri="{FF2B5EF4-FFF2-40B4-BE49-F238E27FC236}">
                <a16:creationId xmlns:a16="http://schemas.microsoft.com/office/drawing/2014/main" id="{F636F279-47DD-AEE7-0D3D-DF3600747029}"/>
              </a:ext>
            </a:extLst>
          </p:cNvPr>
          <p:cNvGrpSpPr/>
          <p:nvPr/>
        </p:nvGrpSpPr>
        <p:grpSpPr>
          <a:xfrm>
            <a:off x="6111800" y="4548014"/>
            <a:ext cx="5956709" cy="1925968"/>
            <a:chOff x="6155343" y="4511962"/>
            <a:chExt cx="5956709" cy="1925968"/>
          </a:xfrm>
        </p:grpSpPr>
        <p:grpSp>
          <p:nvGrpSpPr>
            <p:cNvPr id="100" name="Ομάδα 99">
              <a:extLst>
                <a:ext uri="{FF2B5EF4-FFF2-40B4-BE49-F238E27FC236}">
                  <a16:creationId xmlns:a16="http://schemas.microsoft.com/office/drawing/2014/main" id="{96167286-CB2A-E8F3-DF77-10028F78B861}"/>
                </a:ext>
              </a:extLst>
            </p:cNvPr>
            <p:cNvGrpSpPr/>
            <p:nvPr/>
          </p:nvGrpSpPr>
          <p:grpSpPr>
            <a:xfrm>
              <a:off x="6155343" y="4511962"/>
              <a:ext cx="5956709" cy="1866885"/>
              <a:chOff x="6155343" y="4511962"/>
              <a:chExt cx="5956709" cy="1866885"/>
            </a:xfrm>
          </p:grpSpPr>
          <p:grpSp>
            <p:nvGrpSpPr>
              <p:cNvPr id="102" name="Ομάδα 96">
                <a:extLst>
                  <a:ext uri="{FF2B5EF4-FFF2-40B4-BE49-F238E27FC236}">
                    <a16:creationId xmlns:a16="http://schemas.microsoft.com/office/drawing/2014/main" id="{1DD22BEB-875E-EE53-0E0B-448EFD1715C2}"/>
                  </a:ext>
                </a:extLst>
              </p:cNvPr>
              <p:cNvGrpSpPr/>
              <p:nvPr/>
            </p:nvGrpSpPr>
            <p:grpSpPr>
              <a:xfrm>
                <a:off x="6155343" y="4511962"/>
                <a:ext cx="1880072" cy="1727008"/>
                <a:chOff x="6155343" y="4511962"/>
                <a:chExt cx="1880072" cy="1727008"/>
              </a:xfrm>
            </p:grpSpPr>
            <p:sp>
              <p:nvSpPr>
                <p:cNvPr id="106" name="Freeform 7">
                  <a:extLst>
                    <a:ext uri="{FF2B5EF4-FFF2-40B4-BE49-F238E27FC236}">
                      <a16:creationId xmlns:a16="http://schemas.microsoft.com/office/drawing/2014/main" id="{6CFAFDD6-8A70-AFF7-BFA9-6658435CA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5343" y="4511962"/>
                  <a:ext cx="1880072" cy="1727008"/>
                </a:xfrm>
                <a:custGeom>
                  <a:avLst/>
                  <a:gdLst>
                    <a:gd name="T0" fmla="*/ 7 w 987"/>
                    <a:gd name="T1" fmla="*/ 357 h 905"/>
                    <a:gd name="T2" fmla="*/ 23 w 987"/>
                    <a:gd name="T3" fmla="*/ 808 h 905"/>
                    <a:gd name="T4" fmla="*/ 242 w 987"/>
                    <a:gd name="T5" fmla="*/ 844 h 905"/>
                    <a:gd name="T6" fmla="*/ 894 w 987"/>
                    <a:gd name="T7" fmla="*/ 420 h 905"/>
                    <a:gd name="T8" fmla="*/ 901 w 987"/>
                    <a:gd name="T9" fmla="*/ 261 h 905"/>
                    <a:gd name="T10" fmla="*/ 477 w 987"/>
                    <a:gd name="T11" fmla="*/ 36 h 905"/>
                    <a:gd name="T12" fmla="*/ 366 w 987"/>
                    <a:gd name="T13" fmla="*/ 43 h 905"/>
                    <a:gd name="T14" fmla="*/ 124 w 987"/>
                    <a:gd name="T15" fmla="*/ 206 h 905"/>
                    <a:gd name="T16" fmla="*/ 7 w 987"/>
                    <a:gd name="T17" fmla="*/ 357 h 9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7" h="905">
                      <a:moveTo>
                        <a:pt x="7" y="357"/>
                      </a:moveTo>
                      <a:cubicBezTo>
                        <a:pt x="11" y="430"/>
                        <a:pt x="23" y="808"/>
                        <a:pt x="23" y="808"/>
                      </a:cubicBezTo>
                      <a:cubicBezTo>
                        <a:pt x="23" y="808"/>
                        <a:pt x="11" y="905"/>
                        <a:pt x="242" y="844"/>
                      </a:cubicBezTo>
                      <a:cubicBezTo>
                        <a:pt x="470" y="783"/>
                        <a:pt x="714" y="658"/>
                        <a:pt x="894" y="420"/>
                      </a:cubicBezTo>
                      <a:cubicBezTo>
                        <a:pt x="917" y="389"/>
                        <a:pt x="987" y="304"/>
                        <a:pt x="901" y="261"/>
                      </a:cubicBezTo>
                      <a:cubicBezTo>
                        <a:pt x="815" y="217"/>
                        <a:pt x="477" y="36"/>
                        <a:pt x="477" y="36"/>
                      </a:cubicBezTo>
                      <a:cubicBezTo>
                        <a:pt x="477" y="36"/>
                        <a:pt x="413" y="0"/>
                        <a:pt x="366" y="43"/>
                      </a:cubicBezTo>
                      <a:cubicBezTo>
                        <a:pt x="318" y="85"/>
                        <a:pt x="219" y="173"/>
                        <a:pt x="124" y="206"/>
                      </a:cubicBezTo>
                      <a:cubicBezTo>
                        <a:pt x="38" y="237"/>
                        <a:pt x="0" y="232"/>
                        <a:pt x="7" y="357"/>
                      </a:cubicBezTo>
                      <a:close/>
                    </a:path>
                  </a:pathLst>
                </a:custGeom>
                <a:solidFill>
                  <a:srgbClr val="70AD47">
                    <a:lumMod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BB1AA6D-27B4-FD79-85A2-AC2797A571BD}"/>
                    </a:ext>
                  </a:extLst>
                </p:cNvPr>
                <p:cNvGrpSpPr/>
                <p:nvPr/>
              </p:nvGrpSpPr>
              <p:grpSpPr>
                <a:xfrm>
                  <a:off x="6472681" y="5105766"/>
                  <a:ext cx="567554" cy="566980"/>
                  <a:chOff x="6294438" y="-201613"/>
                  <a:chExt cx="687387" cy="685801"/>
                </a:xfrm>
                <a:solidFill>
                  <a:sysClr val="window" lastClr="FFFFFF"/>
                </a:solidFill>
              </p:grpSpPr>
              <p:sp>
                <p:nvSpPr>
                  <p:cNvPr id="108" name="Freeform 10">
                    <a:extLst>
                      <a:ext uri="{FF2B5EF4-FFF2-40B4-BE49-F238E27FC236}">
                        <a16:creationId xmlns:a16="http://schemas.microsoft.com/office/drawing/2014/main" id="{3A65E838-6434-C901-E68C-5B1307AA949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294438" y="-201613"/>
                    <a:ext cx="687387" cy="685801"/>
                  </a:xfrm>
                  <a:custGeom>
                    <a:avLst/>
                    <a:gdLst>
                      <a:gd name="T0" fmla="*/ 163 w 180"/>
                      <a:gd name="T1" fmla="*/ 0 h 180"/>
                      <a:gd name="T2" fmla="*/ 39 w 180"/>
                      <a:gd name="T3" fmla="*/ 0 h 180"/>
                      <a:gd name="T4" fmla="*/ 23 w 180"/>
                      <a:gd name="T5" fmla="*/ 17 h 180"/>
                      <a:gd name="T6" fmla="*/ 23 w 180"/>
                      <a:gd name="T7" fmla="*/ 28 h 180"/>
                      <a:gd name="T8" fmla="*/ 17 w 180"/>
                      <a:gd name="T9" fmla="*/ 28 h 180"/>
                      <a:gd name="T10" fmla="*/ 0 w 180"/>
                      <a:gd name="T11" fmla="*/ 45 h 180"/>
                      <a:gd name="T12" fmla="*/ 0 w 180"/>
                      <a:gd name="T13" fmla="*/ 158 h 180"/>
                      <a:gd name="T14" fmla="*/ 23 w 180"/>
                      <a:gd name="T15" fmla="*/ 180 h 180"/>
                      <a:gd name="T16" fmla="*/ 158 w 180"/>
                      <a:gd name="T17" fmla="*/ 180 h 180"/>
                      <a:gd name="T18" fmla="*/ 180 w 180"/>
                      <a:gd name="T19" fmla="*/ 158 h 180"/>
                      <a:gd name="T20" fmla="*/ 180 w 180"/>
                      <a:gd name="T21" fmla="*/ 17 h 180"/>
                      <a:gd name="T22" fmla="*/ 163 w 180"/>
                      <a:gd name="T23" fmla="*/ 0 h 180"/>
                      <a:gd name="T24" fmla="*/ 169 w 180"/>
                      <a:gd name="T25" fmla="*/ 158 h 180"/>
                      <a:gd name="T26" fmla="*/ 158 w 180"/>
                      <a:gd name="T27" fmla="*/ 169 h 180"/>
                      <a:gd name="T28" fmla="*/ 23 w 180"/>
                      <a:gd name="T29" fmla="*/ 169 h 180"/>
                      <a:gd name="T30" fmla="*/ 11 w 180"/>
                      <a:gd name="T31" fmla="*/ 158 h 180"/>
                      <a:gd name="T32" fmla="*/ 11 w 180"/>
                      <a:gd name="T33" fmla="*/ 45 h 180"/>
                      <a:gd name="T34" fmla="*/ 17 w 180"/>
                      <a:gd name="T35" fmla="*/ 39 h 180"/>
                      <a:gd name="T36" fmla="*/ 23 w 180"/>
                      <a:gd name="T37" fmla="*/ 39 h 180"/>
                      <a:gd name="T38" fmla="*/ 23 w 180"/>
                      <a:gd name="T39" fmla="*/ 152 h 180"/>
                      <a:gd name="T40" fmla="*/ 28 w 180"/>
                      <a:gd name="T41" fmla="*/ 158 h 180"/>
                      <a:gd name="T42" fmla="*/ 34 w 180"/>
                      <a:gd name="T43" fmla="*/ 152 h 180"/>
                      <a:gd name="T44" fmla="*/ 34 w 180"/>
                      <a:gd name="T45" fmla="*/ 17 h 180"/>
                      <a:gd name="T46" fmla="*/ 39 w 180"/>
                      <a:gd name="T47" fmla="*/ 11 h 180"/>
                      <a:gd name="T48" fmla="*/ 163 w 180"/>
                      <a:gd name="T49" fmla="*/ 11 h 180"/>
                      <a:gd name="T50" fmla="*/ 169 w 180"/>
                      <a:gd name="T51" fmla="*/ 17 h 180"/>
                      <a:gd name="T52" fmla="*/ 169 w 180"/>
                      <a:gd name="T53" fmla="*/ 158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0" h="180">
                        <a:moveTo>
                          <a:pt x="163" y="0"/>
                        </a:move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0" y="0"/>
                          <a:pt x="23" y="8"/>
                          <a:pt x="23" y="17"/>
                        </a:cubicBezTo>
                        <a:cubicBezTo>
                          <a:pt x="23" y="28"/>
                          <a:pt x="23" y="28"/>
                          <a:pt x="23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8" y="28"/>
                          <a:pt x="0" y="36"/>
                          <a:pt x="0" y="45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0" y="170"/>
                          <a:pt x="10" y="180"/>
                          <a:pt x="23" y="180"/>
                        </a:cubicBezTo>
                        <a:cubicBezTo>
                          <a:pt x="158" y="180"/>
                          <a:pt x="158" y="180"/>
                          <a:pt x="158" y="180"/>
                        </a:cubicBezTo>
                        <a:cubicBezTo>
                          <a:pt x="170" y="180"/>
                          <a:pt x="180" y="170"/>
                          <a:pt x="180" y="158"/>
                        </a:cubicBezTo>
                        <a:cubicBezTo>
                          <a:pt x="180" y="17"/>
                          <a:pt x="180" y="17"/>
                          <a:pt x="180" y="17"/>
                        </a:cubicBezTo>
                        <a:cubicBezTo>
                          <a:pt x="180" y="8"/>
                          <a:pt x="172" y="0"/>
                          <a:pt x="163" y="0"/>
                        </a:cubicBezTo>
                        <a:close/>
                        <a:moveTo>
                          <a:pt x="169" y="158"/>
                        </a:moveTo>
                        <a:cubicBezTo>
                          <a:pt x="169" y="164"/>
                          <a:pt x="164" y="169"/>
                          <a:pt x="158" y="169"/>
                        </a:cubicBezTo>
                        <a:cubicBezTo>
                          <a:pt x="23" y="169"/>
                          <a:pt x="23" y="169"/>
                          <a:pt x="23" y="169"/>
                        </a:cubicBezTo>
                        <a:cubicBezTo>
                          <a:pt x="16" y="169"/>
                          <a:pt x="11" y="164"/>
                          <a:pt x="11" y="158"/>
                        </a:cubicBezTo>
                        <a:cubicBezTo>
                          <a:pt x="11" y="45"/>
                          <a:pt x="11" y="45"/>
                          <a:pt x="11" y="45"/>
                        </a:cubicBezTo>
                        <a:cubicBezTo>
                          <a:pt x="11" y="42"/>
                          <a:pt x="14" y="39"/>
                          <a:pt x="17" y="39"/>
                        </a:cubicBezTo>
                        <a:cubicBezTo>
                          <a:pt x="23" y="39"/>
                          <a:pt x="23" y="39"/>
                          <a:pt x="23" y="39"/>
                        </a:cubicBezTo>
                        <a:cubicBezTo>
                          <a:pt x="23" y="152"/>
                          <a:pt x="23" y="152"/>
                          <a:pt x="23" y="152"/>
                        </a:cubicBezTo>
                        <a:cubicBezTo>
                          <a:pt x="23" y="155"/>
                          <a:pt x="25" y="158"/>
                          <a:pt x="28" y="158"/>
                        </a:cubicBezTo>
                        <a:cubicBezTo>
                          <a:pt x="31" y="158"/>
                          <a:pt x="34" y="155"/>
                          <a:pt x="34" y="152"/>
                        </a:cubicBezTo>
                        <a:cubicBezTo>
                          <a:pt x="34" y="17"/>
                          <a:pt x="34" y="17"/>
                          <a:pt x="34" y="17"/>
                        </a:cubicBezTo>
                        <a:cubicBezTo>
                          <a:pt x="34" y="14"/>
                          <a:pt x="36" y="11"/>
                          <a:pt x="39" y="11"/>
                        </a:cubicBezTo>
                        <a:cubicBezTo>
                          <a:pt x="163" y="11"/>
                          <a:pt x="163" y="11"/>
                          <a:pt x="163" y="11"/>
                        </a:cubicBezTo>
                        <a:cubicBezTo>
                          <a:pt x="166" y="11"/>
                          <a:pt x="169" y="14"/>
                          <a:pt x="169" y="17"/>
                        </a:cubicBezTo>
                        <a:lnTo>
                          <a:pt x="169" y="15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Freeform 11">
                    <a:extLst>
                      <a:ext uri="{FF2B5EF4-FFF2-40B4-BE49-F238E27FC236}">
                        <a16:creationId xmlns:a16="http://schemas.microsoft.com/office/drawing/2014/main" id="{DF81528E-E2A4-7D56-C890-85664CEAC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02425" y="58737"/>
                    <a:ext cx="192087" cy="19050"/>
                  </a:xfrm>
                  <a:custGeom>
                    <a:avLst/>
                    <a:gdLst>
                      <a:gd name="T0" fmla="*/ 3 w 50"/>
                      <a:gd name="T1" fmla="*/ 5 h 5"/>
                      <a:gd name="T2" fmla="*/ 48 w 50"/>
                      <a:gd name="T3" fmla="*/ 5 h 5"/>
                      <a:gd name="T4" fmla="*/ 50 w 50"/>
                      <a:gd name="T5" fmla="*/ 2 h 5"/>
                      <a:gd name="T6" fmla="*/ 48 w 50"/>
                      <a:gd name="T7" fmla="*/ 0 h 5"/>
                      <a:gd name="T8" fmla="*/ 3 w 50"/>
                      <a:gd name="T9" fmla="*/ 0 h 5"/>
                      <a:gd name="T10" fmla="*/ 0 w 50"/>
                      <a:gd name="T11" fmla="*/ 2 h 5"/>
                      <a:gd name="T12" fmla="*/ 3 w 50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5">
                        <a:moveTo>
                          <a:pt x="3" y="5"/>
                        </a:move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9" y="5"/>
                          <a:pt x="50" y="4"/>
                          <a:pt x="50" y="2"/>
                        </a:cubicBezTo>
                        <a:cubicBezTo>
                          <a:pt x="50" y="1"/>
                          <a:pt x="49" y="0"/>
                          <a:pt x="48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Freeform 12">
                    <a:extLst>
                      <a:ext uri="{FF2B5EF4-FFF2-40B4-BE49-F238E27FC236}">
                        <a16:creationId xmlns:a16="http://schemas.microsoft.com/office/drawing/2014/main" id="{CAC0C9F3-78D9-48C7-D0C8-08F0C0EC7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02425" y="-6350"/>
                    <a:ext cx="192087" cy="19050"/>
                  </a:xfrm>
                  <a:custGeom>
                    <a:avLst/>
                    <a:gdLst>
                      <a:gd name="T0" fmla="*/ 3 w 50"/>
                      <a:gd name="T1" fmla="*/ 5 h 5"/>
                      <a:gd name="T2" fmla="*/ 48 w 50"/>
                      <a:gd name="T3" fmla="*/ 5 h 5"/>
                      <a:gd name="T4" fmla="*/ 50 w 50"/>
                      <a:gd name="T5" fmla="*/ 2 h 5"/>
                      <a:gd name="T6" fmla="*/ 48 w 50"/>
                      <a:gd name="T7" fmla="*/ 0 h 5"/>
                      <a:gd name="T8" fmla="*/ 3 w 50"/>
                      <a:gd name="T9" fmla="*/ 0 h 5"/>
                      <a:gd name="T10" fmla="*/ 0 w 50"/>
                      <a:gd name="T11" fmla="*/ 2 h 5"/>
                      <a:gd name="T12" fmla="*/ 3 w 50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5">
                        <a:moveTo>
                          <a:pt x="3" y="5"/>
                        </a:move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9" y="5"/>
                          <a:pt x="50" y="4"/>
                          <a:pt x="50" y="2"/>
                        </a:cubicBezTo>
                        <a:cubicBezTo>
                          <a:pt x="50" y="1"/>
                          <a:pt x="49" y="0"/>
                          <a:pt x="48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reeform 13">
                    <a:extLst>
                      <a:ext uri="{FF2B5EF4-FFF2-40B4-BE49-F238E27FC236}">
                        <a16:creationId xmlns:a16="http://schemas.microsoft.com/office/drawing/2014/main" id="{778C0277-AFBC-9841-D807-5AA7B5970E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02425" y="-71438"/>
                    <a:ext cx="192087" cy="19050"/>
                  </a:xfrm>
                  <a:custGeom>
                    <a:avLst/>
                    <a:gdLst>
                      <a:gd name="T0" fmla="*/ 3 w 50"/>
                      <a:gd name="T1" fmla="*/ 5 h 5"/>
                      <a:gd name="T2" fmla="*/ 48 w 50"/>
                      <a:gd name="T3" fmla="*/ 5 h 5"/>
                      <a:gd name="T4" fmla="*/ 50 w 50"/>
                      <a:gd name="T5" fmla="*/ 3 h 5"/>
                      <a:gd name="T6" fmla="*/ 48 w 50"/>
                      <a:gd name="T7" fmla="*/ 0 h 5"/>
                      <a:gd name="T8" fmla="*/ 3 w 50"/>
                      <a:gd name="T9" fmla="*/ 0 h 5"/>
                      <a:gd name="T10" fmla="*/ 0 w 50"/>
                      <a:gd name="T11" fmla="*/ 3 h 5"/>
                      <a:gd name="T12" fmla="*/ 3 w 50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5">
                        <a:moveTo>
                          <a:pt x="3" y="5"/>
                        </a:move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9" y="5"/>
                          <a:pt x="50" y="4"/>
                          <a:pt x="50" y="3"/>
                        </a:cubicBezTo>
                        <a:cubicBezTo>
                          <a:pt x="50" y="1"/>
                          <a:pt x="49" y="0"/>
                          <a:pt x="48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Freeform 14">
                    <a:extLst>
                      <a:ext uri="{FF2B5EF4-FFF2-40B4-BE49-F238E27FC236}">
                        <a16:creationId xmlns:a16="http://schemas.microsoft.com/office/drawing/2014/main" id="{E86CA3B6-CC0D-8899-0418-F5B402001D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65888" y="377825"/>
                    <a:ext cx="195262" cy="23813"/>
                  </a:xfrm>
                  <a:custGeom>
                    <a:avLst/>
                    <a:gdLst>
                      <a:gd name="T0" fmla="*/ 48 w 51"/>
                      <a:gd name="T1" fmla="*/ 0 h 6"/>
                      <a:gd name="T2" fmla="*/ 3 w 51"/>
                      <a:gd name="T3" fmla="*/ 0 h 6"/>
                      <a:gd name="T4" fmla="*/ 0 w 51"/>
                      <a:gd name="T5" fmla="*/ 3 h 6"/>
                      <a:gd name="T6" fmla="*/ 3 w 51"/>
                      <a:gd name="T7" fmla="*/ 6 h 6"/>
                      <a:gd name="T8" fmla="*/ 48 w 51"/>
                      <a:gd name="T9" fmla="*/ 6 h 6"/>
                      <a:gd name="T10" fmla="*/ 51 w 51"/>
                      <a:gd name="T11" fmla="*/ 3 h 6"/>
                      <a:gd name="T12" fmla="*/ 48 w 51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" h="6">
                        <a:moveTo>
                          <a:pt x="48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6"/>
                          <a:pt x="3" y="6"/>
                        </a:cubicBezTo>
                        <a:cubicBezTo>
                          <a:pt x="48" y="6"/>
                          <a:pt x="48" y="6"/>
                          <a:pt x="48" y="6"/>
                        </a:cubicBezTo>
                        <a:cubicBezTo>
                          <a:pt x="49" y="6"/>
                          <a:pt x="51" y="4"/>
                          <a:pt x="51" y="3"/>
                        </a:cubicBezTo>
                        <a:cubicBezTo>
                          <a:pt x="51" y="1"/>
                          <a:pt x="49" y="0"/>
                          <a:pt x="4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 15">
                    <a:extLst>
                      <a:ext uri="{FF2B5EF4-FFF2-40B4-BE49-F238E27FC236}">
                        <a16:creationId xmlns:a16="http://schemas.microsoft.com/office/drawing/2014/main" id="{9119114A-2637-F990-5577-B6C2666C30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65888" y="312738"/>
                    <a:ext cx="195262" cy="23813"/>
                  </a:xfrm>
                  <a:custGeom>
                    <a:avLst/>
                    <a:gdLst>
                      <a:gd name="T0" fmla="*/ 48 w 51"/>
                      <a:gd name="T1" fmla="*/ 0 h 6"/>
                      <a:gd name="T2" fmla="*/ 3 w 51"/>
                      <a:gd name="T3" fmla="*/ 0 h 6"/>
                      <a:gd name="T4" fmla="*/ 0 w 51"/>
                      <a:gd name="T5" fmla="*/ 3 h 6"/>
                      <a:gd name="T6" fmla="*/ 3 w 51"/>
                      <a:gd name="T7" fmla="*/ 6 h 6"/>
                      <a:gd name="T8" fmla="*/ 48 w 51"/>
                      <a:gd name="T9" fmla="*/ 6 h 6"/>
                      <a:gd name="T10" fmla="*/ 51 w 51"/>
                      <a:gd name="T11" fmla="*/ 3 h 6"/>
                      <a:gd name="T12" fmla="*/ 48 w 51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" h="6">
                        <a:moveTo>
                          <a:pt x="48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6"/>
                          <a:pt x="3" y="6"/>
                        </a:cubicBezTo>
                        <a:cubicBezTo>
                          <a:pt x="48" y="6"/>
                          <a:pt x="48" y="6"/>
                          <a:pt x="48" y="6"/>
                        </a:cubicBezTo>
                        <a:cubicBezTo>
                          <a:pt x="49" y="6"/>
                          <a:pt x="51" y="4"/>
                          <a:pt x="51" y="3"/>
                        </a:cubicBezTo>
                        <a:cubicBezTo>
                          <a:pt x="51" y="1"/>
                          <a:pt x="49" y="0"/>
                          <a:pt x="4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Freeform 16">
                    <a:extLst>
                      <a:ext uri="{FF2B5EF4-FFF2-40B4-BE49-F238E27FC236}">
                        <a16:creationId xmlns:a16="http://schemas.microsoft.com/office/drawing/2014/main" id="{9322F14B-597B-9F7E-DD23-554019197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65888" y="249238"/>
                    <a:ext cx="195262" cy="22225"/>
                  </a:xfrm>
                  <a:custGeom>
                    <a:avLst/>
                    <a:gdLst>
                      <a:gd name="T0" fmla="*/ 48 w 51"/>
                      <a:gd name="T1" fmla="*/ 0 h 6"/>
                      <a:gd name="T2" fmla="*/ 3 w 51"/>
                      <a:gd name="T3" fmla="*/ 0 h 6"/>
                      <a:gd name="T4" fmla="*/ 0 w 51"/>
                      <a:gd name="T5" fmla="*/ 3 h 6"/>
                      <a:gd name="T6" fmla="*/ 3 w 51"/>
                      <a:gd name="T7" fmla="*/ 6 h 6"/>
                      <a:gd name="T8" fmla="*/ 48 w 51"/>
                      <a:gd name="T9" fmla="*/ 6 h 6"/>
                      <a:gd name="T10" fmla="*/ 51 w 51"/>
                      <a:gd name="T11" fmla="*/ 3 h 6"/>
                      <a:gd name="T12" fmla="*/ 48 w 51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" h="6">
                        <a:moveTo>
                          <a:pt x="48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5"/>
                          <a:pt x="1" y="6"/>
                          <a:pt x="3" y="6"/>
                        </a:cubicBezTo>
                        <a:cubicBezTo>
                          <a:pt x="48" y="6"/>
                          <a:pt x="48" y="6"/>
                          <a:pt x="48" y="6"/>
                        </a:cubicBezTo>
                        <a:cubicBezTo>
                          <a:pt x="49" y="6"/>
                          <a:pt x="51" y="5"/>
                          <a:pt x="51" y="3"/>
                        </a:cubicBezTo>
                        <a:cubicBezTo>
                          <a:pt x="51" y="1"/>
                          <a:pt x="49" y="0"/>
                          <a:pt x="4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Freeform 17">
                    <a:extLst>
                      <a:ext uri="{FF2B5EF4-FFF2-40B4-BE49-F238E27FC236}">
                        <a16:creationId xmlns:a16="http://schemas.microsoft.com/office/drawing/2014/main" id="{B38117C0-78D1-19AD-A5B6-628BE757A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02425" y="377825"/>
                    <a:ext cx="195262" cy="23813"/>
                  </a:xfrm>
                  <a:custGeom>
                    <a:avLst/>
                    <a:gdLst>
                      <a:gd name="T0" fmla="*/ 48 w 51"/>
                      <a:gd name="T1" fmla="*/ 0 h 6"/>
                      <a:gd name="T2" fmla="*/ 3 w 51"/>
                      <a:gd name="T3" fmla="*/ 0 h 6"/>
                      <a:gd name="T4" fmla="*/ 0 w 51"/>
                      <a:gd name="T5" fmla="*/ 3 h 6"/>
                      <a:gd name="T6" fmla="*/ 3 w 51"/>
                      <a:gd name="T7" fmla="*/ 6 h 6"/>
                      <a:gd name="T8" fmla="*/ 48 w 51"/>
                      <a:gd name="T9" fmla="*/ 6 h 6"/>
                      <a:gd name="T10" fmla="*/ 51 w 51"/>
                      <a:gd name="T11" fmla="*/ 3 h 6"/>
                      <a:gd name="T12" fmla="*/ 48 w 51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" h="6">
                        <a:moveTo>
                          <a:pt x="48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6"/>
                          <a:pt x="3" y="6"/>
                        </a:cubicBezTo>
                        <a:cubicBezTo>
                          <a:pt x="48" y="6"/>
                          <a:pt x="48" y="6"/>
                          <a:pt x="48" y="6"/>
                        </a:cubicBezTo>
                        <a:cubicBezTo>
                          <a:pt x="49" y="6"/>
                          <a:pt x="51" y="4"/>
                          <a:pt x="51" y="3"/>
                        </a:cubicBezTo>
                        <a:cubicBezTo>
                          <a:pt x="51" y="1"/>
                          <a:pt x="49" y="0"/>
                          <a:pt x="4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 18">
                    <a:extLst>
                      <a:ext uri="{FF2B5EF4-FFF2-40B4-BE49-F238E27FC236}">
                        <a16:creationId xmlns:a16="http://schemas.microsoft.com/office/drawing/2014/main" id="{C26F95A0-FFB3-5A38-5976-545AE180B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02425" y="312738"/>
                    <a:ext cx="195262" cy="23813"/>
                  </a:xfrm>
                  <a:custGeom>
                    <a:avLst/>
                    <a:gdLst>
                      <a:gd name="T0" fmla="*/ 48 w 51"/>
                      <a:gd name="T1" fmla="*/ 0 h 6"/>
                      <a:gd name="T2" fmla="*/ 3 w 51"/>
                      <a:gd name="T3" fmla="*/ 0 h 6"/>
                      <a:gd name="T4" fmla="*/ 0 w 51"/>
                      <a:gd name="T5" fmla="*/ 3 h 6"/>
                      <a:gd name="T6" fmla="*/ 3 w 51"/>
                      <a:gd name="T7" fmla="*/ 6 h 6"/>
                      <a:gd name="T8" fmla="*/ 48 w 51"/>
                      <a:gd name="T9" fmla="*/ 6 h 6"/>
                      <a:gd name="T10" fmla="*/ 51 w 51"/>
                      <a:gd name="T11" fmla="*/ 3 h 6"/>
                      <a:gd name="T12" fmla="*/ 48 w 51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" h="6">
                        <a:moveTo>
                          <a:pt x="48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6"/>
                          <a:pt x="3" y="6"/>
                        </a:cubicBezTo>
                        <a:cubicBezTo>
                          <a:pt x="48" y="6"/>
                          <a:pt x="48" y="6"/>
                          <a:pt x="48" y="6"/>
                        </a:cubicBezTo>
                        <a:cubicBezTo>
                          <a:pt x="49" y="6"/>
                          <a:pt x="51" y="4"/>
                          <a:pt x="51" y="3"/>
                        </a:cubicBezTo>
                        <a:cubicBezTo>
                          <a:pt x="51" y="1"/>
                          <a:pt x="49" y="0"/>
                          <a:pt x="4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Freeform 19">
                    <a:extLst>
                      <a:ext uri="{FF2B5EF4-FFF2-40B4-BE49-F238E27FC236}">
                        <a16:creationId xmlns:a16="http://schemas.microsoft.com/office/drawing/2014/main" id="{DB51BF0A-0761-E06E-D3BB-53FAEAEDE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02425" y="249238"/>
                    <a:ext cx="195262" cy="22225"/>
                  </a:xfrm>
                  <a:custGeom>
                    <a:avLst/>
                    <a:gdLst>
                      <a:gd name="T0" fmla="*/ 48 w 51"/>
                      <a:gd name="T1" fmla="*/ 0 h 6"/>
                      <a:gd name="T2" fmla="*/ 3 w 51"/>
                      <a:gd name="T3" fmla="*/ 0 h 6"/>
                      <a:gd name="T4" fmla="*/ 0 w 51"/>
                      <a:gd name="T5" fmla="*/ 3 h 6"/>
                      <a:gd name="T6" fmla="*/ 3 w 51"/>
                      <a:gd name="T7" fmla="*/ 6 h 6"/>
                      <a:gd name="T8" fmla="*/ 48 w 51"/>
                      <a:gd name="T9" fmla="*/ 6 h 6"/>
                      <a:gd name="T10" fmla="*/ 51 w 51"/>
                      <a:gd name="T11" fmla="*/ 3 h 6"/>
                      <a:gd name="T12" fmla="*/ 48 w 51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" h="6">
                        <a:moveTo>
                          <a:pt x="48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5"/>
                          <a:pt x="1" y="6"/>
                          <a:pt x="3" y="6"/>
                        </a:cubicBezTo>
                        <a:cubicBezTo>
                          <a:pt x="48" y="6"/>
                          <a:pt x="48" y="6"/>
                          <a:pt x="48" y="6"/>
                        </a:cubicBezTo>
                        <a:cubicBezTo>
                          <a:pt x="49" y="6"/>
                          <a:pt x="51" y="5"/>
                          <a:pt x="51" y="3"/>
                        </a:cubicBezTo>
                        <a:cubicBezTo>
                          <a:pt x="51" y="1"/>
                          <a:pt x="49" y="0"/>
                          <a:pt x="4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Freeform 20">
                    <a:extLst>
                      <a:ext uri="{FF2B5EF4-FFF2-40B4-BE49-F238E27FC236}">
                        <a16:creationId xmlns:a16="http://schemas.microsoft.com/office/drawing/2014/main" id="{2903CC58-97EB-6C79-8399-1B064D1AE1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65888" y="119062"/>
                    <a:ext cx="431800" cy="22225"/>
                  </a:xfrm>
                  <a:custGeom>
                    <a:avLst/>
                    <a:gdLst>
                      <a:gd name="T0" fmla="*/ 110 w 113"/>
                      <a:gd name="T1" fmla="*/ 0 h 6"/>
                      <a:gd name="T2" fmla="*/ 3 w 113"/>
                      <a:gd name="T3" fmla="*/ 0 h 6"/>
                      <a:gd name="T4" fmla="*/ 0 w 113"/>
                      <a:gd name="T5" fmla="*/ 3 h 6"/>
                      <a:gd name="T6" fmla="*/ 3 w 113"/>
                      <a:gd name="T7" fmla="*/ 6 h 6"/>
                      <a:gd name="T8" fmla="*/ 110 w 113"/>
                      <a:gd name="T9" fmla="*/ 6 h 6"/>
                      <a:gd name="T10" fmla="*/ 113 w 113"/>
                      <a:gd name="T11" fmla="*/ 3 h 6"/>
                      <a:gd name="T12" fmla="*/ 110 w 113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3" h="6">
                        <a:moveTo>
                          <a:pt x="110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5"/>
                          <a:pt x="1" y="6"/>
                          <a:pt x="3" y="6"/>
                        </a:cubicBezTo>
                        <a:cubicBezTo>
                          <a:pt x="110" y="6"/>
                          <a:pt x="110" y="6"/>
                          <a:pt x="110" y="6"/>
                        </a:cubicBezTo>
                        <a:cubicBezTo>
                          <a:pt x="111" y="6"/>
                          <a:pt x="113" y="5"/>
                          <a:pt x="113" y="3"/>
                        </a:cubicBezTo>
                        <a:cubicBezTo>
                          <a:pt x="113" y="2"/>
                          <a:pt x="111" y="0"/>
                          <a:pt x="11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Freeform 21">
                    <a:extLst>
                      <a:ext uri="{FF2B5EF4-FFF2-40B4-BE49-F238E27FC236}">
                        <a16:creationId xmlns:a16="http://schemas.microsoft.com/office/drawing/2014/main" id="{4868E019-BE99-22BD-D6F0-A55307372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65888" y="184150"/>
                    <a:ext cx="431800" cy="22225"/>
                  </a:xfrm>
                  <a:custGeom>
                    <a:avLst/>
                    <a:gdLst>
                      <a:gd name="T0" fmla="*/ 110 w 113"/>
                      <a:gd name="T1" fmla="*/ 0 h 6"/>
                      <a:gd name="T2" fmla="*/ 3 w 113"/>
                      <a:gd name="T3" fmla="*/ 0 h 6"/>
                      <a:gd name="T4" fmla="*/ 0 w 113"/>
                      <a:gd name="T5" fmla="*/ 3 h 6"/>
                      <a:gd name="T6" fmla="*/ 3 w 113"/>
                      <a:gd name="T7" fmla="*/ 6 h 6"/>
                      <a:gd name="T8" fmla="*/ 110 w 113"/>
                      <a:gd name="T9" fmla="*/ 6 h 6"/>
                      <a:gd name="T10" fmla="*/ 113 w 113"/>
                      <a:gd name="T11" fmla="*/ 3 h 6"/>
                      <a:gd name="T12" fmla="*/ 110 w 113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3" h="6">
                        <a:moveTo>
                          <a:pt x="110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5"/>
                          <a:pt x="1" y="6"/>
                          <a:pt x="3" y="6"/>
                        </a:cubicBezTo>
                        <a:cubicBezTo>
                          <a:pt x="110" y="6"/>
                          <a:pt x="110" y="6"/>
                          <a:pt x="110" y="6"/>
                        </a:cubicBezTo>
                        <a:cubicBezTo>
                          <a:pt x="111" y="6"/>
                          <a:pt x="113" y="5"/>
                          <a:pt x="113" y="3"/>
                        </a:cubicBezTo>
                        <a:cubicBezTo>
                          <a:pt x="113" y="2"/>
                          <a:pt x="111" y="0"/>
                          <a:pt x="11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Freeform 22">
                    <a:extLst>
                      <a:ext uri="{FF2B5EF4-FFF2-40B4-BE49-F238E27FC236}">
                        <a16:creationId xmlns:a16="http://schemas.microsoft.com/office/drawing/2014/main" id="{36C20815-3F46-B7B7-52A5-0181F8B8FAB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465888" y="-112713"/>
                    <a:ext cx="195262" cy="190500"/>
                  </a:xfrm>
                  <a:custGeom>
                    <a:avLst/>
                    <a:gdLst>
                      <a:gd name="T0" fmla="*/ 6 w 51"/>
                      <a:gd name="T1" fmla="*/ 50 h 50"/>
                      <a:gd name="T2" fmla="*/ 45 w 51"/>
                      <a:gd name="T3" fmla="*/ 50 h 50"/>
                      <a:gd name="T4" fmla="*/ 51 w 51"/>
                      <a:gd name="T5" fmla="*/ 44 h 50"/>
                      <a:gd name="T6" fmla="*/ 51 w 51"/>
                      <a:gd name="T7" fmla="*/ 5 h 50"/>
                      <a:gd name="T8" fmla="*/ 45 w 51"/>
                      <a:gd name="T9" fmla="*/ 0 h 50"/>
                      <a:gd name="T10" fmla="*/ 6 w 51"/>
                      <a:gd name="T11" fmla="*/ 0 h 50"/>
                      <a:gd name="T12" fmla="*/ 0 w 51"/>
                      <a:gd name="T13" fmla="*/ 5 h 50"/>
                      <a:gd name="T14" fmla="*/ 0 w 51"/>
                      <a:gd name="T15" fmla="*/ 44 h 50"/>
                      <a:gd name="T16" fmla="*/ 6 w 51"/>
                      <a:gd name="T17" fmla="*/ 50 h 50"/>
                      <a:gd name="T18" fmla="*/ 11 w 51"/>
                      <a:gd name="T19" fmla="*/ 11 h 50"/>
                      <a:gd name="T20" fmla="*/ 39 w 51"/>
                      <a:gd name="T21" fmla="*/ 11 h 50"/>
                      <a:gd name="T22" fmla="*/ 39 w 51"/>
                      <a:gd name="T23" fmla="*/ 39 h 50"/>
                      <a:gd name="T24" fmla="*/ 11 w 51"/>
                      <a:gd name="T25" fmla="*/ 39 h 50"/>
                      <a:gd name="T26" fmla="*/ 11 w 51"/>
                      <a:gd name="T27" fmla="*/ 11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1" h="50">
                        <a:moveTo>
                          <a:pt x="6" y="50"/>
                        </a:moveTo>
                        <a:cubicBezTo>
                          <a:pt x="45" y="50"/>
                          <a:pt x="45" y="50"/>
                          <a:pt x="45" y="50"/>
                        </a:cubicBezTo>
                        <a:cubicBezTo>
                          <a:pt x="48" y="50"/>
                          <a:pt x="51" y="48"/>
                          <a:pt x="51" y="44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51" y="2"/>
                          <a:pt x="48" y="0"/>
                          <a:pt x="45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2"/>
                          <a:pt x="0" y="5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48"/>
                          <a:pt x="3" y="50"/>
                          <a:pt x="6" y="50"/>
                        </a:cubicBezTo>
                        <a:close/>
                        <a:moveTo>
                          <a:pt x="11" y="11"/>
                        </a:move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39" y="39"/>
                          <a:pt x="39" y="39"/>
                          <a:pt x="39" y="39"/>
                        </a:cubicBezTo>
                        <a:cubicBezTo>
                          <a:pt x="11" y="39"/>
                          <a:pt x="11" y="39"/>
                          <a:pt x="11" y="39"/>
                        </a:cubicBezTo>
                        <a:lnTo>
                          <a:pt x="11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322A5858-6E93-EF28-C488-1692D8E36D0C}"/>
                  </a:ext>
                </a:extLst>
              </p:cNvPr>
              <p:cNvGrpSpPr/>
              <p:nvPr/>
            </p:nvGrpSpPr>
            <p:grpSpPr>
              <a:xfrm>
                <a:off x="8088265" y="5129758"/>
                <a:ext cx="4023787" cy="1249089"/>
                <a:chOff x="9559985" y="2180144"/>
                <a:chExt cx="2700486" cy="732913"/>
              </a:xfrm>
            </p:grpSpPr>
            <p:sp>
              <p:nvSpPr>
                <p:cNvPr id="104" name="Text Placeholder 5">
                  <a:extLst>
                    <a:ext uri="{FF2B5EF4-FFF2-40B4-BE49-F238E27FC236}">
                      <a16:creationId xmlns:a16="http://schemas.microsoft.com/office/drawing/2014/main" id="{C1E26A2D-970D-5E51-1A28-503C8D6D801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559985" y="2439804"/>
                  <a:ext cx="2489218" cy="47325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86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lang="en-GB" sz="1400" dirty="0"/>
                    <a:t>Only </a:t>
                  </a:r>
                  <a:r>
                    <a:rPr lang="en-GB" sz="1400" b="1" dirty="0"/>
                    <a:t>4%</a:t>
                  </a:r>
                  <a:r>
                    <a:rPr lang="en-GB" sz="1400" dirty="0"/>
                    <a:t> of adults aged </a:t>
                  </a:r>
                  <a:r>
                    <a:rPr lang="en-GB" sz="1400" b="1" dirty="0"/>
                    <a:t>65-74</a:t>
                  </a:r>
                  <a:r>
                    <a:rPr lang="en-GB" sz="1400" dirty="0"/>
                    <a:t> in the EU participate in lifelong learning activities</a:t>
                  </a:r>
                  <a:endParaRPr kumimoji="0" lang="id-ID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71D8D4A-1B6F-2F9E-E0B8-7CECADE08AD4}"/>
                    </a:ext>
                  </a:extLst>
                </p:cNvPr>
                <p:cNvSpPr txBox="1"/>
                <p:nvPr/>
              </p:nvSpPr>
              <p:spPr>
                <a:xfrm>
                  <a:off x="9560429" y="2180144"/>
                  <a:ext cx="2700042" cy="391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38572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Right to Education and Lifelong Learning</a:t>
                  </a:r>
                  <a:endParaRPr kumimoji="0" lang="id-ID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38572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1" name="Round Same Side Corner Rectangle 61">
              <a:extLst>
                <a:ext uri="{FF2B5EF4-FFF2-40B4-BE49-F238E27FC236}">
                  <a16:creationId xmlns:a16="http://schemas.microsoft.com/office/drawing/2014/main" id="{CFB17A22-BE09-8D40-285F-27C378DB9E02}"/>
                </a:ext>
              </a:extLst>
            </p:cNvPr>
            <p:cNvSpPr/>
            <p:nvPr/>
          </p:nvSpPr>
          <p:spPr>
            <a:xfrm rot="10800000" flipH="1">
              <a:off x="8051405" y="5071820"/>
              <a:ext cx="77598" cy="136611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3857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Ομάδα 102">
            <a:extLst>
              <a:ext uri="{FF2B5EF4-FFF2-40B4-BE49-F238E27FC236}">
                <a16:creationId xmlns:a16="http://schemas.microsoft.com/office/drawing/2014/main" id="{49936D4A-A602-39E5-364F-D99E6FBBF8D8}"/>
              </a:ext>
            </a:extLst>
          </p:cNvPr>
          <p:cNvGrpSpPr/>
          <p:nvPr/>
        </p:nvGrpSpPr>
        <p:grpSpPr>
          <a:xfrm>
            <a:off x="73927" y="4523993"/>
            <a:ext cx="5915397" cy="2098423"/>
            <a:chOff x="117470" y="4487941"/>
            <a:chExt cx="5915397" cy="2098423"/>
          </a:xfrm>
        </p:grpSpPr>
        <p:grpSp>
          <p:nvGrpSpPr>
            <p:cNvPr id="122" name="Ομάδα 100">
              <a:extLst>
                <a:ext uri="{FF2B5EF4-FFF2-40B4-BE49-F238E27FC236}">
                  <a16:creationId xmlns:a16="http://schemas.microsoft.com/office/drawing/2014/main" id="{02D15D94-EC1F-4327-2924-EBF829ED1384}"/>
                </a:ext>
              </a:extLst>
            </p:cNvPr>
            <p:cNvGrpSpPr/>
            <p:nvPr/>
          </p:nvGrpSpPr>
          <p:grpSpPr>
            <a:xfrm>
              <a:off x="117470" y="4487941"/>
              <a:ext cx="5915397" cy="2098423"/>
              <a:chOff x="117470" y="4487941"/>
              <a:chExt cx="5915397" cy="2098423"/>
            </a:xfrm>
          </p:grpSpPr>
          <p:grpSp>
            <p:nvGrpSpPr>
              <p:cNvPr id="124" name="Ομάδα 97">
                <a:extLst>
                  <a:ext uri="{FF2B5EF4-FFF2-40B4-BE49-F238E27FC236}">
                    <a16:creationId xmlns:a16="http://schemas.microsoft.com/office/drawing/2014/main" id="{F4EBDA0C-EA30-7D21-4987-18344DD639AE}"/>
                  </a:ext>
                </a:extLst>
              </p:cNvPr>
              <p:cNvGrpSpPr/>
              <p:nvPr/>
            </p:nvGrpSpPr>
            <p:grpSpPr>
              <a:xfrm>
                <a:off x="4131330" y="4487941"/>
                <a:ext cx="1901537" cy="1713102"/>
                <a:chOff x="4131330" y="4487941"/>
                <a:chExt cx="1901537" cy="1713102"/>
              </a:xfrm>
            </p:grpSpPr>
            <p:sp>
              <p:nvSpPr>
                <p:cNvPr id="128" name="Freeform 8">
                  <a:extLst>
                    <a:ext uri="{FF2B5EF4-FFF2-40B4-BE49-F238E27FC236}">
                      <a16:creationId xmlns:a16="http://schemas.microsoft.com/office/drawing/2014/main" id="{FB91ACF9-C2E7-0E59-ABF3-8EE6B33ED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1330" y="4487941"/>
                  <a:ext cx="1901537" cy="1713102"/>
                </a:xfrm>
                <a:custGeom>
                  <a:avLst/>
                  <a:gdLst>
                    <a:gd name="T0" fmla="*/ 477 w 998"/>
                    <a:gd name="T1" fmla="*/ 67 h 898"/>
                    <a:gd name="T2" fmla="*/ 90 w 998"/>
                    <a:gd name="T3" fmla="*/ 299 h 898"/>
                    <a:gd name="T4" fmla="*/ 165 w 998"/>
                    <a:gd name="T5" fmla="*/ 508 h 898"/>
                    <a:gd name="T6" fmla="*/ 851 w 998"/>
                    <a:gd name="T7" fmla="*/ 873 h 898"/>
                    <a:gd name="T8" fmla="*/ 995 w 998"/>
                    <a:gd name="T9" fmla="*/ 802 h 898"/>
                    <a:gd name="T10" fmla="*/ 986 w 998"/>
                    <a:gd name="T11" fmla="*/ 323 h 898"/>
                    <a:gd name="T12" fmla="*/ 926 w 998"/>
                    <a:gd name="T13" fmla="*/ 229 h 898"/>
                    <a:gd name="T14" fmla="*/ 666 w 998"/>
                    <a:gd name="T15" fmla="*/ 96 h 898"/>
                    <a:gd name="T16" fmla="*/ 477 w 998"/>
                    <a:gd name="T17" fmla="*/ 67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8" h="898">
                      <a:moveTo>
                        <a:pt x="477" y="67"/>
                      </a:moveTo>
                      <a:cubicBezTo>
                        <a:pt x="415" y="106"/>
                        <a:pt x="90" y="299"/>
                        <a:pt x="90" y="299"/>
                      </a:cubicBezTo>
                      <a:cubicBezTo>
                        <a:pt x="90" y="299"/>
                        <a:pt x="0" y="336"/>
                        <a:pt x="165" y="508"/>
                      </a:cubicBezTo>
                      <a:cubicBezTo>
                        <a:pt x="328" y="679"/>
                        <a:pt x="556" y="831"/>
                        <a:pt x="851" y="873"/>
                      </a:cubicBezTo>
                      <a:cubicBezTo>
                        <a:pt x="890" y="878"/>
                        <a:pt x="998" y="898"/>
                        <a:pt x="995" y="802"/>
                      </a:cubicBezTo>
                      <a:cubicBezTo>
                        <a:pt x="991" y="706"/>
                        <a:pt x="986" y="323"/>
                        <a:pt x="986" y="323"/>
                      </a:cubicBezTo>
                      <a:cubicBezTo>
                        <a:pt x="986" y="323"/>
                        <a:pt x="986" y="250"/>
                        <a:pt x="926" y="229"/>
                      </a:cubicBezTo>
                      <a:cubicBezTo>
                        <a:pt x="866" y="208"/>
                        <a:pt x="741" y="163"/>
                        <a:pt x="666" y="96"/>
                      </a:cubicBezTo>
                      <a:cubicBezTo>
                        <a:pt x="597" y="36"/>
                        <a:pt x="582" y="0"/>
                        <a:pt x="477" y="67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C1BF6DE0-DA44-55F4-2E43-56C3C8FB24FC}"/>
                    </a:ext>
                  </a:extLst>
                </p:cNvPr>
                <p:cNvGrpSpPr/>
                <p:nvPr/>
              </p:nvGrpSpPr>
              <p:grpSpPr>
                <a:xfrm>
                  <a:off x="5025544" y="4973626"/>
                  <a:ext cx="638563" cy="567860"/>
                  <a:chOff x="5648015" y="5725086"/>
                  <a:chExt cx="367591" cy="345480"/>
                </a:xfrm>
                <a:solidFill>
                  <a:sysClr val="window" lastClr="FFFFFF"/>
                </a:solidFill>
              </p:grpSpPr>
              <p:sp>
                <p:nvSpPr>
                  <p:cNvPr id="130" name="Oval 17">
                    <a:extLst>
                      <a:ext uri="{FF2B5EF4-FFF2-40B4-BE49-F238E27FC236}">
                        <a16:creationId xmlns:a16="http://schemas.microsoft.com/office/drawing/2014/main" id="{12B1D3B3-78A1-EE4A-DAF0-01138A334D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26282" y="5914409"/>
                    <a:ext cx="44221" cy="442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Freeform 18">
                    <a:extLst>
                      <a:ext uri="{FF2B5EF4-FFF2-40B4-BE49-F238E27FC236}">
                        <a16:creationId xmlns:a16="http://schemas.microsoft.com/office/drawing/2014/main" id="{C0F63139-5EC6-0C48-8660-12E8B97560B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648015" y="5725086"/>
                    <a:ext cx="367591" cy="345480"/>
                  </a:xfrm>
                  <a:custGeom>
                    <a:avLst/>
                    <a:gdLst>
                      <a:gd name="T0" fmla="*/ 116 w 132"/>
                      <a:gd name="T1" fmla="*/ 48 h 124"/>
                      <a:gd name="T2" fmla="*/ 116 w 132"/>
                      <a:gd name="T3" fmla="*/ 22 h 124"/>
                      <a:gd name="T4" fmla="*/ 104 w 132"/>
                      <a:gd name="T5" fmla="*/ 0 h 124"/>
                      <a:gd name="T6" fmla="*/ 22 w 132"/>
                      <a:gd name="T7" fmla="*/ 0 h 124"/>
                      <a:gd name="T8" fmla="*/ 0 w 132"/>
                      <a:gd name="T9" fmla="*/ 102 h 124"/>
                      <a:gd name="T10" fmla="*/ 94 w 132"/>
                      <a:gd name="T11" fmla="*/ 124 h 124"/>
                      <a:gd name="T12" fmla="*/ 116 w 132"/>
                      <a:gd name="T13" fmla="*/ 96 h 124"/>
                      <a:gd name="T14" fmla="*/ 116 w 132"/>
                      <a:gd name="T15" fmla="*/ 48 h 124"/>
                      <a:gd name="T16" fmla="*/ 88 w 132"/>
                      <a:gd name="T17" fmla="*/ 8 h 124"/>
                      <a:gd name="T18" fmla="*/ 108 w 132"/>
                      <a:gd name="T19" fmla="*/ 12 h 124"/>
                      <a:gd name="T20" fmla="*/ 108 w 132"/>
                      <a:gd name="T21" fmla="*/ 24 h 124"/>
                      <a:gd name="T22" fmla="*/ 104 w 132"/>
                      <a:gd name="T23" fmla="*/ 36 h 124"/>
                      <a:gd name="T24" fmla="*/ 104 w 132"/>
                      <a:gd name="T25" fmla="*/ 32 h 124"/>
                      <a:gd name="T26" fmla="*/ 104 w 132"/>
                      <a:gd name="T27" fmla="*/ 16 h 124"/>
                      <a:gd name="T28" fmla="*/ 16 w 132"/>
                      <a:gd name="T29" fmla="*/ 12 h 124"/>
                      <a:gd name="T30" fmla="*/ 12 w 132"/>
                      <a:gd name="T31" fmla="*/ 24 h 124"/>
                      <a:gd name="T32" fmla="*/ 8 w 132"/>
                      <a:gd name="T33" fmla="*/ 22 h 124"/>
                      <a:gd name="T34" fmla="*/ 100 w 132"/>
                      <a:gd name="T35" fmla="*/ 20 h 124"/>
                      <a:gd name="T36" fmla="*/ 16 w 132"/>
                      <a:gd name="T37" fmla="*/ 16 h 124"/>
                      <a:gd name="T38" fmla="*/ 100 w 132"/>
                      <a:gd name="T39" fmla="*/ 20 h 124"/>
                      <a:gd name="T40" fmla="*/ 100 w 132"/>
                      <a:gd name="T41" fmla="*/ 28 h 124"/>
                      <a:gd name="T42" fmla="*/ 16 w 132"/>
                      <a:gd name="T43" fmla="*/ 24 h 124"/>
                      <a:gd name="T44" fmla="*/ 100 w 132"/>
                      <a:gd name="T45" fmla="*/ 32 h 124"/>
                      <a:gd name="T46" fmla="*/ 88 w 132"/>
                      <a:gd name="T47" fmla="*/ 36 h 124"/>
                      <a:gd name="T48" fmla="*/ 16 w 132"/>
                      <a:gd name="T49" fmla="*/ 35 h 124"/>
                      <a:gd name="T50" fmla="*/ 100 w 132"/>
                      <a:gd name="T51" fmla="*/ 32 h 124"/>
                      <a:gd name="T52" fmla="*/ 94 w 132"/>
                      <a:gd name="T53" fmla="*/ 116 h 124"/>
                      <a:gd name="T54" fmla="*/ 8 w 132"/>
                      <a:gd name="T55" fmla="*/ 102 h 124"/>
                      <a:gd name="T56" fmla="*/ 22 w 132"/>
                      <a:gd name="T57" fmla="*/ 44 h 124"/>
                      <a:gd name="T58" fmla="*/ 104 w 132"/>
                      <a:gd name="T59" fmla="*/ 44 h 124"/>
                      <a:gd name="T60" fmla="*/ 108 w 132"/>
                      <a:gd name="T61" fmla="*/ 56 h 124"/>
                      <a:gd name="T62" fmla="*/ 52 w 132"/>
                      <a:gd name="T63" fmla="*/ 76 h 124"/>
                      <a:gd name="T64" fmla="*/ 108 w 132"/>
                      <a:gd name="T65" fmla="*/ 96 h 124"/>
                      <a:gd name="T66" fmla="*/ 113 w 132"/>
                      <a:gd name="T67" fmla="*/ 88 h 124"/>
                      <a:gd name="T68" fmla="*/ 60 w 132"/>
                      <a:gd name="T69" fmla="*/ 76 h 124"/>
                      <a:gd name="T70" fmla="*/ 108 w 132"/>
                      <a:gd name="T71" fmla="*/ 64 h 124"/>
                      <a:gd name="T72" fmla="*/ 115 w 132"/>
                      <a:gd name="T73" fmla="*/ 59 h 124"/>
                      <a:gd name="T74" fmla="*/ 120 w 132"/>
                      <a:gd name="T75" fmla="*/ 7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2" h="124">
                        <a:moveTo>
                          <a:pt x="116" y="48"/>
                        </a:moveTo>
                        <a:cubicBezTo>
                          <a:pt x="116" y="48"/>
                          <a:pt x="116" y="48"/>
                          <a:pt x="116" y="48"/>
                        </a:cubicBezTo>
                        <a:cubicBezTo>
                          <a:pt x="116" y="24"/>
                          <a:pt x="116" y="24"/>
                          <a:pt x="116" y="24"/>
                        </a:cubicBezTo>
                        <a:cubicBezTo>
                          <a:pt x="116" y="22"/>
                          <a:pt x="116" y="22"/>
                          <a:pt x="116" y="22"/>
                        </a:cubicBezTo>
                        <a:cubicBezTo>
                          <a:pt x="116" y="12"/>
                          <a:pt x="116" y="12"/>
                          <a:pt x="116" y="12"/>
                        </a:cubicBezTo>
                        <a:cubicBezTo>
                          <a:pt x="116" y="5"/>
                          <a:pt x="111" y="0"/>
                          <a:pt x="104" y="0"/>
                        </a:cubicBezTo>
                        <a:cubicBezTo>
                          <a:pt x="88" y="0"/>
                          <a:pt x="88" y="0"/>
                          <a:pt x="88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0" y="114"/>
                          <a:pt x="10" y="124"/>
                          <a:pt x="22" y="124"/>
                        </a:cubicBezTo>
                        <a:cubicBezTo>
                          <a:pt x="94" y="124"/>
                          <a:pt x="94" y="124"/>
                          <a:pt x="94" y="124"/>
                        </a:cubicBezTo>
                        <a:cubicBezTo>
                          <a:pt x="106" y="124"/>
                          <a:pt x="116" y="114"/>
                          <a:pt x="116" y="102"/>
                        </a:cubicBezTo>
                        <a:cubicBezTo>
                          <a:pt x="116" y="96"/>
                          <a:pt x="116" y="96"/>
                          <a:pt x="116" y="96"/>
                        </a:cubicBezTo>
                        <a:cubicBezTo>
                          <a:pt x="116" y="96"/>
                          <a:pt x="116" y="96"/>
                          <a:pt x="116" y="96"/>
                        </a:cubicBezTo>
                        <a:cubicBezTo>
                          <a:pt x="132" y="84"/>
                          <a:pt x="132" y="60"/>
                          <a:pt x="116" y="48"/>
                        </a:cubicBezTo>
                        <a:close/>
                        <a:moveTo>
                          <a:pt x="22" y="8"/>
                        </a:moveTo>
                        <a:cubicBezTo>
                          <a:pt x="88" y="8"/>
                          <a:pt x="88" y="8"/>
                          <a:pt x="88" y="8"/>
                        </a:cubicBezTo>
                        <a:cubicBezTo>
                          <a:pt x="104" y="8"/>
                          <a:pt x="104" y="8"/>
                          <a:pt x="104" y="8"/>
                        </a:cubicBezTo>
                        <a:cubicBezTo>
                          <a:pt x="106" y="8"/>
                          <a:pt x="108" y="10"/>
                          <a:pt x="108" y="12"/>
                        </a:cubicBezTo>
                        <a:cubicBezTo>
                          <a:pt x="108" y="22"/>
                          <a:pt x="108" y="22"/>
                          <a:pt x="108" y="22"/>
                        </a:cubicBezTo>
                        <a:cubicBezTo>
                          <a:pt x="108" y="24"/>
                          <a:pt x="108" y="24"/>
                          <a:pt x="108" y="24"/>
                        </a:cubicBezTo>
                        <a:cubicBezTo>
                          <a:pt x="108" y="37"/>
                          <a:pt x="108" y="37"/>
                          <a:pt x="108" y="37"/>
                        </a:cubicBezTo>
                        <a:cubicBezTo>
                          <a:pt x="107" y="36"/>
                          <a:pt x="105" y="36"/>
                          <a:pt x="104" y="36"/>
                        </a:cubicBezTo>
                        <a:cubicBezTo>
                          <a:pt x="104" y="36"/>
                          <a:pt x="104" y="36"/>
                          <a:pt x="104" y="36"/>
                        </a:cubicBezTo>
                        <a:cubicBezTo>
                          <a:pt x="104" y="32"/>
                          <a:pt x="104" y="32"/>
                          <a:pt x="104" y="32"/>
                        </a:cubicBezTo>
                        <a:cubicBezTo>
                          <a:pt x="104" y="24"/>
                          <a:pt x="104" y="24"/>
                          <a:pt x="104" y="24"/>
                        </a:cubicBezTo>
                        <a:cubicBezTo>
                          <a:pt x="104" y="16"/>
                          <a:pt x="104" y="16"/>
                          <a:pt x="104" y="16"/>
                        </a:cubicBezTo>
                        <a:cubicBezTo>
                          <a:pt x="104" y="14"/>
                          <a:pt x="102" y="12"/>
                          <a:pt x="100" y="12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14" y="12"/>
                          <a:pt x="12" y="14"/>
                          <a:pt x="12" y="16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10" y="29"/>
                          <a:pt x="8" y="26"/>
                          <a:pt x="8" y="22"/>
                        </a:cubicBezTo>
                        <a:cubicBezTo>
                          <a:pt x="8" y="14"/>
                          <a:pt x="14" y="8"/>
                          <a:pt x="22" y="8"/>
                        </a:cubicBezTo>
                        <a:close/>
                        <a:moveTo>
                          <a:pt x="100" y="20"/>
                        </a:moveTo>
                        <a:cubicBezTo>
                          <a:pt x="16" y="20"/>
                          <a:pt x="16" y="20"/>
                          <a:pt x="16" y="20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00" y="16"/>
                          <a:pt x="100" y="16"/>
                          <a:pt x="100" y="16"/>
                        </a:cubicBezTo>
                        <a:lnTo>
                          <a:pt x="100" y="20"/>
                        </a:lnTo>
                        <a:close/>
                        <a:moveTo>
                          <a:pt x="100" y="24"/>
                        </a:moveTo>
                        <a:cubicBezTo>
                          <a:pt x="100" y="28"/>
                          <a:pt x="100" y="28"/>
                          <a:pt x="100" y="28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6" y="24"/>
                          <a:pt x="16" y="24"/>
                          <a:pt x="16" y="24"/>
                        </a:cubicBezTo>
                        <a:lnTo>
                          <a:pt x="100" y="24"/>
                        </a:lnTo>
                        <a:close/>
                        <a:moveTo>
                          <a:pt x="100" y="32"/>
                        </a:moveTo>
                        <a:cubicBezTo>
                          <a:pt x="100" y="36"/>
                          <a:pt x="100" y="36"/>
                          <a:pt x="100" y="36"/>
                        </a:cubicBezTo>
                        <a:cubicBezTo>
                          <a:pt x="88" y="36"/>
                          <a:pt x="88" y="36"/>
                          <a:pt x="88" y="36"/>
                        </a:cubicBezTo>
                        <a:cubicBezTo>
                          <a:pt x="22" y="36"/>
                          <a:pt x="22" y="36"/>
                          <a:pt x="22" y="36"/>
                        </a:cubicBezTo>
                        <a:cubicBezTo>
                          <a:pt x="20" y="36"/>
                          <a:pt x="18" y="35"/>
                          <a:pt x="16" y="35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lnTo>
                          <a:pt x="100" y="32"/>
                        </a:lnTo>
                        <a:close/>
                        <a:moveTo>
                          <a:pt x="108" y="102"/>
                        </a:moveTo>
                        <a:cubicBezTo>
                          <a:pt x="108" y="110"/>
                          <a:pt x="102" y="116"/>
                          <a:pt x="94" y="116"/>
                        </a:cubicBezTo>
                        <a:cubicBezTo>
                          <a:pt x="22" y="116"/>
                          <a:pt x="22" y="116"/>
                          <a:pt x="22" y="116"/>
                        </a:cubicBezTo>
                        <a:cubicBezTo>
                          <a:pt x="14" y="116"/>
                          <a:pt x="8" y="110"/>
                          <a:pt x="8" y="102"/>
                        </a:cubicBezTo>
                        <a:cubicBezTo>
                          <a:pt x="8" y="39"/>
                          <a:pt x="8" y="39"/>
                          <a:pt x="8" y="39"/>
                        </a:cubicBezTo>
                        <a:cubicBezTo>
                          <a:pt x="12" y="42"/>
                          <a:pt x="17" y="44"/>
                          <a:pt x="22" y="44"/>
                        </a:cubicBezTo>
                        <a:cubicBezTo>
                          <a:pt x="88" y="44"/>
                          <a:pt x="88" y="44"/>
                          <a:pt x="88" y="44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6" y="44"/>
                          <a:pt x="108" y="46"/>
                          <a:pt x="108" y="48"/>
                        </a:cubicBezTo>
                        <a:cubicBezTo>
                          <a:pt x="108" y="56"/>
                          <a:pt x="108" y="56"/>
                          <a:pt x="108" y="56"/>
                        </a:cubicBezTo>
                        <a:cubicBezTo>
                          <a:pt x="72" y="56"/>
                          <a:pt x="72" y="56"/>
                          <a:pt x="72" y="56"/>
                        </a:cubicBezTo>
                        <a:cubicBezTo>
                          <a:pt x="61" y="56"/>
                          <a:pt x="52" y="65"/>
                          <a:pt x="52" y="76"/>
                        </a:cubicBezTo>
                        <a:cubicBezTo>
                          <a:pt x="52" y="87"/>
                          <a:pt x="61" y="96"/>
                          <a:pt x="72" y="96"/>
                        </a:cubicBezTo>
                        <a:cubicBezTo>
                          <a:pt x="108" y="96"/>
                          <a:pt x="108" y="96"/>
                          <a:pt x="108" y="96"/>
                        </a:cubicBezTo>
                        <a:lnTo>
                          <a:pt x="108" y="102"/>
                        </a:lnTo>
                        <a:close/>
                        <a:moveTo>
                          <a:pt x="113" y="88"/>
                        </a:moveTo>
                        <a:cubicBezTo>
                          <a:pt x="72" y="88"/>
                          <a:pt x="72" y="88"/>
                          <a:pt x="72" y="88"/>
                        </a:cubicBezTo>
                        <a:cubicBezTo>
                          <a:pt x="65" y="88"/>
                          <a:pt x="60" y="83"/>
                          <a:pt x="60" y="76"/>
                        </a:cubicBezTo>
                        <a:cubicBezTo>
                          <a:pt x="60" y="69"/>
                          <a:pt x="65" y="64"/>
                          <a:pt x="72" y="64"/>
                        </a:cubicBezTo>
                        <a:cubicBezTo>
                          <a:pt x="108" y="64"/>
                          <a:pt x="108" y="64"/>
                          <a:pt x="108" y="64"/>
                        </a:cubicBezTo>
                        <a:cubicBezTo>
                          <a:pt x="110" y="64"/>
                          <a:pt x="113" y="63"/>
                          <a:pt x="114" y="61"/>
                        </a:cubicBezTo>
                        <a:cubicBezTo>
                          <a:pt x="115" y="60"/>
                          <a:pt x="115" y="60"/>
                          <a:pt x="115" y="59"/>
                        </a:cubicBezTo>
                        <a:cubicBezTo>
                          <a:pt x="115" y="59"/>
                          <a:pt x="116" y="59"/>
                          <a:pt x="116" y="59"/>
                        </a:cubicBezTo>
                        <a:cubicBezTo>
                          <a:pt x="118" y="62"/>
                          <a:pt x="120" y="67"/>
                          <a:pt x="120" y="72"/>
                        </a:cubicBezTo>
                        <a:cubicBezTo>
                          <a:pt x="120" y="78"/>
                          <a:pt x="118" y="84"/>
                          <a:pt x="113" y="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296BDC96-B65A-2D32-8F98-5EC8CA14382B}"/>
                  </a:ext>
                </a:extLst>
              </p:cNvPr>
              <p:cNvGrpSpPr/>
              <p:nvPr/>
            </p:nvGrpSpPr>
            <p:grpSpPr>
              <a:xfrm>
                <a:off x="117470" y="5156465"/>
                <a:ext cx="3857292" cy="1429899"/>
                <a:chOff x="9167964" y="2026912"/>
                <a:chExt cx="2937148" cy="982562"/>
              </a:xfrm>
            </p:grpSpPr>
            <p:sp>
              <p:nvSpPr>
                <p:cNvPr id="126" name="Text Placeholder 5">
                  <a:extLst>
                    <a:ext uri="{FF2B5EF4-FFF2-40B4-BE49-F238E27FC236}">
                      <a16:creationId xmlns:a16="http://schemas.microsoft.com/office/drawing/2014/main" id="{99DF9CD7-C053-EEA1-A82C-9B86D5B8CAF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374533" y="2366265"/>
                  <a:ext cx="2728469" cy="64320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86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4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A global survey of WHO 2021 found that </a:t>
                  </a:r>
                  <a:r>
                    <a:rPr kumimoji="0" lang="en-GB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60% of respondents </a:t>
                  </a:r>
                  <a:r>
                    <a:rPr kumimoji="0" lang="en-GB" sz="14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reported that older people </a:t>
                  </a:r>
                  <a:r>
                    <a:rPr kumimoji="0" lang="en-GB" sz="1400" b="1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are not respected</a:t>
                  </a:r>
                  <a:endPara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DD24846-75C1-9CE5-4415-166BA81A6C2D}"/>
                    </a:ext>
                  </a:extLst>
                </p:cNvPr>
                <p:cNvSpPr txBox="1"/>
                <p:nvPr/>
              </p:nvSpPr>
              <p:spPr>
                <a:xfrm>
                  <a:off x="9167964" y="2026912"/>
                  <a:ext cx="2937148" cy="458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Right of dignity 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and personal contact</a:t>
                  </a:r>
                  <a:endParaRPr kumimoji="0" lang="id-ID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3" name="Round Same Side Corner Rectangle 65">
              <a:extLst>
                <a:ext uri="{FF2B5EF4-FFF2-40B4-BE49-F238E27FC236}">
                  <a16:creationId xmlns:a16="http://schemas.microsoft.com/office/drawing/2014/main" id="{5B02ABD9-D2BE-6609-687C-CD9902958533}"/>
                </a:ext>
              </a:extLst>
            </p:cNvPr>
            <p:cNvSpPr/>
            <p:nvPr/>
          </p:nvSpPr>
          <p:spPr>
            <a:xfrm rot="10800000" flipH="1">
              <a:off x="3990752" y="5106425"/>
              <a:ext cx="71108" cy="136611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Ομάδα 103">
            <a:extLst>
              <a:ext uri="{FF2B5EF4-FFF2-40B4-BE49-F238E27FC236}">
                <a16:creationId xmlns:a16="http://schemas.microsoft.com/office/drawing/2014/main" id="{2E442FCA-F23F-D00B-2385-C4161AC50AAE}"/>
              </a:ext>
            </a:extLst>
          </p:cNvPr>
          <p:cNvGrpSpPr/>
          <p:nvPr/>
        </p:nvGrpSpPr>
        <p:grpSpPr>
          <a:xfrm>
            <a:off x="-2673" y="2857670"/>
            <a:ext cx="5148554" cy="2187207"/>
            <a:chOff x="40870" y="2821618"/>
            <a:chExt cx="5148554" cy="2187207"/>
          </a:xfrm>
        </p:grpSpPr>
        <p:sp>
          <p:nvSpPr>
            <p:cNvPr id="133" name="Round Same Side Corner Rectangle 69">
              <a:extLst>
                <a:ext uri="{FF2B5EF4-FFF2-40B4-BE49-F238E27FC236}">
                  <a16:creationId xmlns:a16="http://schemas.microsoft.com/office/drawing/2014/main" id="{691D2C5E-66BB-3495-BAAE-84F0DCFE7188}"/>
                </a:ext>
              </a:extLst>
            </p:cNvPr>
            <p:cNvSpPr/>
            <p:nvPr/>
          </p:nvSpPr>
          <p:spPr>
            <a:xfrm rot="10800000" flipH="1">
              <a:off x="3565511" y="3019132"/>
              <a:ext cx="95945" cy="149282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4" name="Ομάδα 101">
              <a:extLst>
                <a:ext uri="{FF2B5EF4-FFF2-40B4-BE49-F238E27FC236}">
                  <a16:creationId xmlns:a16="http://schemas.microsoft.com/office/drawing/2014/main" id="{06ECD25F-3396-6522-6DEA-B40E83BAC64C}"/>
                </a:ext>
              </a:extLst>
            </p:cNvPr>
            <p:cNvGrpSpPr/>
            <p:nvPr/>
          </p:nvGrpSpPr>
          <p:grpSpPr>
            <a:xfrm>
              <a:off x="40870" y="2821618"/>
              <a:ext cx="5148554" cy="2187207"/>
              <a:chOff x="40870" y="2821618"/>
              <a:chExt cx="5148554" cy="2187207"/>
            </a:xfrm>
          </p:grpSpPr>
          <p:grpSp>
            <p:nvGrpSpPr>
              <p:cNvPr id="135" name="Ομάδα 98">
                <a:extLst>
                  <a:ext uri="{FF2B5EF4-FFF2-40B4-BE49-F238E27FC236}">
                    <a16:creationId xmlns:a16="http://schemas.microsoft.com/office/drawing/2014/main" id="{48E97798-0D4E-B042-4827-54EAF7722A37}"/>
                  </a:ext>
                </a:extLst>
              </p:cNvPr>
              <p:cNvGrpSpPr/>
              <p:nvPr/>
            </p:nvGrpSpPr>
            <p:grpSpPr>
              <a:xfrm>
                <a:off x="3796731" y="2821618"/>
                <a:ext cx="1392693" cy="2187207"/>
                <a:chOff x="3796731" y="2821618"/>
                <a:chExt cx="1392693" cy="2187207"/>
              </a:xfrm>
            </p:grpSpPr>
            <p:sp>
              <p:nvSpPr>
                <p:cNvPr id="139" name="Freeform 9">
                  <a:extLst>
                    <a:ext uri="{FF2B5EF4-FFF2-40B4-BE49-F238E27FC236}">
                      <a16:creationId xmlns:a16="http://schemas.microsoft.com/office/drawing/2014/main" id="{47906CF3-67D8-81E3-F0C6-1544E28F3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731" y="2821618"/>
                  <a:ext cx="1392693" cy="2187207"/>
                </a:xfrm>
                <a:custGeom>
                  <a:avLst/>
                  <a:gdLst>
                    <a:gd name="T0" fmla="*/ 620 w 731"/>
                    <a:gd name="T1" fmla="*/ 276 h 1146"/>
                    <a:gd name="T2" fmla="*/ 224 w 731"/>
                    <a:gd name="T3" fmla="*/ 59 h 1146"/>
                    <a:gd name="T4" fmla="*/ 81 w 731"/>
                    <a:gd name="T5" fmla="*/ 229 h 1146"/>
                    <a:gd name="T6" fmla="*/ 113 w 731"/>
                    <a:gd name="T7" fmla="*/ 1006 h 1146"/>
                    <a:gd name="T8" fmla="*/ 246 w 731"/>
                    <a:gd name="T9" fmla="*/ 1094 h 1146"/>
                    <a:gd name="T10" fmla="*/ 656 w 731"/>
                    <a:gd name="T11" fmla="*/ 844 h 1146"/>
                    <a:gd name="T12" fmla="*/ 707 w 731"/>
                    <a:gd name="T13" fmla="*/ 745 h 1146"/>
                    <a:gd name="T14" fmla="*/ 690 w 731"/>
                    <a:gd name="T15" fmla="*/ 453 h 1146"/>
                    <a:gd name="T16" fmla="*/ 620 w 731"/>
                    <a:gd name="T17" fmla="*/ 276 h 1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1" h="1146">
                      <a:moveTo>
                        <a:pt x="620" y="276"/>
                      </a:moveTo>
                      <a:cubicBezTo>
                        <a:pt x="555" y="242"/>
                        <a:pt x="224" y="59"/>
                        <a:pt x="224" y="59"/>
                      </a:cubicBezTo>
                      <a:cubicBezTo>
                        <a:pt x="224" y="59"/>
                        <a:pt x="147" y="0"/>
                        <a:pt x="81" y="229"/>
                      </a:cubicBezTo>
                      <a:cubicBezTo>
                        <a:pt x="17" y="456"/>
                        <a:pt x="0" y="730"/>
                        <a:pt x="113" y="1006"/>
                      </a:cubicBezTo>
                      <a:cubicBezTo>
                        <a:pt x="128" y="1042"/>
                        <a:pt x="166" y="1146"/>
                        <a:pt x="246" y="1094"/>
                      </a:cubicBezTo>
                      <a:cubicBezTo>
                        <a:pt x="327" y="1042"/>
                        <a:pt x="656" y="844"/>
                        <a:pt x="656" y="844"/>
                      </a:cubicBezTo>
                      <a:cubicBezTo>
                        <a:pt x="656" y="844"/>
                        <a:pt x="719" y="807"/>
                        <a:pt x="707" y="745"/>
                      </a:cubicBezTo>
                      <a:cubicBezTo>
                        <a:pt x="695" y="682"/>
                        <a:pt x="670" y="552"/>
                        <a:pt x="690" y="453"/>
                      </a:cubicBezTo>
                      <a:cubicBezTo>
                        <a:pt x="708" y="363"/>
                        <a:pt x="731" y="333"/>
                        <a:pt x="620" y="276"/>
                      </a:cubicBezTo>
                      <a:close/>
                    </a:path>
                  </a:pathLst>
                </a:custGeom>
                <a:solidFill>
                  <a:srgbClr val="4454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67BB1C6B-CF13-C6B7-D2FA-48722EB586CF}"/>
                    </a:ext>
                  </a:extLst>
                </p:cNvPr>
                <p:cNvGrpSpPr/>
                <p:nvPr/>
              </p:nvGrpSpPr>
              <p:grpSpPr>
                <a:xfrm>
                  <a:off x="4222215" y="3551313"/>
                  <a:ext cx="552496" cy="635228"/>
                  <a:chOff x="7130814" y="4999578"/>
                  <a:chExt cx="257037" cy="357917"/>
                </a:xfrm>
                <a:solidFill>
                  <a:sysClr val="window" lastClr="FFFFFF"/>
                </a:solidFill>
              </p:grpSpPr>
              <p:sp>
                <p:nvSpPr>
                  <p:cNvPr id="141" name="Freeform 31">
                    <a:extLst>
                      <a:ext uri="{FF2B5EF4-FFF2-40B4-BE49-F238E27FC236}">
                        <a16:creationId xmlns:a16="http://schemas.microsoft.com/office/drawing/2014/main" id="{1683910A-E1BF-ABB7-220D-258BFA89628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130814" y="4999578"/>
                    <a:ext cx="257037" cy="357917"/>
                  </a:xfrm>
                  <a:custGeom>
                    <a:avLst/>
                    <a:gdLst>
                      <a:gd name="T0" fmla="*/ 68 w 92"/>
                      <a:gd name="T1" fmla="*/ 36 h 128"/>
                      <a:gd name="T2" fmla="*/ 60 w 92"/>
                      <a:gd name="T3" fmla="*/ 56 h 128"/>
                      <a:gd name="T4" fmla="*/ 44 w 92"/>
                      <a:gd name="T5" fmla="*/ 20 h 128"/>
                      <a:gd name="T6" fmla="*/ 36 w 92"/>
                      <a:gd name="T7" fmla="*/ 44 h 128"/>
                      <a:gd name="T8" fmla="*/ 4 w 92"/>
                      <a:gd name="T9" fmla="*/ 0 h 128"/>
                      <a:gd name="T10" fmla="*/ 0 w 92"/>
                      <a:gd name="T11" fmla="*/ 92 h 128"/>
                      <a:gd name="T12" fmla="*/ 40 w 92"/>
                      <a:gd name="T13" fmla="*/ 128 h 128"/>
                      <a:gd name="T14" fmla="*/ 86 w 92"/>
                      <a:gd name="T15" fmla="*/ 100 h 128"/>
                      <a:gd name="T16" fmla="*/ 68 w 92"/>
                      <a:gd name="T17" fmla="*/ 36 h 128"/>
                      <a:gd name="T18" fmla="*/ 79 w 92"/>
                      <a:gd name="T19" fmla="*/ 98 h 128"/>
                      <a:gd name="T20" fmla="*/ 40 w 92"/>
                      <a:gd name="T21" fmla="*/ 120 h 128"/>
                      <a:gd name="T22" fmla="*/ 8 w 92"/>
                      <a:gd name="T23" fmla="*/ 92 h 128"/>
                      <a:gd name="T24" fmla="*/ 12 w 92"/>
                      <a:gd name="T25" fmla="*/ 63 h 128"/>
                      <a:gd name="T26" fmla="*/ 16 w 92"/>
                      <a:gd name="T27" fmla="*/ 23 h 128"/>
                      <a:gd name="T28" fmla="*/ 33 w 92"/>
                      <a:gd name="T29" fmla="*/ 63 h 128"/>
                      <a:gd name="T30" fmla="*/ 47 w 92"/>
                      <a:gd name="T31" fmla="*/ 39 h 128"/>
                      <a:gd name="T32" fmla="*/ 52 w 92"/>
                      <a:gd name="T33" fmla="*/ 76 h 128"/>
                      <a:gd name="T34" fmla="*/ 71 w 92"/>
                      <a:gd name="T35" fmla="*/ 54 h 128"/>
                      <a:gd name="T36" fmla="*/ 79 w 92"/>
                      <a:gd name="T37" fmla="*/ 9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2" h="128">
                        <a:moveTo>
                          <a:pt x="68" y="36"/>
                        </a:moveTo>
                        <a:cubicBezTo>
                          <a:pt x="68" y="47"/>
                          <a:pt x="60" y="56"/>
                          <a:pt x="60" y="56"/>
                        </a:cubicBezTo>
                        <a:cubicBezTo>
                          <a:pt x="60" y="36"/>
                          <a:pt x="44" y="20"/>
                          <a:pt x="44" y="20"/>
                        </a:cubicBezTo>
                        <a:cubicBezTo>
                          <a:pt x="44" y="20"/>
                          <a:pt x="44" y="32"/>
                          <a:pt x="36" y="44"/>
                        </a:cubicBezTo>
                        <a:cubicBezTo>
                          <a:pt x="28" y="16"/>
                          <a:pt x="4" y="0"/>
                          <a:pt x="4" y="0"/>
                        </a:cubicBezTo>
                        <a:cubicBezTo>
                          <a:pt x="16" y="44"/>
                          <a:pt x="0" y="60"/>
                          <a:pt x="0" y="92"/>
                        </a:cubicBezTo>
                        <a:cubicBezTo>
                          <a:pt x="0" y="110"/>
                          <a:pt x="16" y="128"/>
                          <a:pt x="40" y="128"/>
                        </a:cubicBezTo>
                        <a:cubicBezTo>
                          <a:pt x="76" y="128"/>
                          <a:pt x="83" y="115"/>
                          <a:pt x="86" y="100"/>
                        </a:cubicBezTo>
                        <a:cubicBezTo>
                          <a:pt x="92" y="80"/>
                          <a:pt x="84" y="56"/>
                          <a:pt x="68" y="36"/>
                        </a:cubicBezTo>
                        <a:close/>
                        <a:moveTo>
                          <a:pt x="79" y="98"/>
                        </a:moveTo>
                        <a:cubicBezTo>
                          <a:pt x="76" y="108"/>
                          <a:pt x="73" y="120"/>
                          <a:pt x="40" y="120"/>
                        </a:cubicBezTo>
                        <a:cubicBezTo>
                          <a:pt x="20" y="120"/>
                          <a:pt x="8" y="106"/>
                          <a:pt x="8" y="92"/>
                        </a:cubicBezTo>
                        <a:cubicBezTo>
                          <a:pt x="8" y="81"/>
                          <a:pt x="10" y="72"/>
                          <a:pt x="12" y="63"/>
                        </a:cubicBezTo>
                        <a:cubicBezTo>
                          <a:pt x="15" y="51"/>
                          <a:pt x="17" y="39"/>
                          <a:pt x="16" y="23"/>
                        </a:cubicBezTo>
                        <a:cubicBezTo>
                          <a:pt x="29" y="40"/>
                          <a:pt x="33" y="63"/>
                          <a:pt x="33" y="63"/>
                        </a:cubicBezTo>
                        <a:cubicBezTo>
                          <a:pt x="33" y="63"/>
                          <a:pt x="44" y="47"/>
                          <a:pt x="47" y="39"/>
                        </a:cubicBezTo>
                        <a:cubicBezTo>
                          <a:pt x="50" y="44"/>
                          <a:pt x="52" y="60"/>
                          <a:pt x="52" y="76"/>
                        </a:cubicBezTo>
                        <a:cubicBezTo>
                          <a:pt x="52" y="76"/>
                          <a:pt x="63" y="67"/>
                          <a:pt x="71" y="54"/>
                        </a:cubicBezTo>
                        <a:cubicBezTo>
                          <a:pt x="79" y="69"/>
                          <a:pt x="82" y="85"/>
                          <a:pt x="79" y="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 32">
                    <a:extLst>
                      <a:ext uri="{FF2B5EF4-FFF2-40B4-BE49-F238E27FC236}">
                        <a16:creationId xmlns:a16="http://schemas.microsoft.com/office/drawing/2014/main" id="{87D36962-81E4-F227-8524-BA737BA0B1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73653" y="5152971"/>
                    <a:ext cx="158921" cy="128518"/>
                  </a:xfrm>
                  <a:custGeom>
                    <a:avLst/>
                    <a:gdLst>
                      <a:gd name="T0" fmla="*/ 55 w 57"/>
                      <a:gd name="T1" fmla="*/ 12 h 46"/>
                      <a:gd name="T2" fmla="*/ 51 w 57"/>
                      <a:gd name="T3" fmla="*/ 16 h 46"/>
                      <a:gd name="T4" fmla="*/ 32 w 57"/>
                      <a:gd name="T5" fmla="*/ 31 h 46"/>
                      <a:gd name="T6" fmla="*/ 30 w 57"/>
                      <a:gd name="T7" fmla="*/ 14 h 46"/>
                      <a:gd name="T8" fmla="*/ 30 w 57"/>
                      <a:gd name="T9" fmla="*/ 7 h 46"/>
                      <a:gd name="T10" fmla="*/ 24 w 57"/>
                      <a:gd name="T11" fmla="*/ 16 h 46"/>
                      <a:gd name="T12" fmla="*/ 17 w 57"/>
                      <a:gd name="T13" fmla="*/ 26 h 46"/>
                      <a:gd name="T14" fmla="*/ 9 w 57"/>
                      <a:gd name="T15" fmla="*/ 5 h 46"/>
                      <a:gd name="T16" fmla="*/ 7 w 57"/>
                      <a:gd name="T17" fmla="*/ 0 h 46"/>
                      <a:gd name="T18" fmla="*/ 5 w 57"/>
                      <a:gd name="T19" fmla="*/ 6 h 46"/>
                      <a:gd name="T20" fmla="*/ 0 w 57"/>
                      <a:gd name="T21" fmla="*/ 40 h 46"/>
                      <a:gd name="T22" fmla="*/ 2 w 57"/>
                      <a:gd name="T23" fmla="*/ 42 h 46"/>
                      <a:gd name="T24" fmla="*/ 4 w 57"/>
                      <a:gd name="T25" fmla="*/ 40 h 46"/>
                      <a:gd name="T26" fmla="*/ 7 w 57"/>
                      <a:gd name="T27" fmla="*/ 12 h 46"/>
                      <a:gd name="T28" fmla="*/ 15 w 57"/>
                      <a:gd name="T29" fmla="*/ 31 h 46"/>
                      <a:gd name="T30" fmla="*/ 16 w 57"/>
                      <a:gd name="T31" fmla="*/ 34 h 46"/>
                      <a:gd name="T32" fmla="*/ 18 w 57"/>
                      <a:gd name="T33" fmla="*/ 31 h 46"/>
                      <a:gd name="T34" fmla="*/ 26 w 57"/>
                      <a:gd name="T35" fmla="*/ 20 h 46"/>
                      <a:gd name="T36" fmla="*/ 29 w 57"/>
                      <a:gd name="T37" fmla="*/ 34 h 46"/>
                      <a:gd name="T38" fmla="*/ 30 w 57"/>
                      <a:gd name="T39" fmla="*/ 37 h 46"/>
                      <a:gd name="T40" fmla="*/ 32 w 57"/>
                      <a:gd name="T41" fmla="*/ 36 h 46"/>
                      <a:gd name="T42" fmla="*/ 52 w 57"/>
                      <a:gd name="T43" fmla="*/ 21 h 46"/>
                      <a:gd name="T44" fmla="*/ 49 w 57"/>
                      <a:gd name="T45" fmla="*/ 43 h 46"/>
                      <a:gd name="T46" fmla="*/ 51 w 57"/>
                      <a:gd name="T47" fmla="*/ 45 h 46"/>
                      <a:gd name="T48" fmla="*/ 51 w 57"/>
                      <a:gd name="T49" fmla="*/ 46 h 46"/>
                      <a:gd name="T50" fmla="*/ 53 w 57"/>
                      <a:gd name="T51" fmla="*/ 44 h 46"/>
                      <a:gd name="T52" fmla="*/ 55 w 57"/>
                      <a:gd name="T53" fmla="*/ 16 h 46"/>
                      <a:gd name="T54" fmla="*/ 55 w 57"/>
                      <a:gd name="T55" fmla="*/ 12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7" h="46">
                        <a:moveTo>
                          <a:pt x="55" y="12"/>
                        </a:moveTo>
                        <a:cubicBezTo>
                          <a:pt x="51" y="16"/>
                          <a:pt x="51" y="16"/>
                          <a:pt x="51" y="16"/>
                        </a:cubicBezTo>
                        <a:cubicBezTo>
                          <a:pt x="47" y="21"/>
                          <a:pt x="43" y="26"/>
                          <a:pt x="32" y="31"/>
                        </a:cubicBezTo>
                        <a:cubicBezTo>
                          <a:pt x="31" y="26"/>
                          <a:pt x="30" y="21"/>
                          <a:pt x="30" y="14"/>
                        </a:cubicBezTo>
                        <a:cubicBezTo>
                          <a:pt x="30" y="7"/>
                          <a:pt x="30" y="7"/>
                          <a:pt x="30" y="7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1" y="20"/>
                          <a:pt x="20" y="22"/>
                          <a:pt x="17" y="26"/>
                        </a:cubicBezTo>
                        <a:cubicBezTo>
                          <a:pt x="13" y="17"/>
                          <a:pt x="11" y="11"/>
                          <a:pt x="9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2" y="13"/>
                          <a:pt x="0" y="21"/>
                          <a:pt x="0" y="40"/>
                        </a:cubicBezTo>
                        <a:cubicBezTo>
                          <a:pt x="0" y="41"/>
                          <a:pt x="0" y="42"/>
                          <a:pt x="2" y="42"/>
                        </a:cubicBezTo>
                        <a:cubicBezTo>
                          <a:pt x="3" y="42"/>
                          <a:pt x="4" y="41"/>
                          <a:pt x="4" y="40"/>
                        </a:cubicBezTo>
                        <a:cubicBezTo>
                          <a:pt x="4" y="25"/>
                          <a:pt x="5" y="18"/>
                          <a:pt x="7" y="12"/>
                        </a:cubicBezTo>
                        <a:cubicBezTo>
                          <a:pt x="9" y="17"/>
                          <a:pt x="12" y="23"/>
                          <a:pt x="15" y="31"/>
                        </a:cubicBezTo>
                        <a:cubicBezTo>
                          <a:pt x="16" y="34"/>
                          <a:pt x="16" y="34"/>
                          <a:pt x="16" y="34"/>
                        </a:cubicBezTo>
                        <a:cubicBezTo>
                          <a:pt x="18" y="31"/>
                          <a:pt x="18" y="31"/>
                          <a:pt x="18" y="31"/>
                        </a:cubicBezTo>
                        <a:cubicBezTo>
                          <a:pt x="22" y="27"/>
                          <a:pt x="24" y="24"/>
                          <a:pt x="26" y="20"/>
                        </a:cubicBezTo>
                        <a:cubicBezTo>
                          <a:pt x="27" y="26"/>
                          <a:pt x="28" y="30"/>
                          <a:pt x="29" y="34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2" y="36"/>
                          <a:pt x="32" y="36"/>
                          <a:pt x="32" y="36"/>
                        </a:cubicBezTo>
                        <a:cubicBezTo>
                          <a:pt x="43" y="31"/>
                          <a:pt x="48" y="26"/>
                          <a:pt x="52" y="21"/>
                        </a:cubicBezTo>
                        <a:cubicBezTo>
                          <a:pt x="53" y="29"/>
                          <a:pt x="52" y="37"/>
                          <a:pt x="49" y="43"/>
                        </a:cubicBezTo>
                        <a:cubicBezTo>
                          <a:pt x="49" y="44"/>
                          <a:pt x="49" y="45"/>
                          <a:pt x="51" y="45"/>
                        </a:cubicBezTo>
                        <a:cubicBezTo>
                          <a:pt x="51" y="45"/>
                          <a:pt x="51" y="46"/>
                          <a:pt x="51" y="46"/>
                        </a:cubicBezTo>
                        <a:cubicBezTo>
                          <a:pt x="52" y="46"/>
                          <a:pt x="53" y="45"/>
                          <a:pt x="53" y="44"/>
                        </a:cubicBezTo>
                        <a:cubicBezTo>
                          <a:pt x="56" y="37"/>
                          <a:pt x="57" y="26"/>
                          <a:pt x="55" y="16"/>
                        </a:cubicBezTo>
                        <a:lnTo>
                          <a:pt x="55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6" name="Group 49">
                <a:extLst>
                  <a:ext uri="{FF2B5EF4-FFF2-40B4-BE49-F238E27FC236}">
                    <a16:creationId xmlns:a16="http://schemas.microsoft.com/office/drawing/2014/main" id="{04B0559F-86E4-7C69-8EDB-62C680C81A6C}"/>
                  </a:ext>
                </a:extLst>
              </p:cNvPr>
              <p:cNvGrpSpPr/>
              <p:nvPr/>
            </p:nvGrpSpPr>
            <p:grpSpPr>
              <a:xfrm>
                <a:off x="40870" y="3155336"/>
                <a:ext cx="3558487" cy="1238078"/>
                <a:chOff x="9568397" y="2127620"/>
                <a:chExt cx="2577911" cy="840058"/>
              </a:xfrm>
            </p:grpSpPr>
            <p:sp>
              <p:nvSpPr>
                <p:cNvPr id="137" name="Text Placeholder 5">
                  <a:extLst>
                    <a:ext uri="{FF2B5EF4-FFF2-40B4-BE49-F238E27FC236}">
                      <a16:creationId xmlns:a16="http://schemas.microsoft.com/office/drawing/2014/main" id="{3FF6A51B-D719-5FEF-1032-ACD97D4E1C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568397" y="2497985"/>
                  <a:ext cx="2577911" cy="4696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86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GB" sz="1400" dirty="0">
                      <a:latin typeface="+mj-lt"/>
                    </a:rPr>
                    <a:t>In the European Union, around </a:t>
                  </a:r>
                  <a:r>
                    <a:rPr lang="en-GB" sz="1400" b="1" dirty="0">
                      <a:latin typeface="+mj-lt"/>
                    </a:rPr>
                    <a:t>18.5%</a:t>
                  </a:r>
                  <a:r>
                    <a:rPr lang="en-GB" sz="1400" dirty="0">
                      <a:latin typeface="+mj-lt"/>
                    </a:rPr>
                    <a:t> of people aged </a:t>
                  </a:r>
                  <a:r>
                    <a:rPr lang="en-GB" sz="1400" b="1" dirty="0">
                      <a:latin typeface="+mj-lt"/>
                    </a:rPr>
                    <a:t>65 or over</a:t>
                  </a:r>
                  <a:r>
                    <a:rPr lang="en-GB" sz="1400" dirty="0">
                      <a:latin typeface="+mj-lt"/>
                    </a:rPr>
                    <a:t> were at risk of poverty with low pensions and lack of housing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60267E7D-4EA1-5D1F-BFAC-ADCBA2D9A763}"/>
                    </a:ext>
                  </a:extLst>
                </p:cNvPr>
                <p:cNvSpPr txBox="1"/>
                <p:nvPr/>
              </p:nvSpPr>
              <p:spPr>
                <a:xfrm>
                  <a:off x="9880558" y="2127620"/>
                  <a:ext cx="2263362" cy="452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2800" b="1" kern="1200" baseline="30000" dirty="0">
                      <a:solidFill>
                        <a:srgbClr val="44546A"/>
                      </a:solidFill>
                      <a:latin typeface="Calibri" panose="020F0502020204030204"/>
                      <a:ea typeface="+mn-ea"/>
                      <a:cs typeface="+mn-cs"/>
                    </a:rPr>
                    <a:t>Right </a:t>
                  </a:r>
                  <a:r>
                    <a:rPr kumimoji="0" lang="en-GB" sz="28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of the elderly to an adequate standard of living</a:t>
                  </a:r>
                  <a:endPara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43" name="Ομάδα 104">
            <a:extLst>
              <a:ext uri="{FF2B5EF4-FFF2-40B4-BE49-F238E27FC236}">
                <a16:creationId xmlns:a16="http://schemas.microsoft.com/office/drawing/2014/main" id="{1655CDDA-6062-E8D8-00B7-66C8449EE91E}"/>
              </a:ext>
            </a:extLst>
          </p:cNvPr>
          <p:cNvGrpSpPr/>
          <p:nvPr/>
        </p:nvGrpSpPr>
        <p:grpSpPr>
          <a:xfrm>
            <a:off x="6959034" y="2852613"/>
            <a:ext cx="5309999" cy="2185942"/>
            <a:chOff x="7002577" y="2816561"/>
            <a:chExt cx="5309999" cy="2185942"/>
          </a:xfrm>
        </p:grpSpPr>
        <p:sp>
          <p:nvSpPr>
            <p:cNvPr id="144" name="Round Same Side Corner Rectangle 60">
              <a:extLst>
                <a:ext uri="{FF2B5EF4-FFF2-40B4-BE49-F238E27FC236}">
                  <a16:creationId xmlns:a16="http://schemas.microsoft.com/office/drawing/2014/main" id="{B8AD0BC0-7E12-EB23-67FF-35672CABE2BD}"/>
                </a:ext>
              </a:extLst>
            </p:cNvPr>
            <p:cNvSpPr/>
            <p:nvPr/>
          </p:nvSpPr>
          <p:spPr>
            <a:xfrm rot="10800000">
              <a:off x="8425367" y="3086499"/>
              <a:ext cx="78013" cy="153557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0404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Ομάδα 87">
              <a:extLst>
                <a:ext uri="{FF2B5EF4-FFF2-40B4-BE49-F238E27FC236}">
                  <a16:creationId xmlns:a16="http://schemas.microsoft.com/office/drawing/2014/main" id="{C36ED837-B798-E8C0-4879-7708D40457E2}"/>
                </a:ext>
              </a:extLst>
            </p:cNvPr>
            <p:cNvGrpSpPr/>
            <p:nvPr/>
          </p:nvGrpSpPr>
          <p:grpSpPr>
            <a:xfrm>
              <a:off x="7002577" y="2816561"/>
              <a:ext cx="5309999" cy="2185942"/>
              <a:chOff x="7002577" y="2816561"/>
              <a:chExt cx="5309999" cy="2185942"/>
            </a:xfrm>
          </p:grpSpPr>
          <p:grpSp>
            <p:nvGrpSpPr>
              <p:cNvPr id="146" name="Ομάδα 83">
                <a:extLst>
                  <a:ext uri="{FF2B5EF4-FFF2-40B4-BE49-F238E27FC236}">
                    <a16:creationId xmlns:a16="http://schemas.microsoft.com/office/drawing/2014/main" id="{9BA6C901-CA4D-88C7-4894-B8451291A5D7}"/>
                  </a:ext>
                </a:extLst>
              </p:cNvPr>
              <p:cNvGrpSpPr/>
              <p:nvPr/>
            </p:nvGrpSpPr>
            <p:grpSpPr>
              <a:xfrm>
                <a:off x="7002577" y="2816561"/>
                <a:ext cx="1392693" cy="2185942"/>
                <a:chOff x="7002577" y="2816561"/>
                <a:chExt cx="1392693" cy="2185942"/>
              </a:xfrm>
            </p:grpSpPr>
            <p:sp>
              <p:nvSpPr>
                <p:cNvPr id="150" name="Freeform 5">
                  <a:extLst>
                    <a:ext uri="{FF2B5EF4-FFF2-40B4-BE49-F238E27FC236}">
                      <a16:creationId xmlns:a16="http://schemas.microsoft.com/office/drawing/2014/main" id="{EF5F1D79-65BB-42D5-2A4A-5F2927AA4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2577" y="2816561"/>
                  <a:ext cx="1392693" cy="2185942"/>
                </a:xfrm>
                <a:custGeom>
                  <a:avLst/>
                  <a:gdLst>
                    <a:gd name="T0" fmla="*/ 111 w 731"/>
                    <a:gd name="T1" fmla="*/ 870 h 1146"/>
                    <a:gd name="T2" fmla="*/ 507 w 731"/>
                    <a:gd name="T3" fmla="*/ 1086 h 1146"/>
                    <a:gd name="T4" fmla="*/ 649 w 731"/>
                    <a:gd name="T5" fmla="*/ 917 h 1146"/>
                    <a:gd name="T6" fmla="*/ 617 w 731"/>
                    <a:gd name="T7" fmla="*/ 140 h 1146"/>
                    <a:gd name="T8" fmla="*/ 484 w 731"/>
                    <a:gd name="T9" fmla="*/ 52 h 1146"/>
                    <a:gd name="T10" fmla="*/ 75 w 731"/>
                    <a:gd name="T11" fmla="*/ 302 h 1146"/>
                    <a:gd name="T12" fmla="*/ 23 w 731"/>
                    <a:gd name="T13" fmla="*/ 401 h 1146"/>
                    <a:gd name="T14" fmla="*/ 41 w 731"/>
                    <a:gd name="T15" fmla="*/ 692 h 1146"/>
                    <a:gd name="T16" fmla="*/ 111 w 731"/>
                    <a:gd name="T17" fmla="*/ 870 h 1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1" h="1146">
                      <a:moveTo>
                        <a:pt x="111" y="870"/>
                      </a:moveTo>
                      <a:cubicBezTo>
                        <a:pt x="176" y="904"/>
                        <a:pt x="507" y="1086"/>
                        <a:pt x="507" y="1086"/>
                      </a:cubicBezTo>
                      <a:cubicBezTo>
                        <a:pt x="507" y="1086"/>
                        <a:pt x="584" y="1146"/>
                        <a:pt x="649" y="917"/>
                      </a:cubicBezTo>
                      <a:cubicBezTo>
                        <a:pt x="714" y="689"/>
                        <a:pt x="731" y="416"/>
                        <a:pt x="617" y="140"/>
                      </a:cubicBezTo>
                      <a:cubicBezTo>
                        <a:pt x="602" y="104"/>
                        <a:pt x="565" y="0"/>
                        <a:pt x="484" y="52"/>
                      </a:cubicBezTo>
                      <a:cubicBezTo>
                        <a:pt x="403" y="103"/>
                        <a:pt x="75" y="302"/>
                        <a:pt x="75" y="302"/>
                      </a:cubicBezTo>
                      <a:cubicBezTo>
                        <a:pt x="75" y="302"/>
                        <a:pt x="11" y="338"/>
                        <a:pt x="23" y="401"/>
                      </a:cubicBezTo>
                      <a:cubicBezTo>
                        <a:pt x="36" y="463"/>
                        <a:pt x="60" y="594"/>
                        <a:pt x="41" y="692"/>
                      </a:cubicBezTo>
                      <a:cubicBezTo>
                        <a:pt x="23" y="782"/>
                        <a:pt x="0" y="813"/>
                        <a:pt x="111" y="870"/>
                      </a:cubicBezTo>
                      <a:close/>
                    </a:path>
                  </a:pathLst>
                </a:custGeom>
                <a:solidFill>
                  <a:srgbClr val="040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46BBBAA0-361F-1BC8-0166-4FE4A07E917A}"/>
                    </a:ext>
                  </a:extLst>
                </p:cNvPr>
                <p:cNvGrpSpPr/>
                <p:nvPr/>
              </p:nvGrpSpPr>
              <p:grpSpPr>
                <a:xfrm>
                  <a:off x="7352278" y="3756422"/>
                  <a:ext cx="683140" cy="509034"/>
                  <a:chOff x="8236208" y="2550087"/>
                  <a:chExt cx="188218" cy="175580"/>
                </a:xfrm>
                <a:solidFill>
                  <a:sysClr val="window" lastClr="FFFFFF"/>
                </a:solidFill>
              </p:grpSpPr>
              <p:sp>
                <p:nvSpPr>
                  <p:cNvPr id="152" name="Freeform 597">
                    <a:extLst>
                      <a:ext uri="{FF2B5EF4-FFF2-40B4-BE49-F238E27FC236}">
                        <a16:creationId xmlns:a16="http://schemas.microsoft.com/office/drawing/2014/main" id="{95ADB2CF-16B4-13CE-A865-01BF9019704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236208" y="2550087"/>
                    <a:ext cx="188218" cy="175580"/>
                  </a:xfrm>
                  <a:custGeom>
                    <a:avLst/>
                    <a:gdLst>
                      <a:gd name="T0" fmla="*/ 124 w 125"/>
                      <a:gd name="T1" fmla="*/ 19 h 121"/>
                      <a:gd name="T2" fmla="*/ 121 w 125"/>
                      <a:gd name="T3" fmla="*/ 17 h 121"/>
                      <a:gd name="T4" fmla="*/ 52 w 125"/>
                      <a:gd name="T5" fmla="*/ 1 h 121"/>
                      <a:gd name="T6" fmla="*/ 47 w 125"/>
                      <a:gd name="T7" fmla="*/ 4 h 121"/>
                      <a:gd name="T8" fmla="*/ 20 w 125"/>
                      <a:gd name="T9" fmla="*/ 70 h 121"/>
                      <a:gd name="T10" fmla="*/ 29 w 125"/>
                      <a:gd name="T11" fmla="*/ 74 h 121"/>
                      <a:gd name="T12" fmla="*/ 54 w 125"/>
                      <a:gd name="T13" fmla="*/ 10 h 121"/>
                      <a:gd name="T14" fmla="*/ 114 w 125"/>
                      <a:gd name="T15" fmla="*/ 25 h 121"/>
                      <a:gd name="T16" fmla="*/ 93 w 125"/>
                      <a:gd name="T17" fmla="*/ 84 h 121"/>
                      <a:gd name="T18" fmla="*/ 73 w 125"/>
                      <a:gd name="T19" fmla="*/ 112 h 121"/>
                      <a:gd name="T20" fmla="*/ 73 w 125"/>
                      <a:gd name="T21" fmla="*/ 112 h 121"/>
                      <a:gd name="T22" fmla="*/ 57 w 125"/>
                      <a:gd name="T23" fmla="*/ 93 h 121"/>
                      <a:gd name="T24" fmla="*/ 3 w 125"/>
                      <a:gd name="T25" fmla="*/ 71 h 121"/>
                      <a:gd name="T26" fmla="*/ 18 w 125"/>
                      <a:gd name="T27" fmla="*/ 101 h 121"/>
                      <a:gd name="T28" fmla="*/ 57 w 125"/>
                      <a:gd name="T29" fmla="*/ 119 h 121"/>
                      <a:gd name="T30" fmla="*/ 70 w 125"/>
                      <a:gd name="T31" fmla="*/ 121 h 121"/>
                      <a:gd name="T32" fmla="*/ 102 w 125"/>
                      <a:gd name="T33" fmla="*/ 87 h 121"/>
                      <a:gd name="T34" fmla="*/ 124 w 125"/>
                      <a:gd name="T35" fmla="*/ 23 h 121"/>
                      <a:gd name="T36" fmla="*/ 124 w 125"/>
                      <a:gd name="T37" fmla="*/ 19 h 121"/>
                      <a:gd name="T38" fmla="*/ 124 w 125"/>
                      <a:gd name="T39" fmla="*/ 19 h 121"/>
                      <a:gd name="T40" fmla="*/ 124 w 125"/>
                      <a:gd name="T41" fmla="*/ 19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25" h="121">
                        <a:moveTo>
                          <a:pt x="124" y="19"/>
                        </a:moveTo>
                        <a:cubicBezTo>
                          <a:pt x="123" y="18"/>
                          <a:pt x="122" y="17"/>
                          <a:pt x="121" y="17"/>
                        </a:cubicBezTo>
                        <a:cubicBezTo>
                          <a:pt x="52" y="1"/>
                          <a:pt x="52" y="1"/>
                          <a:pt x="52" y="1"/>
                        </a:cubicBezTo>
                        <a:cubicBezTo>
                          <a:pt x="50" y="0"/>
                          <a:pt x="47" y="1"/>
                          <a:pt x="47" y="4"/>
                        </a:cubicBezTo>
                        <a:cubicBezTo>
                          <a:pt x="20" y="70"/>
                          <a:pt x="20" y="70"/>
                          <a:pt x="20" y="70"/>
                        </a:cubicBezTo>
                        <a:cubicBezTo>
                          <a:pt x="29" y="74"/>
                          <a:pt x="29" y="74"/>
                          <a:pt x="29" y="74"/>
                        </a:cubicBezTo>
                        <a:cubicBezTo>
                          <a:pt x="54" y="10"/>
                          <a:pt x="54" y="10"/>
                          <a:pt x="54" y="10"/>
                        </a:cubicBezTo>
                        <a:cubicBezTo>
                          <a:pt x="114" y="25"/>
                          <a:pt x="114" y="25"/>
                          <a:pt x="114" y="25"/>
                        </a:cubicBezTo>
                        <a:cubicBezTo>
                          <a:pt x="110" y="37"/>
                          <a:pt x="101" y="61"/>
                          <a:pt x="93" y="84"/>
                        </a:cubicBezTo>
                        <a:cubicBezTo>
                          <a:pt x="85" y="103"/>
                          <a:pt x="81" y="110"/>
                          <a:pt x="73" y="112"/>
                        </a:cubicBezTo>
                        <a:cubicBezTo>
                          <a:pt x="73" y="112"/>
                          <a:pt x="73" y="112"/>
                          <a:pt x="73" y="112"/>
                        </a:cubicBezTo>
                        <a:cubicBezTo>
                          <a:pt x="56" y="114"/>
                          <a:pt x="57" y="93"/>
                          <a:pt x="57" y="93"/>
                        </a:cubicBezTo>
                        <a:cubicBezTo>
                          <a:pt x="3" y="71"/>
                          <a:pt x="3" y="71"/>
                          <a:pt x="3" y="71"/>
                        </a:cubicBezTo>
                        <a:cubicBezTo>
                          <a:pt x="0" y="95"/>
                          <a:pt x="18" y="101"/>
                          <a:pt x="18" y="101"/>
                        </a:cubicBezTo>
                        <a:cubicBezTo>
                          <a:pt x="57" y="119"/>
                          <a:pt x="57" y="119"/>
                          <a:pt x="57" y="119"/>
                        </a:cubicBezTo>
                        <a:cubicBezTo>
                          <a:pt x="57" y="119"/>
                          <a:pt x="63" y="121"/>
                          <a:pt x="70" y="121"/>
                        </a:cubicBezTo>
                        <a:cubicBezTo>
                          <a:pt x="87" y="121"/>
                          <a:pt x="94" y="108"/>
                          <a:pt x="102" y="87"/>
                        </a:cubicBezTo>
                        <a:cubicBezTo>
                          <a:pt x="113" y="57"/>
                          <a:pt x="124" y="24"/>
                          <a:pt x="124" y="23"/>
                        </a:cubicBezTo>
                        <a:cubicBezTo>
                          <a:pt x="125" y="22"/>
                          <a:pt x="125" y="21"/>
                          <a:pt x="124" y="19"/>
                        </a:cubicBezTo>
                        <a:close/>
                        <a:moveTo>
                          <a:pt x="124" y="19"/>
                        </a:moveTo>
                        <a:cubicBezTo>
                          <a:pt x="124" y="19"/>
                          <a:pt x="124" y="19"/>
                          <a:pt x="124" y="19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Freeform 598">
                    <a:extLst>
                      <a:ext uri="{FF2B5EF4-FFF2-40B4-BE49-F238E27FC236}">
                        <a16:creationId xmlns:a16="http://schemas.microsoft.com/office/drawing/2014/main" id="{E1920586-D349-BB05-9D6D-F0244B3BE9D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337556" y="2594679"/>
                    <a:ext cx="46331" cy="25083"/>
                  </a:xfrm>
                  <a:custGeom>
                    <a:avLst/>
                    <a:gdLst>
                      <a:gd name="T0" fmla="*/ 25 w 31"/>
                      <a:gd name="T1" fmla="*/ 16 h 17"/>
                      <a:gd name="T2" fmla="*/ 26 w 31"/>
                      <a:gd name="T3" fmla="*/ 17 h 17"/>
                      <a:gd name="T4" fmla="*/ 30 w 31"/>
                      <a:gd name="T5" fmla="*/ 13 h 17"/>
                      <a:gd name="T6" fmla="*/ 27 w 31"/>
                      <a:gd name="T7" fmla="*/ 7 h 17"/>
                      <a:gd name="T8" fmla="*/ 7 w 31"/>
                      <a:gd name="T9" fmla="*/ 1 h 17"/>
                      <a:gd name="T10" fmla="*/ 1 w 31"/>
                      <a:gd name="T11" fmla="*/ 4 h 17"/>
                      <a:gd name="T12" fmla="*/ 4 w 31"/>
                      <a:gd name="T13" fmla="*/ 10 h 17"/>
                      <a:gd name="T14" fmla="*/ 25 w 31"/>
                      <a:gd name="T15" fmla="*/ 16 h 17"/>
                      <a:gd name="T16" fmla="*/ 25 w 31"/>
                      <a:gd name="T17" fmla="*/ 16 h 17"/>
                      <a:gd name="T18" fmla="*/ 25 w 31"/>
                      <a:gd name="T1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" h="17">
                        <a:moveTo>
                          <a:pt x="25" y="16"/>
                        </a:moveTo>
                        <a:cubicBezTo>
                          <a:pt x="25" y="16"/>
                          <a:pt x="25" y="17"/>
                          <a:pt x="26" y="17"/>
                        </a:cubicBezTo>
                        <a:cubicBezTo>
                          <a:pt x="28" y="17"/>
                          <a:pt x="30" y="15"/>
                          <a:pt x="30" y="13"/>
                        </a:cubicBezTo>
                        <a:cubicBezTo>
                          <a:pt x="31" y="11"/>
                          <a:pt x="30" y="8"/>
                          <a:pt x="27" y="7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4" y="0"/>
                          <a:pt x="2" y="2"/>
                          <a:pt x="1" y="4"/>
                        </a:cubicBezTo>
                        <a:cubicBezTo>
                          <a:pt x="0" y="7"/>
                          <a:pt x="2" y="9"/>
                          <a:pt x="4" y="10"/>
                        </a:cubicBezTo>
                        <a:lnTo>
                          <a:pt x="25" y="16"/>
                        </a:lnTo>
                        <a:close/>
                        <a:moveTo>
                          <a:pt x="25" y="16"/>
                        </a:moveTo>
                        <a:cubicBezTo>
                          <a:pt x="25" y="16"/>
                          <a:pt x="25" y="16"/>
                          <a:pt x="25" y="16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Freeform 599">
                    <a:extLst>
                      <a:ext uri="{FF2B5EF4-FFF2-40B4-BE49-F238E27FC236}">
                        <a16:creationId xmlns:a16="http://schemas.microsoft.com/office/drawing/2014/main" id="{95E225A8-E0AB-5D14-348F-D3E04505F1D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325974" y="2622549"/>
                    <a:ext cx="46331" cy="22296"/>
                  </a:xfrm>
                  <a:custGeom>
                    <a:avLst/>
                    <a:gdLst>
                      <a:gd name="T0" fmla="*/ 1 w 31"/>
                      <a:gd name="T1" fmla="*/ 4 h 17"/>
                      <a:gd name="T2" fmla="*/ 4 w 31"/>
                      <a:gd name="T3" fmla="*/ 10 h 17"/>
                      <a:gd name="T4" fmla="*/ 24 w 31"/>
                      <a:gd name="T5" fmla="*/ 17 h 17"/>
                      <a:gd name="T6" fmla="*/ 25 w 31"/>
                      <a:gd name="T7" fmla="*/ 17 h 17"/>
                      <a:gd name="T8" fmla="*/ 30 w 31"/>
                      <a:gd name="T9" fmla="*/ 14 h 17"/>
                      <a:gd name="T10" fmla="*/ 27 w 31"/>
                      <a:gd name="T11" fmla="*/ 8 h 17"/>
                      <a:gd name="T12" fmla="*/ 7 w 31"/>
                      <a:gd name="T13" fmla="*/ 1 h 17"/>
                      <a:gd name="T14" fmla="*/ 1 w 31"/>
                      <a:gd name="T15" fmla="*/ 4 h 17"/>
                      <a:gd name="T16" fmla="*/ 1 w 31"/>
                      <a:gd name="T17" fmla="*/ 4 h 17"/>
                      <a:gd name="T18" fmla="*/ 1 w 31"/>
                      <a:gd name="T1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" h="17">
                        <a:moveTo>
                          <a:pt x="1" y="4"/>
                        </a:moveTo>
                        <a:cubicBezTo>
                          <a:pt x="0" y="7"/>
                          <a:pt x="1" y="9"/>
                          <a:pt x="4" y="10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5" y="17"/>
                          <a:pt x="25" y="17"/>
                          <a:pt x="25" y="17"/>
                        </a:cubicBezTo>
                        <a:cubicBezTo>
                          <a:pt x="27" y="17"/>
                          <a:pt x="29" y="16"/>
                          <a:pt x="30" y="14"/>
                        </a:cubicBezTo>
                        <a:cubicBezTo>
                          <a:pt x="31" y="12"/>
                          <a:pt x="29" y="9"/>
                          <a:pt x="27" y="8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4" y="0"/>
                          <a:pt x="2" y="2"/>
                          <a:pt x="1" y="4"/>
                        </a:cubicBezTo>
                        <a:close/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Freeform 600">
                    <a:extLst>
                      <a:ext uri="{FF2B5EF4-FFF2-40B4-BE49-F238E27FC236}">
                        <a16:creationId xmlns:a16="http://schemas.microsoft.com/office/drawing/2014/main" id="{63DEAEB8-0BDC-96F8-AD22-F55E060D75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314390" y="2650418"/>
                    <a:ext cx="46331" cy="25083"/>
                  </a:xfrm>
                  <a:custGeom>
                    <a:avLst/>
                    <a:gdLst>
                      <a:gd name="T0" fmla="*/ 7 w 31"/>
                      <a:gd name="T1" fmla="*/ 1 h 17"/>
                      <a:gd name="T2" fmla="*/ 1 w 31"/>
                      <a:gd name="T3" fmla="*/ 4 h 17"/>
                      <a:gd name="T4" fmla="*/ 4 w 31"/>
                      <a:gd name="T5" fmla="*/ 10 h 17"/>
                      <a:gd name="T6" fmla="*/ 24 w 31"/>
                      <a:gd name="T7" fmla="*/ 17 h 17"/>
                      <a:gd name="T8" fmla="*/ 26 w 31"/>
                      <a:gd name="T9" fmla="*/ 17 h 17"/>
                      <a:gd name="T10" fmla="*/ 30 w 31"/>
                      <a:gd name="T11" fmla="*/ 14 h 17"/>
                      <a:gd name="T12" fmla="*/ 27 w 31"/>
                      <a:gd name="T13" fmla="*/ 8 h 17"/>
                      <a:gd name="T14" fmla="*/ 7 w 31"/>
                      <a:gd name="T15" fmla="*/ 1 h 17"/>
                      <a:gd name="T16" fmla="*/ 7 w 31"/>
                      <a:gd name="T17" fmla="*/ 1 h 17"/>
                      <a:gd name="T18" fmla="*/ 7 w 31"/>
                      <a:gd name="T19" fmla="*/ 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" h="17">
                        <a:moveTo>
                          <a:pt x="7" y="1"/>
                        </a:moveTo>
                        <a:cubicBezTo>
                          <a:pt x="5" y="0"/>
                          <a:pt x="2" y="1"/>
                          <a:pt x="1" y="4"/>
                        </a:cubicBezTo>
                        <a:cubicBezTo>
                          <a:pt x="0" y="6"/>
                          <a:pt x="2" y="9"/>
                          <a:pt x="4" y="10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5" y="17"/>
                          <a:pt x="25" y="17"/>
                          <a:pt x="26" y="17"/>
                        </a:cubicBezTo>
                        <a:cubicBezTo>
                          <a:pt x="28" y="17"/>
                          <a:pt x="30" y="16"/>
                          <a:pt x="30" y="14"/>
                        </a:cubicBezTo>
                        <a:cubicBezTo>
                          <a:pt x="31" y="11"/>
                          <a:pt x="30" y="9"/>
                          <a:pt x="27" y="8"/>
                        </a:cubicBezTo>
                        <a:lnTo>
                          <a:pt x="7" y="1"/>
                        </a:lnTo>
                        <a:close/>
                        <a:moveTo>
                          <a:pt x="7" y="1"/>
                        </a:moveTo>
                        <a:cubicBezTo>
                          <a:pt x="7" y="1"/>
                          <a:pt x="7" y="1"/>
                          <a:pt x="7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6" name="Freeform 601">
                    <a:extLst>
                      <a:ext uri="{FF2B5EF4-FFF2-40B4-BE49-F238E27FC236}">
                        <a16:creationId xmlns:a16="http://schemas.microsoft.com/office/drawing/2014/main" id="{4C4E8658-2111-A541-59E9-EE9550F38F7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314390" y="2589106"/>
                    <a:ext cx="17374" cy="13935"/>
                  </a:xfrm>
                  <a:custGeom>
                    <a:avLst/>
                    <a:gdLst>
                      <a:gd name="T0" fmla="*/ 5 w 11"/>
                      <a:gd name="T1" fmla="*/ 0 h 10"/>
                      <a:gd name="T2" fmla="*/ 11 w 11"/>
                      <a:gd name="T3" fmla="*/ 5 h 10"/>
                      <a:gd name="T4" fmla="*/ 5 w 11"/>
                      <a:gd name="T5" fmla="*/ 10 h 10"/>
                      <a:gd name="T6" fmla="*/ 0 w 11"/>
                      <a:gd name="T7" fmla="*/ 5 h 10"/>
                      <a:gd name="T8" fmla="*/ 5 w 11"/>
                      <a:gd name="T9" fmla="*/ 0 h 10"/>
                      <a:gd name="T10" fmla="*/ 5 w 11"/>
                      <a:gd name="T11" fmla="*/ 0 h 10"/>
                      <a:gd name="T12" fmla="*/ 5 w 11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0">
                        <a:moveTo>
                          <a:pt x="5" y="0"/>
                        </a:moveTo>
                        <a:cubicBezTo>
                          <a:pt x="8" y="0"/>
                          <a:pt x="11" y="2"/>
                          <a:pt x="11" y="5"/>
                        </a:cubicBezTo>
                        <a:cubicBezTo>
                          <a:pt x="11" y="7"/>
                          <a:pt x="8" y="10"/>
                          <a:pt x="5" y="10"/>
                        </a:cubicBezTo>
                        <a:cubicBezTo>
                          <a:pt x="3" y="10"/>
                          <a:pt x="0" y="7"/>
                          <a:pt x="0" y="5"/>
                        </a:cubicBezTo>
                        <a:cubicBezTo>
                          <a:pt x="0" y="2"/>
                          <a:pt x="3" y="0"/>
                          <a:pt x="5" y="0"/>
                        </a:cubicBezTo>
                        <a:close/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Freeform 602">
                    <a:extLst>
                      <a:ext uri="{FF2B5EF4-FFF2-40B4-BE49-F238E27FC236}">
                        <a16:creationId xmlns:a16="http://schemas.microsoft.com/office/drawing/2014/main" id="{E9E03472-F667-5170-FF70-F4F28C5AFE6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305704" y="2614187"/>
                    <a:ext cx="14479" cy="13935"/>
                  </a:xfrm>
                  <a:custGeom>
                    <a:avLst/>
                    <a:gdLst>
                      <a:gd name="T0" fmla="*/ 5 w 10"/>
                      <a:gd name="T1" fmla="*/ 0 h 10"/>
                      <a:gd name="T2" fmla="*/ 10 w 10"/>
                      <a:gd name="T3" fmla="*/ 5 h 10"/>
                      <a:gd name="T4" fmla="*/ 5 w 10"/>
                      <a:gd name="T5" fmla="*/ 10 h 10"/>
                      <a:gd name="T6" fmla="*/ 0 w 10"/>
                      <a:gd name="T7" fmla="*/ 5 h 10"/>
                      <a:gd name="T8" fmla="*/ 5 w 10"/>
                      <a:gd name="T9" fmla="*/ 0 h 10"/>
                      <a:gd name="T10" fmla="*/ 5 w 10"/>
                      <a:gd name="T11" fmla="*/ 0 h 10"/>
                      <a:gd name="T12" fmla="*/ 5 w 10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10">
                        <a:moveTo>
                          <a:pt x="5" y="0"/>
                        </a:moveTo>
                        <a:cubicBezTo>
                          <a:pt x="8" y="0"/>
                          <a:pt x="10" y="3"/>
                          <a:pt x="10" y="5"/>
                        </a:cubicBezTo>
                        <a:cubicBezTo>
                          <a:pt x="10" y="8"/>
                          <a:pt x="8" y="10"/>
                          <a:pt x="5" y="10"/>
                        </a:cubicBezTo>
                        <a:cubicBezTo>
                          <a:pt x="2" y="10"/>
                          <a:pt x="0" y="8"/>
                          <a:pt x="0" y="5"/>
                        </a:cubicBezTo>
                        <a:cubicBezTo>
                          <a:pt x="0" y="3"/>
                          <a:pt x="2" y="0"/>
                          <a:pt x="5" y="0"/>
                        </a:cubicBezTo>
                        <a:close/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Freeform 603">
                    <a:extLst>
                      <a:ext uri="{FF2B5EF4-FFF2-40B4-BE49-F238E27FC236}">
                        <a16:creationId xmlns:a16="http://schemas.microsoft.com/office/drawing/2014/main" id="{8CCB23D7-0A94-DE51-B236-2640331A41E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291225" y="2642058"/>
                    <a:ext cx="17374" cy="16722"/>
                  </a:xfrm>
                  <a:custGeom>
                    <a:avLst/>
                    <a:gdLst>
                      <a:gd name="T0" fmla="*/ 5 w 10"/>
                      <a:gd name="T1" fmla="*/ 0 h 10"/>
                      <a:gd name="T2" fmla="*/ 10 w 10"/>
                      <a:gd name="T3" fmla="*/ 5 h 10"/>
                      <a:gd name="T4" fmla="*/ 5 w 10"/>
                      <a:gd name="T5" fmla="*/ 10 h 10"/>
                      <a:gd name="T6" fmla="*/ 0 w 10"/>
                      <a:gd name="T7" fmla="*/ 5 h 10"/>
                      <a:gd name="T8" fmla="*/ 5 w 10"/>
                      <a:gd name="T9" fmla="*/ 0 h 10"/>
                      <a:gd name="T10" fmla="*/ 5 w 10"/>
                      <a:gd name="T11" fmla="*/ 0 h 10"/>
                      <a:gd name="T12" fmla="*/ 5 w 10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10">
                        <a:moveTo>
                          <a:pt x="5" y="0"/>
                        </a:moveTo>
                        <a:cubicBezTo>
                          <a:pt x="8" y="0"/>
                          <a:pt x="10" y="2"/>
                          <a:pt x="10" y="5"/>
                        </a:cubicBezTo>
                        <a:cubicBezTo>
                          <a:pt x="10" y="8"/>
                          <a:pt x="8" y="10"/>
                          <a:pt x="5" y="10"/>
                        </a:cubicBezTo>
                        <a:cubicBezTo>
                          <a:pt x="2" y="10"/>
                          <a:pt x="0" y="8"/>
                          <a:pt x="0" y="5"/>
                        </a:cubicBezTo>
                        <a:cubicBezTo>
                          <a:pt x="0" y="2"/>
                          <a:pt x="2" y="0"/>
                          <a:pt x="5" y="0"/>
                        </a:cubicBezTo>
                        <a:close/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78073136-123C-4B96-015C-D04A2540511C}"/>
                  </a:ext>
                </a:extLst>
              </p:cNvPr>
              <p:cNvGrpSpPr/>
              <p:nvPr/>
            </p:nvGrpSpPr>
            <p:grpSpPr>
              <a:xfrm>
                <a:off x="8434891" y="3086565"/>
                <a:ext cx="3877685" cy="1425397"/>
                <a:chOff x="9358877" y="2139435"/>
                <a:chExt cx="2643117" cy="870044"/>
              </a:xfrm>
            </p:grpSpPr>
            <p:sp>
              <p:nvSpPr>
                <p:cNvPr id="148" name="Text Placeholder 5">
                  <a:extLst>
                    <a:ext uri="{FF2B5EF4-FFF2-40B4-BE49-F238E27FC236}">
                      <a16:creationId xmlns:a16="http://schemas.microsoft.com/office/drawing/2014/main" id="{B7937F95-62C3-31E3-AF05-84534C09749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434337" y="2402568"/>
                  <a:ext cx="2489218" cy="60691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86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Global Internet Usage: </a:t>
                  </a:r>
                  <a:r>
                    <a:rPr kumimoji="0" lang="en-GB" sz="14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Only 28% of people aged 60 years and older use the internet worldwide, compared to 82% of those aged 15-24.</a:t>
                  </a:r>
                  <a:endParaRPr kumimoji="0" lang="en-US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0220B909-80CE-75F1-9C4D-D3E2A3A8B760}"/>
                    </a:ext>
                  </a:extLst>
                </p:cNvPr>
                <p:cNvSpPr txBox="1"/>
                <p:nvPr/>
              </p:nvSpPr>
              <p:spPr>
                <a:xfrm>
                  <a:off x="9358877" y="2139435"/>
                  <a:ext cx="2643117" cy="407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404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Digital Divide and Access to Technology</a:t>
                  </a:r>
                  <a:endParaRPr kumimoji="0" lang="id-ID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404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9" name="Ομάδα 106">
            <a:extLst>
              <a:ext uri="{FF2B5EF4-FFF2-40B4-BE49-F238E27FC236}">
                <a16:creationId xmlns:a16="http://schemas.microsoft.com/office/drawing/2014/main" id="{F92896FD-654E-5644-97C0-2FC8926EFE7C}"/>
              </a:ext>
            </a:extLst>
          </p:cNvPr>
          <p:cNvGrpSpPr/>
          <p:nvPr/>
        </p:nvGrpSpPr>
        <p:grpSpPr>
          <a:xfrm>
            <a:off x="6124427" y="1671775"/>
            <a:ext cx="6061195" cy="1716894"/>
            <a:chOff x="6167970" y="1635723"/>
            <a:chExt cx="6061195" cy="1716894"/>
          </a:xfrm>
        </p:grpSpPr>
        <p:grpSp>
          <p:nvGrpSpPr>
            <p:cNvPr id="160" name="Ομάδα 86">
              <a:extLst>
                <a:ext uri="{FF2B5EF4-FFF2-40B4-BE49-F238E27FC236}">
                  <a16:creationId xmlns:a16="http://schemas.microsoft.com/office/drawing/2014/main" id="{04F3A28C-1D34-1DC5-EDD0-AA1E361C67D3}"/>
                </a:ext>
              </a:extLst>
            </p:cNvPr>
            <p:cNvGrpSpPr/>
            <p:nvPr/>
          </p:nvGrpSpPr>
          <p:grpSpPr>
            <a:xfrm>
              <a:off x="6167970" y="1635723"/>
              <a:ext cx="6061195" cy="1716894"/>
              <a:chOff x="6167970" y="1635723"/>
              <a:chExt cx="6061195" cy="1716894"/>
            </a:xfrm>
          </p:grpSpPr>
          <p:grpSp>
            <p:nvGrpSpPr>
              <p:cNvPr id="162" name="Ομάδα 82">
                <a:extLst>
                  <a:ext uri="{FF2B5EF4-FFF2-40B4-BE49-F238E27FC236}">
                    <a16:creationId xmlns:a16="http://schemas.microsoft.com/office/drawing/2014/main" id="{7035DA5F-B5D9-0A21-A572-90F3A892A335}"/>
                  </a:ext>
                </a:extLst>
              </p:cNvPr>
              <p:cNvGrpSpPr/>
              <p:nvPr/>
            </p:nvGrpSpPr>
            <p:grpSpPr>
              <a:xfrm>
                <a:off x="6167970" y="1635723"/>
                <a:ext cx="1896487" cy="1716894"/>
                <a:chOff x="6167970" y="1635723"/>
                <a:chExt cx="1896487" cy="1716894"/>
              </a:xfrm>
            </p:grpSpPr>
            <p:sp>
              <p:nvSpPr>
                <p:cNvPr id="166" name="Freeform 6">
                  <a:extLst>
                    <a:ext uri="{FF2B5EF4-FFF2-40B4-BE49-F238E27FC236}">
                      <a16:creationId xmlns:a16="http://schemas.microsoft.com/office/drawing/2014/main" id="{A9FFD5D2-6D5D-4367-E20C-BCC2E2CD8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970" y="1635723"/>
                  <a:ext cx="1896487" cy="1716894"/>
                </a:xfrm>
                <a:custGeom>
                  <a:avLst/>
                  <a:gdLst>
                    <a:gd name="T0" fmla="*/ 517 w 995"/>
                    <a:gd name="T1" fmla="*/ 834 h 900"/>
                    <a:gd name="T2" fmla="*/ 905 w 995"/>
                    <a:gd name="T3" fmla="*/ 604 h 900"/>
                    <a:gd name="T4" fmla="*/ 831 w 995"/>
                    <a:gd name="T5" fmla="*/ 395 h 900"/>
                    <a:gd name="T6" fmla="*/ 147 w 995"/>
                    <a:gd name="T7" fmla="*/ 26 h 900"/>
                    <a:gd name="T8" fmla="*/ 3 w 995"/>
                    <a:gd name="T9" fmla="*/ 96 h 900"/>
                    <a:gd name="T10" fmla="*/ 9 w 995"/>
                    <a:gd name="T11" fmla="*/ 576 h 900"/>
                    <a:gd name="T12" fmla="*/ 68 w 995"/>
                    <a:gd name="T13" fmla="*/ 670 h 900"/>
                    <a:gd name="T14" fmla="*/ 328 w 995"/>
                    <a:gd name="T15" fmla="*/ 804 h 900"/>
                    <a:gd name="T16" fmla="*/ 517 w 995"/>
                    <a:gd name="T17" fmla="*/ 834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5" h="900">
                      <a:moveTo>
                        <a:pt x="517" y="834"/>
                      </a:moveTo>
                      <a:cubicBezTo>
                        <a:pt x="579" y="796"/>
                        <a:pt x="905" y="604"/>
                        <a:pt x="905" y="604"/>
                      </a:cubicBezTo>
                      <a:cubicBezTo>
                        <a:pt x="905" y="604"/>
                        <a:pt x="995" y="568"/>
                        <a:pt x="831" y="395"/>
                      </a:cubicBezTo>
                      <a:cubicBezTo>
                        <a:pt x="669" y="223"/>
                        <a:pt x="442" y="70"/>
                        <a:pt x="147" y="26"/>
                      </a:cubicBezTo>
                      <a:cubicBezTo>
                        <a:pt x="108" y="21"/>
                        <a:pt x="0" y="0"/>
                        <a:pt x="3" y="96"/>
                      </a:cubicBezTo>
                      <a:cubicBezTo>
                        <a:pt x="6" y="192"/>
                        <a:pt x="9" y="576"/>
                        <a:pt x="9" y="576"/>
                      </a:cubicBezTo>
                      <a:cubicBezTo>
                        <a:pt x="9" y="576"/>
                        <a:pt x="8" y="649"/>
                        <a:pt x="68" y="670"/>
                      </a:cubicBezTo>
                      <a:cubicBezTo>
                        <a:pt x="128" y="692"/>
                        <a:pt x="253" y="737"/>
                        <a:pt x="328" y="804"/>
                      </a:cubicBezTo>
                      <a:cubicBezTo>
                        <a:pt x="396" y="865"/>
                        <a:pt x="411" y="900"/>
                        <a:pt x="517" y="834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E88CBD89-0454-1EE6-D0C1-A044DA03AF59}"/>
                    </a:ext>
                  </a:extLst>
                </p:cNvPr>
                <p:cNvGrpSpPr/>
                <p:nvPr/>
              </p:nvGrpSpPr>
              <p:grpSpPr>
                <a:xfrm>
                  <a:off x="6657776" y="2245697"/>
                  <a:ext cx="530012" cy="621232"/>
                  <a:chOff x="6980238" y="-342900"/>
                  <a:chExt cx="1150937" cy="1311275"/>
                </a:xfrm>
                <a:solidFill>
                  <a:sysClr val="window" lastClr="FFFFFF"/>
                </a:solidFill>
              </p:grpSpPr>
              <p:sp>
                <p:nvSpPr>
                  <p:cNvPr id="168" name="Freeform 30">
                    <a:extLst>
                      <a:ext uri="{FF2B5EF4-FFF2-40B4-BE49-F238E27FC236}">
                        <a16:creationId xmlns:a16="http://schemas.microsoft.com/office/drawing/2014/main" id="{6DD9E9D4-87F8-BFAD-D8C1-E5A9630F95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980238" y="-342900"/>
                    <a:ext cx="1150937" cy="1311275"/>
                  </a:xfrm>
                  <a:custGeom>
                    <a:avLst/>
                    <a:gdLst>
                      <a:gd name="T0" fmla="*/ 152 w 304"/>
                      <a:gd name="T1" fmla="*/ 0 h 347"/>
                      <a:gd name="T2" fmla="*/ 0 w 304"/>
                      <a:gd name="T3" fmla="*/ 71 h 347"/>
                      <a:gd name="T4" fmla="*/ 0 w 304"/>
                      <a:gd name="T5" fmla="*/ 277 h 347"/>
                      <a:gd name="T6" fmla="*/ 152 w 304"/>
                      <a:gd name="T7" fmla="*/ 347 h 347"/>
                      <a:gd name="T8" fmla="*/ 304 w 304"/>
                      <a:gd name="T9" fmla="*/ 277 h 347"/>
                      <a:gd name="T10" fmla="*/ 304 w 304"/>
                      <a:gd name="T11" fmla="*/ 71 h 347"/>
                      <a:gd name="T12" fmla="*/ 152 w 304"/>
                      <a:gd name="T13" fmla="*/ 0 h 347"/>
                      <a:gd name="T14" fmla="*/ 282 w 304"/>
                      <a:gd name="T15" fmla="*/ 277 h 347"/>
                      <a:gd name="T16" fmla="*/ 152 w 304"/>
                      <a:gd name="T17" fmla="*/ 326 h 347"/>
                      <a:gd name="T18" fmla="*/ 22 w 304"/>
                      <a:gd name="T19" fmla="*/ 277 h 347"/>
                      <a:gd name="T20" fmla="*/ 22 w 304"/>
                      <a:gd name="T21" fmla="*/ 236 h 347"/>
                      <a:gd name="T22" fmla="*/ 152 w 304"/>
                      <a:gd name="T23" fmla="*/ 271 h 347"/>
                      <a:gd name="T24" fmla="*/ 282 w 304"/>
                      <a:gd name="T25" fmla="*/ 236 h 347"/>
                      <a:gd name="T26" fmla="*/ 282 w 304"/>
                      <a:gd name="T27" fmla="*/ 277 h 347"/>
                      <a:gd name="T28" fmla="*/ 282 w 304"/>
                      <a:gd name="T29" fmla="*/ 212 h 347"/>
                      <a:gd name="T30" fmla="*/ 282 w 304"/>
                      <a:gd name="T31" fmla="*/ 212 h 347"/>
                      <a:gd name="T32" fmla="*/ 282 w 304"/>
                      <a:gd name="T33" fmla="*/ 212 h 347"/>
                      <a:gd name="T34" fmla="*/ 152 w 304"/>
                      <a:gd name="T35" fmla="*/ 261 h 347"/>
                      <a:gd name="T36" fmla="*/ 22 w 304"/>
                      <a:gd name="T37" fmla="*/ 212 h 347"/>
                      <a:gd name="T38" fmla="*/ 22 w 304"/>
                      <a:gd name="T39" fmla="*/ 212 h 347"/>
                      <a:gd name="T40" fmla="*/ 22 w 304"/>
                      <a:gd name="T41" fmla="*/ 212 h 347"/>
                      <a:gd name="T42" fmla="*/ 22 w 304"/>
                      <a:gd name="T43" fmla="*/ 171 h 347"/>
                      <a:gd name="T44" fmla="*/ 152 w 304"/>
                      <a:gd name="T45" fmla="*/ 206 h 347"/>
                      <a:gd name="T46" fmla="*/ 282 w 304"/>
                      <a:gd name="T47" fmla="*/ 171 h 347"/>
                      <a:gd name="T48" fmla="*/ 282 w 304"/>
                      <a:gd name="T49" fmla="*/ 212 h 347"/>
                      <a:gd name="T50" fmla="*/ 282 w 304"/>
                      <a:gd name="T51" fmla="*/ 147 h 347"/>
                      <a:gd name="T52" fmla="*/ 282 w 304"/>
                      <a:gd name="T53" fmla="*/ 147 h 347"/>
                      <a:gd name="T54" fmla="*/ 282 w 304"/>
                      <a:gd name="T55" fmla="*/ 147 h 347"/>
                      <a:gd name="T56" fmla="*/ 152 w 304"/>
                      <a:gd name="T57" fmla="*/ 195 h 347"/>
                      <a:gd name="T58" fmla="*/ 22 w 304"/>
                      <a:gd name="T59" fmla="*/ 147 h 347"/>
                      <a:gd name="T60" fmla="*/ 22 w 304"/>
                      <a:gd name="T61" fmla="*/ 147 h 347"/>
                      <a:gd name="T62" fmla="*/ 22 w 304"/>
                      <a:gd name="T63" fmla="*/ 147 h 347"/>
                      <a:gd name="T64" fmla="*/ 22 w 304"/>
                      <a:gd name="T65" fmla="*/ 109 h 347"/>
                      <a:gd name="T66" fmla="*/ 152 w 304"/>
                      <a:gd name="T67" fmla="*/ 141 h 347"/>
                      <a:gd name="T68" fmla="*/ 282 w 304"/>
                      <a:gd name="T69" fmla="*/ 109 h 347"/>
                      <a:gd name="T70" fmla="*/ 282 w 304"/>
                      <a:gd name="T71" fmla="*/ 147 h 347"/>
                      <a:gd name="T72" fmla="*/ 152 w 304"/>
                      <a:gd name="T73" fmla="*/ 119 h 347"/>
                      <a:gd name="T74" fmla="*/ 22 w 304"/>
                      <a:gd name="T75" fmla="*/ 71 h 347"/>
                      <a:gd name="T76" fmla="*/ 152 w 304"/>
                      <a:gd name="T77" fmla="*/ 22 h 347"/>
                      <a:gd name="T78" fmla="*/ 282 w 304"/>
                      <a:gd name="T79" fmla="*/ 71 h 347"/>
                      <a:gd name="T80" fmla="*/ 152 w 304"/>
                      <a:gd name="T81" fmla="*/ 119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04" h="347">
                        <a:moveTo>
                          <a:pt x="152" y="0"/>
                        </a:moveTo>
                        <a:cubicBezTo>
                          <a:pt x="79" y="0"/>
                          <a:pt x="0" y="22"/>
                          <a:pt x="0" y="71"/>
                        </a:cubicBezTo>
                        <a:cubicBezTo>
                          <a:pt x="0" y="277"/>
                          <a:pt x="0" y="277"/>
                          <a:pt x="0" y="277"/>
                        </a:cubicBezTo>
                        <a:cubicBezTo>
                          <a:pt x="0" y="325"/>
                          <a:pt x="79" y="347"/>
                          <a:pt x="152" y="347"/>
                        </a:cubicBezTo>
                        <a:cubicBezTo>
                          <a:pt x="225" y="347"/>
                          <a:pt x="304" y="325"/>
                          <a:pt x="304" y="277"/>
                        </a:cubicBezTo>
                        <a:cubicBezTo>
                          <a:pt x="304" y="71"/>
                          <a:pt x="304" y="71"/>
                          <a:pt x="304" y="71"/>
                        </a:cubicBezTo>
                        <a:cubicBezTo>
                          <a:pt x="304" y="22"/>
                          <a:pt x="225" y="0"/>
                          <a:pt x="152" y="0"/>
                        </a:cubicBezTo>
                        <a:close/>
                        <a:moveTo>
                          <a:pt x="282" y="277"/>
                        </a:moveTo>
                        <a:cubicBezTo>
                          <a:pt x="282" y="304"/>
                          <a:pt x="224" y="326"/>
                          <a:pt x="152" y="326"/>
                        </a:cubicBezTo>
                        <a:cubicBezTo>
                          <a:pt x="80" y="326"/>
                          <a:pt x="22" y="304"/>
                          <a:pt x="22" y="277"/>
                        </a:cubicBezTo>
                        <a:cubicBezTo>
                          <a:pt x="22" y="236"/>
                          <a:pt x="22" y="236"/>
                          <a:pt x="22" y="236"/>
                        </a:cubicBezTo>
                        <a:cubicBezTo>
                          <a:pt x="44" y="259"/>
                          <a:pt x="98" y="271"/>
                          <a:pt x="152" y="271"/>
                        </a:cubicBezTo>
                        <a:cubicBezTo>
                          <a:pt x="206" y="271"/>
                          <a:pt x="260" y="259"/>
                          <a:pt x="282" y="236"/>
                        </a:cubicBezTo>
                        <a:lnTo>
                          <a:pt x="282" y="277"/>
                        </a:lnTo>
                        <a:close/>
                        <a:moveTo>
                          <a:pt x="282" y="212"/>
                        </a:moveTo>
                        <a:cubicBezTo>
                          <a:pt x="282" y="212"/>
                          <a:pt x="282" y="212"/>
                          <a:pt x="282" y="212"/>
                        </a:cubicBezTo>
                        <a:cubicBezTo>
                          <a:pt x="282" y="212"/>
                          <a:pt x="282" y="212"/>
                          <a:pt x="282" y="212"/>
                        </a:cubicBezTo>
                        <a:cubicBezTo>
                          <a:pt x="282" y="239"/>
                          <a:pt x="224" y="261"/>
                          <a:pt x="152" y="261"/>
                        </a:cubicBezTo>
                        <a:cubicBezTo>
                          <a:pt x="80" y="261"/>
                          <a:pt x="22" y="239"/>
                          <a:pt x="22" y="212"/>
                        </a:cubicBezTo>
                        <a:cubicBezTo>
                          <a:pt x="22" y="212"/>
                          <a:pt x="22" y="212"/>
                          <a:pt x="22" y="212"/>
                        </a:cubicBezTo>
                        <a:cubicBezTo>
                          <a:pt x="22" y="212"/>
                          <a:pt x="22" y="212"/>
                          <a:pt x="22" y="212"/>
                        </a:cubicBezTo>
                        <a:cubicBezTo>
                          <a:pt x="22" y="171"/>
                          <a:pt x="22" y="171"/>
                          <a:pt x="22" y="171"/>
                        </a:cubicBezTo>
                        <a:cubicBezTo>
                          <a:pt x="44" y="194"/>
                          <a:pt x="98" y="206"/>
                          <a:pt x="152" y="206"/>
                        </a:cubicBezTo>
                        <a:cubicBezTo>
                          <a:pt x="206" y="206"/>
                          <a:pt x="260" y="194"/>
                          <a:pt x="282" y="171"/>
                        </a:cubicBezTo>
                        <a:lnTo>
                          <a:pt x="282" y="212"/>
                        </a:lnTo>
                        <a:close/>
                        <a:moveTo>
                          <a:pt x="282" y="147"/>
                        </a:moveTo>
                        <a:cubicBezTo>
                          <a:pt x="282" y="147"/>
                          <a:pt x="282" y="147"/>
                          <a:pt x="282" y="147"/>
                        </a:cubicBezTo>
                        <a:cubicBezTo>
                          <a:pt x="282" y="147"/>
                          <a:pt x="282" y="147"/>
                          <a:pt x="282" y="147"/>
                        </a:cubicBezTo>
                        <a:cubicBezTo>
                          <a:pt x="282" y="174"/>
                          <a:pt x="224" y="195"/>
                          <a:pt x="152" y="195"/>
                        </a:cubicBezTo>
                        <a:cubicBezTo>
                          <a:pt x="80" y="195"/>
                          <a:pt x="22" y="174"/>
                          <a:pt x="22" y="147"/>
                        </a:cubicBezTo>
                        <a:cubicBezTo>
                          <a:pt x="22" y="147"/>
                          <a:pt x="22" y="147"/>
                          <a:pt x="22" y="147"/>
                        </a:cubicBezTo>
                        <a:cubicBezTo>
                          <a:pt x="22" y="147"/>
                          <a:pt x="22" y="147"/>
                          <a:pt x="22" y="147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50" y="131"/>
                          <a:pt x="102" y="141"/>
                          <a:pt x="152" y="141"/>
                        </a:cubicBezTo>
                        <a:cubicBezTo>
                          <a:pt x="202" y="141"/>
                          <a:pt x="254" y="131"/>
                          <a:pt x="282" y="109"/>
                        </a:cubicBezTo>
                        <a:lnTo>
                          <a:pt x="282" y="147"/>
                        </a:lnTo>
                        <a:close/>
                        <a:moveTo>
                          <a:pt x="152" y="119"/>
                        </a:moveTo>
                        <a:cubicBezTo>
                          <a:pt x="80" y="119"/>
                          <a:pt x="22" y="98"/>
                          <a:pt x="22" y="71"/>
                        </a:cubicBezTo>
                        <a:cubicBezTo>
                          <a:pt x="22" y="44"/>
                          <a:pt x="80" y="22"/>
                          <a:pt x="152" y="22"/>
                        </a:cubicBezTo>
                        <a:cubicBezTo>
                          <a:pt x="224" y="22"/>
                          <a:pt x="282" y="44"/>
                          <a:pt x="282" y="71"/>
                        </a:cubicBezTo>
                        <a:cubicBezTo>
                          <a:pt x="282" y="98"/>
                          <a:pt x="224" y="119"/>
                          <a:pt x="152" y="1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" name="Oval 31">
                    <a:extLst>
                      <a:ext uri="{FF2B5EF4-FFF2-40B4-BE49-F238E27FC236}">
                        <a16:creationId xmlns:a16="http://schemas.microsoft.com/office/drawing/2014/main" id="{F8D2CE78-C7BF-723E-BC2D-C069F9F691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85113" y="681038"/>
                    <a:ext cx="82550" cy="841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Oval 32">
                    <a:extLst>
                      <a:ext uri="{FF2B5EF4-FFF2-40B4-BE49-F238E27FC236}">
                        <a16:creationId xmlns:a16="http://schemas.microsoft.com/office/drawing/2014/main" id="{71B86A9E-11AB-C99F-172A-A2DE641372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85113" y="434975"/>
                    <a:ext cx="82550" cy="841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Oval 33">
                    <a:extLst>
                      <a:ext uri="{FF2B5EF4-FFF2-40B4-BE49-F238E27FC236}">
                        <a16:creationId xmlns:a16="http://schemas.microsoft.com/office/drawing/2014/main" id="{DADC0B11-D83A-2EE9-049D-00290953C2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85113" y="190500"/>
                    <a:ext cx="82550" cy="825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5D6DBD3F-8285-B318-FBC9-A82D97C7B985}"/>
                  </a:ext>
                </a:extLst>
              </p:cNvPr>
              <p:cNvGrpSpPr/>
              <p:nvPr/>
            </p:nvGrpSpPr>
            <p:grpSpPr>
              <a:xfrm>
                <a:off x="8225361" y="1645355"/>
                <a:ext cx="4003804" cy="1364617"/>
                <a:chOff x="9610430" y="2145589"/>
                <a:chExt cx="2489218" cy="824079"/>
              </a:xfrm>
            </p:grpSpPr>
            <p:sp>
              <p:nvSpPr>
                <p:cNvPr id="164" name="Text Placeholder 5">
                  <a:extLst>
                    <a:ext uri="{FF2B5EF4-FFF2-40B4-BE49-F238E27FC236}">
                      <a16:creationId xmlns:a16="http://schemas.microsoft.com/office/drawing/2014/main" id="{ADA4E41F-F7CC-E913-2CB8-139D3693C89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10430" y="2256554"/>
                  <a:ext cx="2489218" cy="71311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86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GB" sz="1400" dirty="0"/>
                    <a:t>Globally, over </a:t>
                  </a:r>
                  <a:r>
                    <a:rPr lang="en-GB" sz="1400" b="1" dirty="0"/>
                    <a:t>400 million</a:t>
                  </a:r>
                  <a:r>
                    <a:rPr lang="en-GB" sz="1400" dirty="0"/>
                    <a:t> people lack access to essential health services, many of whom are elderly</a:t>
                  </a:r>
                  <a:r>
                    <a:rPr lang="en-GB" sz="1200" dirty="0"/>
                    <a:t>.</a:t>
                  </a:r>
                </a:p>
                <a:p>
                  <a:pPr algn="l"/>
                  <a:r>
                    <a:rPr lang="en-GB" sz="1400" dirty="0"/>
                    <a:t>Only </a:t>
                  </a:r>
                  <a:r>
                    <a:rPr lang="en-GB" sz="1400" b="1" dirty="0"/>
                    <a:t>one-third</a:t>
                  </a:r>
                  <a:r>
                    <a:rPr lang="en-GB" sz="1400" dirty="0"/>
                    <a:t> of countries have comprehensive long-term care systems in place.</a:t>
                  </a:r>
                </a:p>
                <a:p>
                  <a:pPr algn="l"/>
                  <a:endParaRPr lang="en-GB" sz="1200" dirty="0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AE9632DD-DBAF-6C19-FF62-C5A2473E71FC}"/>
                    </a:ext>
                  </a:extLst>
                </p:cNvPr>
                <p:cNvSpPr txBox="1"/>
                <p:nvPr/>
              </p:nvSpPr>
              <p:spPr>
                <a:xfrm>
                  <a:off x="9612359" y="2145589"/>
                  <a:ext cx="2467602" cy="229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Access to case and healthcare services</a:t>
                  </a:r>
                  <a:endParaRPr kumimoji="0" lang="id-ID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1" name="Round Same Side Corner Rectangle 59">
              <a:extLst>
                <a:ext uri="{FF2B5EF4-FFF2-40B4-BE49-F238E27FC236}">
                  <a16:creationId xmlns:a16="http://schemas.microsoft.com/office/drawing/2014/main" id="{4F648A9D-9CCD-D894-10E2-C1E4A4F21BAB}"/>
                </a:ext>
              </a:extLst>
            </p:cNvPr>
            <p:cNvSpPr/>
            <p:nvPr/>
          </p:nvSpPr>
          <p:spPr>
            <a:xfrm rot="10800000" flipH="1">
              <a:off x="7989216" y="1653041"/>
              <a:ext cx="75241" cy="88170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FD7EAD3-474A-118D-851F-BD82616C4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042" y="853820"/>
            <a:ext cx="96225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aa-ET" sz="3600" b="1" i="1" dirty="0">
                <a:solidFill>
                  <a:srgbClr val="774B9A"/>
                </a:solidFill>
                <a:latin typeface="Open Sans" panose="020B0606030504020204" pitchFamily="34" charset="0"/>
              </a:rPr>
              <a:t>Human rights of the Elderly. Some Key facts</a:t>
            </a:r>
            <a:endParaRPr lang="en-US" altLang="aa-ET" sz="3600" b="1" i="1" dirty="0">
              <a:solidFill>
                <a:srgbClr val="774B9A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CF07E3-4B9D-5F53-95C9-D4C66479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82" y="886263"/>
            <a:ext cx="97177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aa-ET" sz="3600" b="1" i="1" dirty="0">
                <a:solidFill>
                  <a:srgbClr val="774B9A"/>
                </a:solidFill>
                <a:latin typeface="Open Sans" panose="020B0606030504020204" pitchFamily="34" charset="0"/>
              </a:rPr>
              <a:t>Respecting Diversity: LGBTIQ+ Elderly Rights</a:t>
            </a:r>
            <a:endParaRPr lang="en-US" altLang="aa-ET" sz="3600" b="1" i="1" dirty="0">
              <a:solidFill>
                <a:srgbClr val="774B9A"/>
              </a:solidFill>
              <a:latin typeface="Open Sans" panose="020B0606030504020204" pitchFamily="34" charset="0"/>
            </a:endParaRPr>
          </a:p>
        </p:txBody>
      </p:sp>
      <p:pic>
        <p:nvPicPr>
          <p:cNvPr id="2" name="Online Media 4" title="Not Another Second  LGBT+ seniors share their stories Trailer">
            <a:hlinkClick r:id="" action="ppaction://media"/>
            <a:extLst>
              <a:ext uri="{FF2B5EF4-FFF2-40B4-BE49-F238E27FC236}">
                <a16:creationId xmlns:a16="http://schemas.microsoft.com/office/drawing/2014/main" id="{285A2EF7-40D1-EA2D-265E-C8DB30D397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8175" y="1695094"/>
            <a:ext cx="6755650" cy="38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DE11D5C3-ED40-6171-BDEF-A2A5A7F0E8C4}"/>
              </a:ext>
            </a:extLst>
          </p:cNvPr>
          <p:cNvSpPr>
            <a:spLocks/>
          </p:cNvSpPr>
          <p:nvPr/>
        </p:nvSpPr>
        <p:spPr bwMode="auto">
          <a:xfrm>
            <a:off x="6693419" y="3586345"/>
            <a:ext cx="571500" cy="1608138"/>
          </a:xfrm>
          <a:custGeom>
            <a:avLst/>
            <a:gdLst>
              <a:gd name="T0" fmla="*/ 0 w 150"/>
              <a:gd name="T1" fmla="*/ 0 h 422"/>
              <a:gd name="T2" fmla="*/ 150 w 150"/>
              <a:gd name="T3" fmla="*/ 422 h 4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422">
                <a:moveTo>
                  <a:pt x="0" y="0"/>
                </a:moveTo>
                <a:cubicBezTo>
                  <a:pt x="117" y="0"/>
                  <a:pt x="50" y="422"/>
                  <a:pt x="150" y="422"/>
                </a:cubicBezTo>
              </a:path>
            </a:pathLst>
          </a:custGeom>
          <a:noFill/>
          <a:ln w="12700" cap="flat">
            <a:solidFill>
              <a:srgbClr val="9FA7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ACB0C0"/>
              </a:solidFill>
              <a:effectLst/>
              <a:uLnTx/>
              <a:uFillTx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996D67F-1FDD-F347-2233-EA4874993AE9}"/>
              </a:ext>
            </a:extLst>
          </p:cNvPr>
          <p:cNvSpPr>
            <a:spLocks/>
          </p:cNvSpPr>
          <p:nvPr/>
        </p:nvSpPr>
        <p:spPr bwMode="auto">
          <a:xfrm>
            <a:off x="5018800" y="3589535"/>
            <a:ext cx="571500" cy="1608138"/>
          </a:xfrm>
          <a:custGeom>
            <a:avLst/>
            <a:gdLst>
              <a:gd name="T0" fmla="*/ 150 w 150"/>
              <a:gd name="T1" fmla="*/ 0 h 422"/>
              <a:gd name="T2" fmla="*/ 0 w 150"/>
              <a:gd name="T3" fmla="*/ 422 h 4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422">
                <a:moveTo>
                  <a:pt x="150" y="0"/>
                </a:moveTo>
                <a:cubicBezTo>
                  <a:pt x="33" y="0"/>
                  <a:pt x="100" y="422"/>
                  <a:pt x="0" y="422"/>
                </a:cubicBezTo>
              </a:path>
            </a:pathLst>
          </a:custGeom>
          <a:noFill/>
          <a:ln w="12700" cap="flat">
            <a:solidFill>
              <a:srgbClr val="9FA7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ACB0C0"/>
              </a:solidFill>
              <a:effectLst/>
              <a:uLnTx/>
              <a:uFillTx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1E40CFD-4555-0EC8-D71F-F2BED9981364}"/>
              </a:ext>
            </a:extLst>
          </p:cNvPr>
          <p:cNvSpPr>
            <a:spLocks/>
          </p:cNvSpPr>
          <p:nvPr/>
        </p:nvSpPr>
        <p:spPr bwMode="auto">
          <a:xfrm>
            <a:off x="6693419" y="1316220"/>
            <a:ext cx="571500" cy="1606550"/>
          </a:xfrm>
          <a:custGeom>
            <a:avLst/>
            <a:gdLst>
              <a:gd name="T0" fmla="*/ 0 w 150"/>
              <a:gd name="T1" fmla="*/ 422 h 422"/>
              <a:gd name="T2" fmla="*/ 150 w 150"/>
              <a:gd name="T3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422">
                <a:moveTo>
                  <a:pt x="0" y="422"/>
                </a:moveTo>
                <a:cubicBezTo>
                  <a:pt x="117" y="422"/>
                  <a:pt x="50" y="0"/>
                  <a:pt x="150" y="0"/>
                </a:cubicBezTo>
              </a:path>
            </a:pathLst>
          </a:custGeom>
          <a:noFill/>
          <a:ln w="12700" cap="flat">
            <a:solidFill>
              <a:srgbClr val="9FA7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ACB0C0"/>
              </a:solidFill>
              <a:effectLst/>
              <a:uLnTx/>
              <a:uFillTx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A87697FE-792F-A5FD-D02B-4514BC304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6281" y="3254558"/>
            <a:ext cx="1184275" cy="0"/>
          </a:xfrm>
          <a:prstGeom prst="line">
            <a:avLst/>
          </a:prstGeom>
          <a:noFill/>
          <a:ln w="12700" cap="flat">
            <a:solidFill>
              <a:srgbClr val="9FA7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ACB0C0"/>
              </a:solidFill>
              <a:effectLst/>
              <a:uLnTx/>
              <a:uFillTx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1173BE6-9585-2128-15B2-13F69418281A}"/>
              </a:ext>
            </a:extLst>
          </p:cNvPr>
          <p:cNvSpPr>
            <a:spLocks/>
          </p:cNvSpPr>
          <p:nvPr/>
        </p:nvSpPr>
        <p:spPr bwMode="auto">
          <a:xfrm>
            <a:off x="5018800" y="1319410"/>
            <a:ext cx="571500" cy="1606550"/>
          </a:xfrm>
          <a:custGeom>
            <a:avLst/>
            <a:gdLst>
              <a:gd name="T0" fmla="*/ 150 w 150"/>
              <a:gd name="T1" fmla="*/ 422 h 422"/>
              <a:gd name="T2" fmla="*/ 0 w 150"/>
              <a:gd name="T3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422">
                <a:moveTo>
                  <a:pt x="150" y="422"/>
                </a:moveTo>
                <a:cubicBezTo>
                  <a:pt x="33" y="422"/>
                  <a:pt x="100" y="0"/>
                  <a:pt x="0" y="0"/>
                </a:cubicBezTo>
              </a:path>
            </a:pathLst>
          </a:custGeom>
          <a:noFill/>
          <a:ln w="12700" cap="flat">
            <a:solidFill>
              <a:srgbClr val="9FA7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ACB0C0"/>
              </a:solidFill>
              <a:effectLst/>
              <a:uLnTx/>
              <a:uFillTx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C43B63A4-37DA-934C-BC35-29110F5CBE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4750" y="3257748"/>
            <a:ext cx="1184275" cy="0"/>
          </a:xfrm>
          <a:prstGeom prst="line">
            <a:avLst/>
          </a:prstGeom>
          <a:noFill/>
          <a:ln w="12700" cap="flat">
            <a:solidFill>
              <a:srgbClr val="9FA7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ACB0C0"/>
              </a:solidFill>
              <a:effectLst/>
              <a:uLnTx/>
              <a:uFillTx/>
            </a:endParaRPr>
          </a:p>
        </p:txBody>
      </p:sp>
      <p:grpSp>
        <p:nvGrpSpPr>
          <p:cNvPr id="12" name="Standby_pressed">
            <a:extLst>
              <a:ext uri="{FF2B5EF4-FFF2-40B4-BE49-F238E27FC236}">
                <a16:creationId xmlns:a16="http://schemas.microsoft.com/office/drawing/2014/main" id="{9EF62C9C-F635-FE9D-01ED-DA62D56DB761}"/>
              </a:ext>
            </a:extLst>
          </p:cNvPr>
          <p:cNvGrpSpPr/>
          <p:nvPr/>
        </p:nvGrpSpPr>
        <p:grpSpPr>
          <a:xfrm>
            <a:off x="5738175" y="2799451"/>
            <a:ext cx="842415" cy="859825"/>
            <a:chOff x="3629195" y="4240328"/>
            <a:chExt cx="1644537" cy="1646309"/>
          </a:xfrm>
        </p:grpSpPr>
        <p:sp>
          <p:nvSpPr>
            <p:cNvPr id="13" name="Oval 101">
              <a:extLst>
                <a:ext uri="{FF2B5EF4-FFF2-40B4-BE49-F238E27FC236}">
                  <a16:creationId xmlns:a16="http://schemas.microsoft.com/office/drawing/2014/main" id="{C8B2B0A1-B5E3-7A22-7356-891017383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195" y="4240328"/>
              <a:ext cx="1644537" cy="1646309"/>
            </a:xfrm>
            <a:prstGeom prst="ellipse">
              <a:avLst/>
            </a:prstGeom>
            <a:gradFill>
              <a:gsLst>
                <a:gs pos="0">
                  <a:srgbClr val="EBECF0">
                    <a:lumMod val="63000"/>
                    <a:lumOff val="37000"/>
                  </a:srgbClr>
                </a:gs>
                <a:gs pos="100000">
                  <a:srgbClr val="EBECF0"/>
                </a:gs>
                <a:gs pos="100000">
                  <a:srgbClr val="EBECF0"/>
                </a:gs>
              </a:gsLst>
              <a:lin ang="10800000" scaled="0"/>
            </a:gradFill>
            <a:ln>
              <a:noFill/>
            </a:ln>
            <a:effectLst>
              <a:innerShdw blurRad="279400" dist="127000" dir="13200000">
                <a:srgbClr val="ACB0C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srgbClr val="ACB0C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tandby">
              <a:extLst>
                <a:ext uri="{FF2B5EF4-FFF2-40B4-BE49-F238E27FC236}">
                  <a16:creationId xmlns:a16="http://schemas.microsoft.com/office/drawing/2014/main" id="{D97A7046-6C6A-C0E3-B19A-74453298C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089" y="4764108"/>
              <a:ext cx="531813" cy="612775"/>
            </a:xfrm>
            <a:custGeom>
              <a:avLst/>
              <a:gdLst>
                <a:gd name="T0" fmla="*/ 71 w 141"/>
                <a:gd name="T1" fmla="*/ 162 h 162"/>
                <a:gd name="T2" fmla="*/ 141 w 141"/>
                <a:gd name="T3" fmla="*/ 92 h 162"/>
                <a:gd name="T4" fmla="*/ 79 w 141"/>
                <a:gd name="T5" fmla="*/ 23 h 162"/>
                <a:gd name="T6" fmla="*/ 79 w 141"/>
                <a:gd name="T7" fmla="*/ 0 h 162"/>
                <a:gd name="T8" fmla="*/ 63 w 141"/>
                <a:gd name="T9" fmla="*/ 0 h 162"/>
                <a:gd name="T10" fmla="*/ 63 w 141"/>
                <a:gd name="T11" fmla="*/ 23 h 162"/>
                <a:gd name="T12" fmla="*/ 0 w 141"/>
                <a:gd name="T13" fmla="*/ 92 h 162"/>
                <a:gd name="T14" fmla="*/ 71 w 141"/>
                <a:gd name="T15" fmla="*/ 162 h 162"/>
                <a:gd name="T16" fmla="*/ 63 w 141"/>
                <a:gd name="T17" fmla="*/ 39 h 162"/>
                <a:gd name="T18" fmla="*/ 63 w 141"/>
                <a:gd name="T19" fmla="*/ 69 h 162"/>
                <a:gd name="T20" fmla="*/ 79 w 141"/>
                <a:gd name="T21" fmla="*/ 69 h 162"/>
                <a:gd name="T22" fmla="*/ 79 w 141"/>
                <a:gd name="T23" fmla="*/ 39 h 162"/>
                <a:gd name="T24" fmla="*/ 125 w 141"/>
                <a:gd name="T25" fmla="*/ 92 h 162"/>
                <a:gd name="T26" fmla="*/ 71 w 141"/>
                <a:gd name="T27" fmla="*/ 146 h 162"/>
                <a:gd name="T28" fmla="*/ 16 w 141"/>
                <a:gd name="T29" fmla="*/ 92 h 162"/>
                <a:gd name="T30" fmla="*/ 63 w 141"/>
                <a:gd name="T31" fmla="*/ 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62">
                  <a:moveTo>
                    <a:pt x="71" y="162"/>
                  </a:moveTo>
                  <a:cubicBezTo>
                    <a:pt x="109" y="162"/>
                    <a:pt x="141" y="131"/>
                    <a:pt x="141" y="92"/>
                  </a:cubicBezTo>
                  <a:cubicBezTo>
                    <a:pt x="141" y="56"/>
                    <a:pt x="113" y="27"/>
                    <a:pt x="79" y="2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28" y="27"/>
                    <a:pt x="0" y="56"/>
                    <a:pt x="0" y="92"/>
                  </a:cubicBezTo>
                  <a:cubicBezTo>
                    <a:pt x="0" y="131"/>
                    <a:pt x="32" y="162"/>
                    <a:pt x="71" y="162"/>
                  </a:cubicBezTo>
                  <a:close/>
                  <a:moveTo>
                    <a:pt x="63" y="39"/>
                  </a:moveTo>
                  <a:cubicBezTo>
                    <a:pt x="63" y="69"/>
                    <a:pt x="63" y="69"/>
                    <a:pt x="63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105" y="43"/>
                    <a:pt x="125" y="65"/>
                    <a:pt x="125" y="92"/>
                  </a:cubicBezTo>
                  <a:cubicBezTo>
                    <a:pt x="125" y="122"/>
                    <a:pt x="100" y="146"/>
                    <a:pt x="71" y="146"/>
                  </a:cubicBezTo>
                  <a:cubicBezTo>
                    <a:pt x="41" y="146"/>
                    <a:pt x="16" y="122"/>
                    <a:pt x="16" y="92"/>
                  </a:cubicBezTo>
                  <a:cubicBezTo>
                    <a:pt x="16" y="65"/>
                    <a:pt x="36" y="43"/>
                    <a:pt x="63" y="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EFF"/>
                </a:gs>
                <a:gs pos="100000">
                  <a:srgbClr val="00E6F2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srgbClr val="ACB0C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Standby_unpressed">
            <a:extLst>
              <a:ext uri="{FF2B5EF4-FFF2-40B4-BE49-F238E27FC236}">
                <a16:creationId xmlns:a16="http://schemas.microsoft.com/office/drawing/2014/main" id="{2BB321E3-F96A-623F-51E4-3EA0A6D77832}"/>
              </a:ext>
            </a:extLst>
          </p:cNvPr>
          <p:cNvGrpSpPr/>
          <p:nvPr/>
        </p:nvGrpSpPr>
        <p:grpSpPr>
          <a:xfrm>
            <a:off x="5745613" y="2802085"/>
            <a:ext cx="840031" cy="858997"/>
            <a:chOff x="6635807" y="4402137"/>
            <a:chExt cx="1644536" cy="164453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D69C76-6300-AFE4-CC61-62870B16B4F8}"/>
                </a:ext>
              </a:extLst>
            </p:cNvPr>
            <p:cNvGrpSpPr/>
            <p:nvPr/>
          </p:nvGrpSpPr>
          <p:grpSpPr>
            <a:xfrm>
              <a:off x="6635807" y="4402137"/>
              <a:ext cx="1644536" cy="1644536"/>
              <a:chOff x="1652388" y="2451848"/>
              <a:chExt cx="1954303" cy="195430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B9C1CA5-FDAF-E805-C963-0A78CE31F938}"/>
                  </a:ext>
                </a:extLst>
              </p:cNvPr>
              <p:cNvSpPr/>
              <p:nvPr/>
            </p:nvSpPr>
            <p:spPr>
              <a:xfrm>
                <a:off x="1652388" y="2451848"/>
                <a:ext cx="1954303" cy="1954303"/>
              </a:xfrm>
              <a:prstGeom prst="ellipse">
                <a:avLst/>
              </a:prstGeom>
              <a:solidFill>
                <a:srgbClr val="EBECF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04800" dist="114300" dir="2700000" algn="tl" rotWithShape="0">
                  <a:srgbClr val="ACB0C0">
                    <a:alpha val="7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a-E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84EBCBC-5295-2E14-A94D-4AF171575205}"/>
                  </a:ext>
                </a:extLst>
              </p:cNvPr>
              <p:cNvSpPr/>
              <p:nvPr/>
            </p:nvSpPr>
            <p:spPr>
              <a:xfrm>
                <a:off x="1652388" y="2451848"/>
                <a:ext cx="1954303" cy="195430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CB0C0"/>
                  </a:gs>
                  <a:gs pos="0">
                    <a:srgbClr val="FFFF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14300" dist="114300" dir="13500000" algn="br" rotWithShape="0">
                  <a:srgbClr val="FFFFFF">
                    <a:alpha val="56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a-E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Standby">
              <a:extLst>
                <a:ext uri="{FF2B5EF4-FFF2-40B4-BE49-F238E27FC236}">
                  <a16:creationId xmlns:a16="http://schemas.microsoft.com/office/drawing/2014/main" id="{5BA74B98-A2AD-7AD2-B94F-FD3B4C812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0274" y="4899909"/>
              <a:ext cx="531813" cy="612775"/>
            </a:xfrm>
            <a:custGeom>
              <a:avLst/>
              <a:gdLst>
                <a:gd name="T0" fmla="*/ 71 w 141"/>
                <a:gd name="T1" fmla="*/ 162 h 162"/>
                <a:gd name="T2" fmla="*/ 141 w 141"/>
                <a:gd name="T3" fmla="*/ 92 h 162"/>
                <a:gd name="T4" fmla="*/ 79 w 141"/>
                <a:gd name="T5" fmla="*/ 23 h 162"/>
                <a:gd name="T6" fmla="*/ 79 w 141"/>
                <a:gd name="T7" fmla="*/ 0 h 162"/>
                <a:gd name="T8" fmla="*/ 63 w 141"/>
                <a:gd name="T9" fmla="*/ 0 h 162"/>
                <a:gd name="T10" fmla="*/ 63 w 141"/>
                <a:gd name="T11" fmla="*/ 23 h 162"/>
                <a:gd name="T12" fmla="*/ 0 w 141"/>
                <a:gd name="T13" fmla="*/ 92 h 162"/>
                <a:gd name="T14" fmla="*/ 71 w 141"/>
                <a:gd name="T15" fmla="*/ 162 h 162"/>
                <a:gd name="T16" fmla="*/ 63 w 141"/>
                <a:gd name="T17" fmla="*/ 39 h 162"/>
                <a:gd name="T18" fmla="*/ 63 w 141"/>
                <a:gd name="T19" fmla="*/ 69 h 162"/>
                <a:gd name="T20" fmla="*/ 79 w 141"/>
                <a:gd name="T21" fmla="*/ 69 h 162"/>
                <a:gd name="T22" fmla="*/ 79 w 141"/>
                <a:gd name="T23" fmla="*/ 39 h 162"/>
                <a:gd name="T24" fmla="*/ 125 w 141"/>
                <a:gd name="T25" fmla="*/ 92 h 162"/>
                <a:gd name="T26" fmla="*/ 71 w 141"/>
                <a:gd name="T27" fmla="*/ 146 h 162"/>
                <a:gd name="T28" fmla="*/ 16 w 141"/>
                <a:gd name="T29" fmla="*/ 92 h 162"/>
                <a:gd name="T30" fmla="*/ 63 w 141"/>
                <a:gd name="T31" fmla="*/ 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62">
                  <a:moveTo>
                    <a:pt x="71" y="162"/>
                  </a:moveTo>
                  <a:cubicBezTo>
                    <a:pt x="109" y="162"/>
                    <a:pt x="141" y="131"/>
                    <a:pt x="141" y="92"/>
                  </a:cubicBezTo>
                  <a:cubicBezTo>
                    <a:pt x="141" y="56"/>
                    <a:pt x="113" y="27"/>
                    <a:pt x="79" y="2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28" y="27"/>
                    <a:pt x="0" y="56"/>
                    <a:pt x="0" y="92"/>
                  </a:cubicBezTo>
                  <a:cubicBezTo>
                    <a:pt x="0" y="131"/>
                    <a:pt x="32" y="162"/>
                    <a:pt x="71" y="162"/>
                  </a:cubicBezTo>
                  <a:close/>
                  <a:moveTo>
                    <a:pt x="63" y="39"/>
                  </a:moveTo>
                  <a:cubicBezTo>
                    <a:pt x="63" y="69"/>
                    <a:pt x="63" y="69"/>
                    <a:pt x="63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105" y="43"/>
                    <a:pt x="125" y="65"/>
                    <a:pt x="125" y="92"/>
                  </a:cubicBezTo>
                  <a:cubicBezTo>
                    <a:pt x="125" y="122"/>
                    <a:pt x="100" y="146"/>
                    <a:pt x="71" y="146"/>
                  </a:cubicBezTo>
                  <a:cubicBezTo>
                    <a:pt x="41" y="146"/>
                    <a:pt x="16" y="122"/>
                    <a:pt x="16" y="92"/>
                  </a:cubicBezTo>
                  <a:cubicBezTo>
                    <a:pt x="16" y="65"/>
                    <a:pt x="36" y="43"/>
                    <a:pt x="63" y="39"/>
                  </a:cubicBezTo>
                  <a:close/>
                </a:path>
              </a:pathLst>
            </a:custGeom>
            <a:solidFill>
              <a:srgbClr val="9FA7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srgbClr val="ACB0C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49786FB-6509-193A-154D-B925CFBAD4DE}"/>
              </a:ext>
            </a:extLst>
          </p:cNvPr>
          <p:cNvSpPr/>
          <p:nvPr/>
        </p:nvSpPr>
        <p:spPr>
          <a:xfrm>
            <a:off x="5486326" y="2829917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rgbClr val="ACB0C0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5C5121-8609-47D7-1AFD-F5C943663A8D}"/>
              </a:ext>
            </a:extLst>
          </p:cNvPr>
          <p:cNvSpPr/>
          <p:nvPr/>
        </p:nvSpPr>
        <p:spPr>
          <a:xfrm>
            <a:off x="5486325" y="2829917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50000"/>
                </a:schemeClr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D6B974-844E-CEC5-0B6B-512C774E71F8}"/>
              </a:ext>
            </a:extLst>
          </p:cNvPr>
          <p:cNvSpPr/>
          <p:nvPr/>
        </p:nvSpPr>
        <p:spPr>
          <a:xfrm>
            <a:off x="5452983" y="3161703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rgbClr val="ACB0C0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66945D-65E8-19DC-AB7B-68369D889442}"/>
              </a:ext>
            </a:extLst>
          </p:cNvPr>
          <p:cNvSpPr/>
          <p:nvPr/>
        </p:nvSpPr>
        <p:spPr>
          <a:xfrm>
            <a:off x="5452982" y="3161703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519C5C-FE6A-119E-EAAD-459925143A9F}"/>
              </a:ext>
            </a:extLst>
          </p:cNvPr>
          <p:cNvSpPr/>
          <p:nvPr/>
        </p:nvSpPr>
        <p:spPr>
          <a:xfrm>
            <a:off x="6640239" y="2816631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rgbClr val="ACB0C0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ED47C0B-0CFC-5739-4E34-7A0198CBF8E6}"/>
              </a:ext>
            </a:extLst>
          </p:cNvPr>
          <p:cNvSpPr/>
          <p:nvPr/>
        </p:nvSpPr>
        <p:spPr>
          <a:xfrm>
            <a:off x="6640238" y="2816631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rgbClr val="7030A0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F56B77-8FC5-012A-EC14-7FBC41AA4324}"/>
              </a:ext>
            </a:extLst>
          </p:cNvPr>
          <p:cNvSpPr/>
          <p:nvPr/>
        </p:nvSpPr>
        <p:spPr>
          <a:xfrm>
            <a:off x="6648770" y="3159988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rgbClr val="ACB0C0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4BE850-062E-B437-E0E0-DBF210B8DE66}"/>
              </a:ext>
            </a:extLst>
          </p:cNvPr>
          <p:cNvSpPr/>
          <p:nvPr/>
        </p:nvSpPr>
        <p:spPr>
          <a:xfrm>
            <a:off x="6648769" y="3159988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0803C02-3646-D6BE-4071-B78F15A874E6}"/>
              </a:ext>
            </a:extLst>
          </p:cNvPr>
          <p:cNvSpPr/>
          <p:nvPr/>
        </p:nvSpPr>
        <p:spPr>
          <a:xfrm>
            <a:off x="5480146" y="3493489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rgbClr val="ACB0C0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BBFCAB7-5614-1F92-9AAB-A2BEB6D1005D}"/>
              </a:ext>
            </a:extLst>
          </p:cNvPr>
          <p:cNvSpPr/>
          <p:nvPr/>
        </p:nvSpPr>
        <p:spPr>
          <a:xfrm>
            <a:off x="5486325" y="3496665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75000"/>
                </a:schemeClr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3A9679-D05B-4440-ECC6-AA698414E4E4}"/>
              </a:ext>
            </a:extLst>
          </p:cNvPr>
          <p:cNvSpPr/>
          <p:nvPr/>
        </p:nvSpPr>
        <p:spPr>
          <a:xfrm>
            <a:off x="6642620" y="3493478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rgbClr val="ACB0C0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6AEE4A-A756-7C56-3763-52A23D77C0CF}"/>
              </a:ext>
            </a:extLst>
          </p:cNvPr>
          <p:cNvSpPr/>
          <p:nvPr/>
        </p:nvSpPr>
        <p:spPr>
          <a:xfrm>
            <a:off x="6640238" y="3490302"/>
            <a:ext cx="192086" cy="192086"/>
          </a:xfrm>
          <a:prstGeom prst="ellipse">
            <a:avLst/>
          </a:prstGeom>
          <a:gradFill flip="none" rotWithShape="1">
            <a:gsLst>
              <a:gs pos="100000">
                <a:srgbClr val="FF9933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rgbClr val="ACB0C0">
                <a:alpha val="7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ED9D86-331F-C801-AD67-62B09B2DF23B}"/>
              </a:ext>
            </a:extLst>
          </p:cNvPr>
          <p:cNvGrpSpPr/>
          <p:nvPr/>
        </p:nvGrpSpPr>
        <p:grpSpPr>
          <a:xfrm>
            <a:off x="4197864" y="917481"/>
            <a:ext cx="709389" cy="749250"/>
            <a:chOff x="7349505" y="606851"/>
            <a:chExt cx="1211126" cy="1211126"/>
          </a:xfrm>
          <a:solidFill>
            <a:schemeClr val="accent6">
              <a:lumMod val="50000"/>
              <a:alpha val="50000"/>
            </a:schemeClr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C3BD1AF-49A0-F79A-6489-501F0AD629EC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77800" dist="114300" dir="2700000" algn="tl" rotWithShape="0">
                <a:srgbClr val="ACB0C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7087A8-ECE1-34BE-00B8-866C878247EA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14300" dist="114300" dir="13500000" algn="br" rotWithShape="0">
                <a:srgbClr val="FFFFFF">
                  <a:alpha val="56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390750-7A4D-3C84-5D88-E2DF1DAEE876}"/>
              </a:ext>
            </a:extLst>
          </p:cNvPr>
          <p:cNvGrpSpPr/>
          <p:nvPr/>
        </p:nvGrpSpPr>
        <p:grpSpPr>
          <a:xfrm>
            <a:off x="3587213" y="2878357"/>
            <a:ext cx="709389" cy="749256"/>
            <a:chOff x="7349505" y="606851"/>
            <a:chExt cx="1211126" cy="1211126"/>
          </a:xfrm>
          <a:solidFill>
            <a:schemeClr val="accent1">
              <a:alpha val="50000"/>
            </a:schemeClr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F599E38-0CE6-72C3-036E-CDA7DD9E8FA3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77800" dist="114300" dir="2700000" algn="tl" rotWithShape="0">
                <a:srgbClr val="ACB0C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66C454-0950-844E-01D0-1FD4FCEAA5FD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14300" dist="114300" dir="13500000" algn="br" rotWithShape="0">
                <a:srgbClr val="FFFFFF">
                  <a:alpha val="56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01FE14-7E8F-DAE2-65ED-4905C274AA3A}"/>
              </a:ext>
            </a:extLst>
          </p:cNvPr>
          <p:cNvGrpSpPr/>
          <p:nvPr/>
        </p:nvGrpSpPr>
        <p:grpSpPr>
          <a:xfrm>
            <a:off x="4246968" y="4844005"/>
            <a:ext cx="709389" cy="749250"/>
            <a:chOff x="7349505" y="606851"/>
            <a:chExt cx="1211126" cy="1211126"/>
          </a:xfrm>
          <a:solidFill>
            <a:schemeClr val="accent2">
              <a:lumMod val="50000"/>
              <a:alpha val="50000"/>
            </a:schemeClr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BE4C964-079F-6AEC-1657-F7D5B2ABE6A4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77800" dist="114300" dir="2700000" algn="tl" rotWithShape="0">
                <a:srgbClr val="ACB0C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B5E4C96-4124-4A93-C491-E007D324F496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14300" dist="114300" dir="13500000" algn="br" rotWithShape="0">
                <a:srgbClr val="FFFFFF">
                  <a:alpha val="56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BDDA95-C6EE-2199-EFAE-AA9005D64C01}"/>
              </a:ext>
            </a:extLst>
          </p:cNvPr>
          <p:cNvGrpSpPr/>
          <p:nvPr/>
        </p:nvGrpSpPr>
        <p:grpSpPr>
          <a:xfrm>
            <a:off x="7466348" y="871744"/>
            <a:ext cx="709389" cy="749250"/>
            <a:chOff x="7349505" y="606851"/>
            <a:chExt cx="1211126" cy="1211126"/>
          </a:xfrm>
          <a:solidFill>
            <a:srgbClr val="7030A0">
              <a:alpha val="50000"/>
            </a:srgbClr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12E41F6-9EFD-49FC-8478-A1438AA5C2FE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77800" dist="114300" dir="2700000" algn="tl" rotWithShape="0">
                <a:srgbClr val="ACB0C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4EA7BB9-1B58-B5CA-14B4-F2A04A3D97BB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14300" dist="114300" dir="13500000" algn="br" rotWithShape="0">
                <a:srgbClr val="FFFFFF">
                  <a:alpha val="56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F15AE61-6188-9D3A-B99E-3DC5BE5B65B4}"/>
              </a:ext>
            </a:extLst>
          </p:cNvPr>
          <p:cNvGrpSpPr/>
          <p:nvPr/>
        </p:nvGrpSpPr>
        <p:grpSpPr>
          <a:xfrm>
            <a:off x="7959931" y="2878357"/>
            <a:ext cx="709389" cy="749249"/>
            <a:chOff x="7349505" y="606851"/>
            <a:chExt cx="1211126" cy="1211126"/>
          </a:xfrm>
          <a:solidFill>
            <a:schemeClr val="bg1">
              <a:lumMod val="50000"/>
              <a:alpha val="50000"/>
            </a:schemeClr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A043C4F-A163-47B7-0AE4-E08E536E0D85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77800" dist="114300" dir="2700000" algn="tl" rotWithShape="0">
                <a:srgbClr val="ACB0C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440C4F9-4333-AAE0-AFD6-A880D859805D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14300" dist="114300" dir="13500000" algn="br" rotWithShape="0">
                <a:srgbClr val="FFFFFF">
                  <a:alpha val="56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BC1BA6-E6F3-3C87-CEB7-239346DACD1B}"/>
              </a:ext>
            </a:extLst>
          </p:cNvPr>
          <p:cNvGrpSpPr/>
          <p:nvPr/>
        </p:nvGrpSpPr>
        <p:grpSpPr>
          <a:xfrm>
            <a:off x="7328418" y="4861186"/>
            <a:ext cx="709389" cy="749221"/>
            <a:chOff x="7349505" y="606851"/>
            <a:chExt cx="1211126" cy="1211126"/>
          </a:xfrm>
          <a:solidFill>
            <a:schemeClr val="accent2">
              <a:lumMod val="75000"/>
              <a:alpha val="49804"/>
            </a:schemeClr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97DBD5-A533-2F1F-79E9-A555A586EDAF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77800" dist="114300" dir="2700000" algn="tl" rotWithShape="0">
                <a:srgbClr val="ACB0C0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64C3E72-2B44-B802-A46E-56859457FF8B}"/>
                </a:ext>
              </a:extLst>
            </p:cNvPr>
            <p:cNvSpPr/>
            <p:nvPr/>
          </p:nvSpPr>
          <p:spPr>
            <a:xfrm>
              <a:off x="7349505" y="606851"/>
              <a:ext cx="1211126" cy="121112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14300" dist="114300" dir="13500000" algn="br" rotWithShape="0">
                <a:srgbClr val="FFFFFF">
                  <a:alpha val="56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Hand">
            <a:extLst>
              <a:ext uri="{FF2B5EF4-FFF2-40B4-BE49-F238E27FC236}">
                <a16:creationId xmlns:a16="http://schemas.microsoft.com/office/drawing/2014/main" id="{49325075-2C88-7D41-CC64-B13F9329E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69" y="2964536"/>
            <a:ext cx="6203766" cy="410527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71CA04B-C9F8-D134-33E4-77B08C016BA1}"/>
              </a:ext>
            </a:extLst>
          </p:cNvPr>
          <p:cNvSpPr txBox="1"/>
          <p:nvPr/>
        </p:nvSpPr>
        <p:spPr>
          <a:xfrm>
            <a:off x="8126797" y="5017174"/>
            <a:ext cx="409069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GB" sz="2000" b="1" dirty="0">
                <a:solidFill>
                  <a:srgbClr val="D48C5A"/>
                </a:solidFill>
              </a:rPr>
              <a:t>Respectful Care</a:t>
            </a:r>
          </a:p>
          <a:p>
            <a:pPr lvl="0">
              <a:buClrTx/>
            </a:pPr>
            <a:r>
              <a:rPr lang="en-GB" dirty="0">
                <a:solidFill>
                  <a:srgbClr val="D48B58"/>
                </a:solidFill>
              </a:rPr>
              <a:t>Ensure that all elderly individuals receive care that </a:t>
            </a:r>
            <a:r>
              <a:rPr lang="en-GB" dirty="0" err="1">
                <a:solidFill>
                  <a:srgbClr val="D48B58"/>
                </a:solidFill>
              </a:rPr>
              <a:t>honors</a:t>
            </a:r>
            <a:r>
              <a:rPr lang="en-GB" dirty="0">
                <a:solidFill>
                  <a:srgbClr val="D48B58"/>
                </a:solidFill>
              </a:rPr>
              <a:t> their identity, history, and personal relationships.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EF5F4F-5B64-59CB-DB23-8418A3ED3AD3}"/>
              </a:ext>
            </a:extLst>
          </p:cNvPr>
          <p:cNvSpPr txBox="1"/>
          <p:nvPr/>
        </p:nvSpPr>
        <p:spPr>
          <a:xfrm>
            <a:off x="227239" y="752925"/>
            <a:ext cx="397716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buClrTx/>
            </a:pPr>
            <a:r>
              <a:rPr lang="en-GB" sz="2000" b="1" dirty="0">
                <a:solidFill>
                  <a:srgbClr val="748A67"/>
                </a:solidFill>
              </a:rPr>
              <a:t>Embracing Diversity</a:t>
            </a:r>
          </a:p>
          <a:p>
            <a:pPr lvl="0" algn="r">
              <a:buClrTx/>
            </a:pPr>
            <a:r>
              <a:rPr lang="en-GB" sz="2000" b="1" dirty="0">
                <a:solidFill>
                  <a:srgbClr val="748A67"/>
                </a:solidFill>
              </a:rPr>
              <a:t>By Acknowledging LGBTIQ+ Elders</a:t>
            </a:r>
          </a:p>
          <a:p>
            <a:pPr marL="285750" lvl="0" indent="-285750" algn="r">
              <a:buClrTx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748A67"/>
                </a:solidFill>
              </a:rPr>
              <a:t>LBTIQ+ individuals are a significant part of the elderly population.</a:t>
            </a:r>
          </a:p>
          <a:p>
            <a:pPr marL="285750" lvl="0" indent="-285750" algn="r">
              <a:buClrTx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748A67"/>
                </a:solidFill>
              </a:rPr>
              <a:t>They have unique life experiences shaped by historical contexts of discrimination and social change.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BBEA7E-5E5F-CA94-25C4-E3F734B28401}"/>
              </a:ext>
            </a:extLst>
          </p:cNvPr>
          <p:cNvSpPr txBox="1"/>
          <p:nvPr/>
        </p:nvSpPr>
        <p:spPr>
          <a:xfrm>
            <a:off x="40541" y="3085104"/>
            <a:ext cx="350729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buClrTx/>
            </a:pPr>
            <a:r>
              <a:rPr lang="en-GB" sz="2000" b="1" dirty="0">
                <a:solidFill>
                  <a:srgbClr val="7D9CD4"/>
                </a:solidFill>
              </a:rPr>
              <a:t>Unique Challenges</a:t>
            </a:r>
          </a:p>
          <a:p>
            <a:pPr marL="285750" lvl="0" indent="-196850" algn="r"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D9CD4"/>
                </a:solidFill>
              </a:rPr>
              <a:t>LGBTIQ+ elders often face loneliness due to loss of partners, friends, and lack of family support.</a:t>
            </a:r>
          </a:p>
          <a:p>
            <a:pPr marL="285750" lvl="0" indent="-196850" algn="r"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D9CD4"/>
                </a:solidFill>
              </a:rPr>
              <a:t>Fear of discrimination can lead to withdrawal from social services and community activities.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091E50-CD6B-3443-18A9-08CC4BF9A91B}"/>
              </a:ext>
            </a:extLst>
          </p:cNvPr>
          <p:cNvSpPr txBox="1"/>
          <p:nvPr/>
        </p:nvSpPr>
        <p:spPr>
          <a:xfrm>
            <a:off x="0" y="5017174"/>
            <a:ext cx="42263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buClrTx/>
            </a:pPr>
            <a:r>
              <a:rPr lang="en-GB" sz="2000" b="1" dirty="0">
                <a:solidFill>
                  <a:srgbClr val="A67453"/>
                </a:solidFill>
              </a:rPr>
              <a:t>Discrimination and Stigma</a:t>
            </a:r>
          </a:p>
          <a:p>
            <a:pPr marL="285750" lvl="0" indent="-285750" algn="r">
              <a:buClrTx/>
              <a:buFont typeface="Wingdings" panose="05000000000000000000" pitchFamily="2" charset="2"/>
              <a:buChar char="q"/>
            </a:pPr>
            <a:r>
              <a:rPr lang="en-GB" i="1" dirty="0">
                <a:solidFill>
                  <a:srgbClr val="A3704E"/>
                </a:solidFill>
              </a:rPr>
              <a:t>Bias in healthcare, housing, and elder care services.</a:t>
            </a:r>
          </a:p>
          <a:p>
            <a:pPr marL="285750" lvl="0" indent="-285750" algn="r">
              <a:buClrTx/>
              <a:buFont typeface="Wingdings" panose="05000000000000000000" pitchFamily="2" charset="2"/>
              <a:buChar char="q"/>
            </a:pPr>
            <a:r>
              <a:rPr lang="en-GB" i="1" dirty="0">
                <a:solidFill>
                  <a:srgbClr val="A3704E"/>
                </a:solidFill>
              </a:rPr>
              <a:t>Past experiences with prejudice can impact their willingness to seek help.</a:t>
            </a:r>
            <a:endParaRPr lang="en-GB" dirty="0">
              <a:solidFill>
                <a:srgbClr val="A3704E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B29269-89D6-5250-D3D6-A964A99ED03F}"/>
              </a:ext>
            </a:extLst>
          </p:cNvPr>
          <p:cNvSpPr txBox="1"/>
          <p:nvPr/>
        </p:nvSpPr>
        <p:spPr>
          <a:xfrm>
            <a:off x="8108121" y="854291"/>
            <a:ext cx="408388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GB" sz="2000" b="1" dirty="0">
                <a:solidFill>
                  <a:srgbClr val="9A6FBC"/>
                </a:solidFill>
              </a:rPr>
              <a:t>Creating Safe Spaces</a:t>
            </a:r>
          </a:p>
          <a:p>
            <a:pPr marL="285750" lvl="0" indent="-285750">
              <a:buClrTx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9A6FBC"/>
                </a:solidFill>
              </a:rPr>
              <a:t>Development of policies and practices in care facilities that affirm and respect all identities.</a:t>
            </a:r>
          </a:p>
          <a:p>
            <a:pPr marL="285750" lvl="0" indent="-285750">
              <a:buClrTx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9A6FBC"/>
                </a:solidFill>
              </a:rPr>
              <a:t>Staff training on LGBTIQ+ cultural competency to ensure sensitive and appropriate care</a:t>
            </a:r>
          </a:p>
          <a:p>
            <a:pPr marL="285750" lvl="0" indent="-285750">
              <a:buClrTx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9A6FBC"/>
                </a:solidFill>
              </a:rPr>
              <a:t>Encourage the formation of support networks and social groups for LGBTIQ+ elders..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A8DE8B-334A-A1AB-5BCD-02CCC541004C}"/>
              </a:ext>
            </a:extLst>
          </p:cNvPr>
          <p:cNvSpPr txBox="1"/>
          <p:nvPr/>
        </p:nvSpPr>
        <p:spPr>
          <a:xfrm>
            <a:off x="8669320" y="3061239"/>
            <a:ext cx="3651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Dignity and respectful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Equal Rights and Protection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Antidiscrimination policies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90346A-6831-4823-B7A9-428F7EF6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28" y="1384331"/>
            <a:ext cx="3869570" cy="38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599 0.00023 C -0.02682 0.00093 -0.02747 -0.09143 -0.03073 -0.13241 C -0.03398 -0.17963 -0.03502 -0.23148 -0.05208 -0.23495 " pathEditMode="relative" rAng="16200000" ptsTypes="AAA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-1173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664 0 C -0.02643 0.00023 -0.08151 0.00069 -0.10117 0.00069 " pathEditMode="relative" rAng="16200000" ptsTypes="AA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38 -0.0051 C 0.01563 -0.0044 0.01667 -0.08935 0.01993 -0.13658 C 0.02188 -0.18704 0.02605 -0.23195 0.03972 -0.23912 " pathEditMode="relative" rAng="16200000" ptsTypes="AAA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9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04 -0.00116 C 0.01928 -0.0007 0.07631 1.48148E-6 0.09675 0.00023 " pathEditMode="relative" rAng="16200000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51 -0.00579 C -0.0056 0.00139 -0.02213 -0.01597 -0.0276 0.11944 C -0.02916 0.15648 -0.03255 0.23403 -0.04765 0.23125 " pathEditMode="relative" rAng="16200000" ptsTypes="AAA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1187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99 -0.00533 C 0.00691 0.00092 0.0155 0.01643 0.01888 0.10856 C 0.02227 0.15069 0.02266 0.23287 0.04245 0.23264 " pathEditMode="relative" rAng="16200000" ptsTypes="AAA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192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1" grpId="1" animBg="1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B9DAA4-71BB-F191-BE05-6CB84254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419" y="886263"/>
            <a:ext cx="9412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aa-ET" sz="3600" b="1" i="1" dirty="0">
                <a:solidFill>
                  <a:srgbClr val="774B9A"/>
                </a:solidFill>
                <a:latin typeface="Open Sans" panose="020B0606030504020204" pitchFamily="34" charset="0"/>
              </a:rPr>
              <a:t>Don’t blow your horn to old people….</a:t>
            </a:r>
            <a:endParaRPr lang="en-US" altLang="aa-ET" sz="3600" b="1" i="1" dirty="0">
              <a:solidFill>
                <a:srgbClr val="774B9A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370FCD-FF5C-7FFC-861A-78A1B952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514" y="6111489"/>
            <a:ext cx="5120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aa-ET" sz="2400" i="1" dirty="0">
                <a:solidFill>
                  <a:srgbClr val="774B9A"/>
                </a:solidFill>
                <a:latin typeface="Open Sans" panose="020B0606030504020204" pitchFamily="34" charset="0"/>
              </a:rPr>
              <a:t>Pastor Chuck Swindoll </a:t>
            </a:r>
            <a:endParaRPr lang="en-US" altLang="aa-ET" sz="2400" i="1" dirty="0">
              <a:solidFill>
                <a:srgbClr val="774B9A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Online Media 4" title="83 years old man and the McDonald’s drive-through">
            <a:hlinkClick r:id="" action="ppaction://media"/>
            <a:extLst>
              <a:ext uri="{FF2B5EF4-FFF2-40B4-BE49-F238E27FC236}">
                <a16:creationId xmlns:a16="http://schemas.microsoft.com/office/drawing/2014/main" id="{5FCA710B-1EC8-F351-F0C1-9881224222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494432"/>
            <a:ext cx="7234015" cy="40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subTitle" idx="1"/>
          </p:nvPr>
        </p:nvSpPr>
        <p:spPr>
          <a:xfrm>
            <a:off x="1988083" y="3377911"/>
            <a:ext cx="3467876" cy="120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90AB"/>
              </a:buClr>
              <a:buSzPct val="103696"/>
              <a:buNone/>
            </a:pPr>
            <a:r>
              <a:rPr lang="en-US" sz="5400" i="1" dirty="0">
                <a:solidFill>
                  <a:srgbClr val="39C1C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  <a:r>
              <a:rPr lang="en-US" sz="5400" i="1" dirty="0">
                <a:solidFill>
                  <a:srgbClr val="39C1CF"/>
                </a:solidFill>
                <a:latin typeface="League Spartan"/>
                <a:ea typeface="League Spartan"/>
                <a:cs typeface="League Spartan"/>
                <a:sym typeface="Wingdings" panose="05000000000000000000" pitchFamily="2" charset="2"/>
              </a:rPr>
              <a:t>!</a:t>
            </a:r>
            <a:endParaRPr sz="5400" i="1" dirty="0">
              <a:solidFill>
                <a:srgbClr val="39C1C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66" name="Google Shape;166;p4" descr="Εικόνα που περιέχει κείμενο, γραμματοσειρά, γραφικά, γραφιστική&#10;&#10;Περιγραφή που δημιουργήθηκε αυτόματα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6692" y="182983"/>
            <a:ext cx="4842389" cy="23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61A7AB-D9B1-F2E4-823E-5F366ACCF41E}"/>
              </a:ext>
            </a:extLst>
          </p:cNvPr>
          <p:cNvSpPr txBox="1"/>
          <p:nvPr/>
        </p:nvSpPr>
        <p:spPr>
          <a:xfrm>
            <a:off x="-701725" y="4743923"/>
            <a:ext cx="35262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cap="all" spc="50" dirty="0">
                <a:solidFill>
                  <a:srgbClr val="192E40"/>
                </a:solidFill>
                <a:latin typeface="+mj-lt"/>
              </a:rPr>
              <a:t>THEODOR GRASSOS</a:t>
            </a:r>
          </a:p>
        </p:txBody>
      </p:sp>
      <p:pic>
        <p:nvPicPr>
          <p:cNvPr id="3" name="Picture 2" descr="Edit photo">
            <a:extLst>
              <a:ext uri="{FF2B5EF4-FFF2-40B4-BE49-F238E27FC236}">
                <a16:creationId xmlns:a16="http://schemas.microsoft.com/office/drawing/2014/main" id="{3D27008D-565F-3BB9-C95F-CBB1089D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5" y="2986894"/>
            <a:ext cx="1757029" cy="1757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1FBB7-C28E-ED88-13BF-092E231D4DA2}"/>
              </a:ext>
            </a:extLst>
          </p:cNvPr>
          <p:cNvSpPr txBox="1"/>
          <p:nvPr/>
        </p:nvSpPr>
        <p:spPr>
          <a:xfrm>
            <a:off x="182876" y="5637593"/>
            <a:ext cx="3138462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b="1" i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 @AKMI /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chemeClr val="tx1"/>
                </a:solidFill>
              </a:rPr>
              <a:t>grassos@akmi-international.com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1800" b="1" i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Secretary General @EVBB / </a:t>
            </a:r>
            <a:r>
              <a:rPr lang="en-GB" sz="1600" dirty="0">
                <a:solidFill>
                  <a:schemeClr val="tx1"/>
                </a:solidFill>
              </a:rPr>
              <a:t>theodor.grassos@evbb.eu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496</Words>
  <Application>Microsoft Office PowerPoint</Application>
  <PresentationFormat>Widescreen</PresentationFormat>
  <Paragraphs>61</Paragraphs>
  <Slides>9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Open Sans</vt:lpstr>
      <vt:lpstr>League Spartan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Theodor Grassos</cp:lastModifiedBy>
  <cp:revision>15</cp:revision>
  <dcterms:created xsi:type="dcterms:W3CDTF">2021-11-23T10:31:40Z</dcterms:created>
  <dcterms:modified xsi:type="dcterms:W3CDTF">2024-09-26T21:37:57Z</dcterms:modified>
</cp:coreProperties>
</file>