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1054" r:id="rId4"/>
    <p:sldId id="288" r:id="rId5"/>
    <p:sldId id="413" r:id="rId6"/>
    <p:sldId id="299" r:id="rId7"/>
    <p:sldId id="1071" r:id="rId8"/>
    <p:sldId id="289" r:id="rId9"/>
    <p:sldId id="1093" r:id="rId10"/>
    <p:sldId id="1094" r:id="rId11"/>
    <p:sldId id="418" r:id="rId12"/>
    <p:sldId id="421" r:id="rId13"/>
    <p:sldId id="1096" r:id="rId14"/>
    <p:sldId id="273" r:id="rId15"/>
    <p:sldId id="1052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6B8"/>
    <a:srgbClr val="239983"/>
    <a:srgbClr val="DBE4E3"/>
    <a:srgbClr val="1F8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611DF-E37F-4FB8-89E1-B310D78D1C16}" v="28" dt="2024-09-25T14:26:20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872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e Rostgaard" userId="310fae41-1f39-4f75-87a1-6a378abc881f" providerId="ADAL" clId="{C7F611DF-E37F-4FB8-89E1-B310D78D1C16}"/>
    <pc:docChg chg="undo custSel addSld delSld modSld sldOrd">
      <pc:chgData name="Tine Rostgaard" userId="310fae41-1f39-4f75-87a1-6a378abc881f" providerId="ADAL" clId="{C7F611DF-E37F-4FB8-89E1-B310D78D1C16}" dt="2024-09-25T14:35:10.045" v="1632" actId="207"/>
      <pc:docMkLst>
        <pc:docMk/>
      </pc:docMkLst>
      <pc:sldChg chg="modSp mod">
        <pc:chgData name="Tine Rostgaard" userId="310fae41-1f39-4f75-87a1-6a378abc881f" providerId="ADAL" clId="{C7F611DF-E37F-4FB8-89E1-B310D78D1C16}" dt="2024-09-25T14:20:33.850" v="1418" actId="6549"/>
        <pc:sldMkLst>
          <pc:docMk/>
          <pc:sldMk cId="901522522" sldId="256"/>
        </pc:sldMkLst>
        <pc:spChg chg="mod">
          <ac:chgData name="Tine Rostgaard" userId="310fae41-1f39-4f75-87a1-6a378abc881f" providerId="ADAL" clId="{C7F611DF-E37F-4FB8-89E1-B310D78D1C16}" dt="2024-09-25T14:20:33.850" v="1418" actId="6549"/>
          <ac:spMkLst>
            <pc:docMk/>
            <pc:sldMk cId="901522522" sldId="256"/>
            <ac:spMk id="3" creationId="{DC0F251B-D930-DBB4-F15B-C0B0FA0C3685}"/>
          </ac:spMkLst>
        </pc:spChg>
      </pc:sldChg>
      <pc:sldChg chg="addSp delSp modSp del mod ord">
        <pc:chgData name="Tine Rostgaard" userId="310fae41-1f39-4f75-87a1-6a378abc881f" providerId="ADAL" clId="{C7F611DF-E37F-4FB8-89E1-B310D78D1C16}" dt="2024-09-25T14:26:38.234" v="1561" actId="47"/>
        <pc:sldMkLst>
          <pc:docMk/>
          <pc:sldMk cId="101464906" sldId="271"/>
        </pc:sldMkLst>
        <pc:spChg chg="del">
          <ac:chgData name="Tine Rostgaard" userId="310fae41-1f39-4f75-87a1-6a378abc881f" providerId="ADAL" clId="{C7F611DF-E37F-4FB8-89E1-B310D78D1C16}" dt="2024-09-25T14:25:52.027" v="1545" actId="21"/>
          <ac:spMkLst>
            <pc:docMk/>
            <pc:sldMk cId="101464906" sldId="271"/>
            <ac:spMk id="2" creationId="{A336CC4D-D510-4B27-B8D1-AE4EC2D52527}"/>
          </ac:spMkLst>
        </pc:spChg>
        <pc:spChg chg="del mod">
          <ac:chgData name="Tine Rostgaard" userId="310fae41-1f39-4f75-87a1-6a378abc881f" providerId="ADAL" clId="{C7F611DF-E37F-4FB8-89E1-B310D78D1C16}" dt="2024-09-25T14:26:18.112" v="1557" actId="21"/>
          <ac:spMkLst>
            <pc:docMk/>
            <pc:sldMk cId="101464906" sldId="271"/>
            <ac:spMk id="3" creationId="{83318445-2078-4F19-8BBC-8DAC6BC43BAC}"/>
          </ac:spMkLst>
        </pc:spChg>
        <pc:spChg chg="del mod">
          <ac:chgData name="Tine Rostgaard" userId="310fae41-1f39-4f75-87a1-6a378abc881f" providerId="ADAL" clId="{C7F611DF-E37F-4FB8-89E1-B310D78D1C16}" dt="2024-09-25T14:25:52.027" v="1545" actId="21"/>
          <ac:spMkLst>
            <pc:docMk/>
            <pc:sldMk cId="101464906" sldId="271"/>
            <ac:spMk id="4" creationId="{82C5FA80-7341-AD6F-B9FB-04972F44D433}"/>
          </ac:spMkLst>
        </pc:spChg>
        <pc:spChg chg="del">
          <ac:chgData name="Tine Rostgaard" userId="310fae41-1f39-4f75-87a1-6a378abc881f" providerId="ADAL" clId="{C7F611DF-E37F-4FB8-89E1-B310D78D1C16}" dt="2024-09-25T14:25:52.027" v="1545" actId="21"/>
          <ac:spMkLst>
            <pc:docMk/>
            <pc:sldMk cId="101464906" sldId="271"/>
            <ac:spMk id="5" creationId="{273D2F51-24F3-4F25-9A8A-C00343BDA64C}"/>
          </ac:spMkLst>
        </pc:spChg>
        <pc:spChg chg="add mod">
          <ac:chgData name="Tine Rostgaard" userId="310fae41-1f39-4f75-87a1-6a378abc881f" providerId="ADAL" clId="{C7F611DF-E37F-4FB8-89E1-B310D78D1C16}" dt="2024-09-25T14:25:52.118" v="1546" actId="27636"/>
          <ac:spMkLst>
            <pc:docMk/>
            <pc:sldMk cId="101464906" sldId="271"/>
            <ac:spMk id="8" creationId="{F80EB46E-4B52-B01C-2C5E-099D63B395E4}"/>
          </ac:spMkLst>
        </pc:spChg>
        <pc:spChg chg="del mod">
          <ac:chgData name="Tine Rostgaard" userId="310fae41-1f39-4f75-87a1-6a378abc881f" providerId="ADAL" clId="{C7F611DF-E37F-4FB8-89E1-B310D78D1C16}" dt="2024-09-25T14:26:18.112" v="1557" actId="21"/>
          <ac:spMkLst>
            <pc:docMk/>
            <pc:sldMk cId="101464906" sldId="271"/>
            <ac:spMk id="10" creationId="{8E773ACB-89FC-671D-77B9-9B905C1E9FC5}"/>
          </ac:spMkLst>
        </pc:spChg>
        <pc:spChg chg="add mod">
          <ac:chgData name="Tine Rostgaard" userId="310fae41-1f39-4f75-87a1-6a378abc881f" providerId="ADAL" clId="{C7F611DF-E37F-4FB8-89E1-B310D78D1C16}" dt="2024-09-25T14:25:52.027" v="1545" actId="21"/>
          <ac:spMkLst>
            <pc:docMk/>
            <pc:sldMk cId="101464906" sldId="271"/>
            <ac:spMk id="14" creationId="{B95B4B15-269E-4C65-5C7D-1BFE1F46581D}"/>
          </ac:spMkLst>
        </pc:spChg>
        <pc:spChg chg="add mod">
          <ac:chgData name="Tine Rostgaard" userId="310fae41-1f39-4f75-87a1-6a378abc881f" providerId="ADAL" clId="{C7F611DF-E37F-4FB8-89E1-B310D78D1C16}" dt="2024-09-25T14:26:18.112" v="1557" actId="21"/>
          <ac:spMkLst>
            <pc:docMk/>
            <pc:sldMk cId="101464906" sldId="271"/>
            <ac:spMk id="16" creationId="{C6CA821E-7AE4-DAA2-B325-EDE362B87EB0}"/>
          </ac:spMkLst>
        </pc:spChg>
        <pc:graphicFrameChg chg="del">
          <ac:chgData name="Tine Rostgaard" userId="310fae41-1f39-4f75-87a1-6a378abc881f" providerId="ADAL" clId="{C7F611DF-E37F-4FB8-89E1-B310D78D1C16}" dt="2024-09-25T13:45:29.862" v="406" actId="478"/>
          <ac:graphicFrameMkLst>
            <pc:docMk/>
            <pc:sldMk cId="101464906" sldId="271"/>
            <ac:graphicFrameMk id="7" creationId="{C76568CD-2241-C935-36BD-376C33078380}"/>
          </ac:graphicFrameMkLst>
        </pc:graphicFrameChg>
        <pc:graphicFrameChg chg="del">
          <ac:chgData name="Tine Rostgaard" userId="310fae41-1f39-4f75-87a1-6a378abc881f" providerId="ADAL" clId="{C7F611DF-E37F-4FB8-89E1-B310D78D1C16}" dt="2024-09-25T14:24:13.736" v="1506" actId="478"/>
          <ac:graphicFrameMkLst>
            <pc:docMk/>
            <pc:sldMk cId="101464906" sldId="271"/>
            <ac:graphicFrameMk id="9" creationId="{226EDFDB-1902-460C-8695-B37F6E87A34D}"/>
          </ac:graphicFrameMkLst>
        </pc:graphicFrameChg>
        <pc:picChg chg="del mod">
          <ac:chgData name="Tine Rostgaard" userId="310fae41-1f39-4f75-87a1-6a378abc881f" providerId="ADAL" clId="{C7F611DF-E37F-4FB8-89E1-B310D78D1C16}" dt="2024-09-25T14:26:18.112" v="1557" actId="21"/>
          <ac:picMkLst>
            <pc:docMk/>
            <pc:sldMk cId="101464906" sldId="271"/>
            <ac:picMk id="12" creationId="{E4FAA7AD-4038-07A9-E195-A1083A2D48B3}"/>
          </ac:picMkLst>
        </pc:picChg>
      </pc:sldChg>
      <pc:sldChg chg="addSp delSp modSp mod">
        <pc:chgData name="Tine Rostgaard" userId="310fae41-1f39-4f75-87a1-6a378abc881f" providerId="ADAL" clId="{C7F611DF-E37F-4FB8-89E1-B310D78D1C16}" dt="2024-09-25T14:32:32.188" v="1575" actId="1076"/>
        <pc:sldMkLst>
          <pc:docMk/>
          <pc:sldMk cId="2742798949" sldId="286"/>
        </pc:sldMkLst>
        <pc:spChg chg="mod">
          <ac:chgData name="Tine Rostgaard" userId="310fae41-1f39-4f75-87a1-6a378abc881f" providerId="ADAL" clId="{C7F611DF-E37F-4FB8-89E1-B310D78D1C16}" dt="2024-09-25T14:32:22.897" v="1572" actId="27636"/>
          <ac:spMkLst>
            <pc:docMk/>
            <pc:sldMk cId="2742798949" sldId="286"/>
            <ac:spMk id="2" creationId="{00000000-0000-0000-0000-000000000000}"/>
          </ac:spMkLst>
        </pc:spChg>
        <pc:spChg chg="mod">
          <ac:chgData name="Tine Rostgaard" userId="310fae41-1f39-4f75-87a1-6a378abc881f" providerId="ADAL" clId="{C7F611DF-E37F-4FB8-89E1-B310D78D1C16}" dt="2024-09-25T14:32:28.908" v="1574" actId="14100"/>
          <ac:spMkLst>
            <pc:docMk/>
            <pc:sldMk cId="2742798949" sldId="286"/>
            <ac:spMk id="4" creationId="{00000000-0000-0000-0000-000000000000}"/>
          </ac:spMkLst>
        </pc:spChg>
        <pc:spChg chg="mod">
          <ac:chgData name="Tine Rostgaard" userId="310fae41-1f39-4f75-87a1-6a378abc881f" providerId="ADAL" clId="{C7F611DF-E37F-4FB8-89E1-B310D78D1C16}" dt="2024-09-25T14:20:43.853" v="1420" actId="1076"/>
          <ac:spMkLst>
            <pc:docMk/>
            <pc:sldMk cId="2742798949" sldId="286"/>
            <ac:spMk id="6" creationId="{00000000-0000-0000-0000-000000000000}"/>
          </ac:spMkLst>
        </pc:spChg>
        <pc:spChg chg="mod">
          <ac:chgData name="Tine Rostgaard" userId="310fae41-1f39-4f75-87a1-6a378abc881f" providerId="ADAL" clId="{C7F611DF-E37F-4FB8-89E1-B310D78D1C16}" dt="2024-09-25T14:20:56.318" v="1422" actId="1076"/>
          <ac:spMkLst>
            <pc:docMk/>
            <pc:sldMk cId="2742798949" sldId="286"/>
            <ac:spMk id="8" creationId="{00000000-0000-0000-0000-000000000000}"/>
          </ac:spMkLst>
        </pc:spChg>
        <pc:picChg chg="add mod">
          <ac:chgData name="Tine Rostgaard" userId="310fae41-1f39-4f75-87a1-6a378abc881f" providerId="ADAL" clId="{C7F611DF-E37F-4FB8-89E1-B310D78D1C16}" dt="2024-09-25T14:32:32.188" v="1575" actId="1076"/>
          <ac:picMkLst>
            <pc:docMk/>
            <pc:sldMk cId="2742798949" sldId="286"/>
            <ac:picMk id="5" creationId="{95447359-F29F-A29E-8885-B22E5C5D7B94}"/>
          </ac:picMkLst>
        </pc:picChg>
        <pc:picChg chg="del">
          <ac:chgData name="Tine Rostgaard" userId="310fae41-1f39-4f75-87a1-6a378abc881f" providerId="ADAL" clId="{C7F611DF-E37F-4FB8-89E1-B310D78D1C16}" dt="2024-09-25T13:38:14.256" v="162" actId="478"/>
          <ac:picMkLst>
            <pc:docMk/>
            <pc:sldMk cId="2742798949" sldId="286"/>
            <ac:picMk id="10" creationId="{00000000-0000-0000-0000-000000000000}"/>
          </ac:picMkLst>
        </pc:picChg>
      </pc:sldChg>
      <pc:sldChg chg="addSp modSp mod">
        <pc:chgData name="Tine Rostgaard" userId="310fae41-1f39-4f75-87a1-6a378abc881f" providerId="ADAL" clId="{C7F611DF-E37F-4FB8-89E1-B310D78D1C16}" dt="2024-09-25T14:32:51.728" v="1576" actId="1076"/>
        <pc:sldMkLst>
          <pc:docMk/>
          <pc:sldMk cId="15889264" sldId="288"/>
        </pc:sldMkLst>
        <pc:spChg chg="add mod">
          <ac:chgData name="Tine Rostgaard" userId="310fae41-1f39-4f75-87a1-6a378abc881f" providerId="ADAL" clId="{C7F611DF-E37F-4FB8-89E1-B310D78D1C16}" dt="2024-09-25T13:44:15.933" v="397" actId="1076"/>
          <ac:spMkLst>
            <pc:docMk/>
            <pc:sldMk cId="15889264" sldId="288"/>
            <ac:spMk id="2" creationId="{1FAAFB25-D2A8-3817-3899-123084384EED}"/>
          </ac:spMkLst>
        </pc:spChg>
        <pc:spChg chg="mod">
          <ac:chgData name="Tine Rostgaard" userId="310fae41-1f39-4f75-87a1-6a378abc881f" providerId="ADAL" clId="{C7F611DF-E37F-4FB8-89E1-B310D78D1C16}" dt="2024-09-25T14:32:51.728" v="1576" actId="1076"/>
          <ac:spMkLst>
            <pc:docMk/>
            <pc:sldMk cId="15889264" sldId="288"/>
            <ac:spMk id="3" creationId="{16AC7C13-E5B3-77CD-C88A-25CCBAB6C40B}"/>
          </ac:spMkLst>
        </pc:spChg>
        <pc:spChg chg="mod">
          <ac:chgData name="Tine Rostgaard" userId="310fae41-1f39-4f75-87a1-6a378abc881f" providerId="ADAL" clId="{C7F611DF-E37F-4FB8-89E1-B310D78D1C16}" dt="2024-09-25T13:50:04.409" v="512" actId="20577"/>
          <ac:spMkLst>
            <pc:docMk/>
            <pc:sldMk cId="15889264" sldId="288"/>
            <ac:spMk id="29699" creationId="{00000000-0000-0000-0000-000000000000}"/>
          </ac:spMkLst>
        </pc:spChg>
      </pc:sldChg>
      <pc:sldChg chg="add">
        <pc:chgData name="Tine Rostgaard" userId="310fae41-1f39-4f75-87a1-6a378abc881f" providerId="ADAL" clId="{C7F611DF-E37F-4FB8-89E1-B310D78D1C16}" dt="2024-09-25T14:20:17.846" v="1415"/>
        <pc:sldMkLst>
          <pc:docMk/>
          <pc:sldMk cId="325587798" sldId="289"/>
        </pc:sldMkLst>
      </pc:sldChg>
      <pc:sldChg chg="del">
        <pc:chgData name="Tine Rostgaard" userId="310fae41-1f39-4f75-87a1-6a378abc881f" providerId="ADAL" clId="{C7F611DF-E37F-4FB8-89E1-B310D78D1C16}" dt="2024-09-25T14:20:00.094" v="1414" actId="2696"/>
        <pc:sldMkLst>
          <pc:docMk/>
          <pc:sldMk cId="388353751" sldId="289"/>
        </pc:sldMkLst>
      </pc:sldChg>
      <pc:sldChg chg="addSp delSp modSp add mod setBg">
        <pc:chgData name="Tine Rostgaard" userId="310fae41-1f39-4f75-87a1-6a378abc881f" providerId="ADAL" clId="{C7F611DF-E37F-4FB8-89E1-B310D78D1C16}" dt="2024-09-25T14:23:44.723" v="1503" actId="1076"/>
        <pc:sldMkLst>
          <pc:docMk/>
          <pc:sldMk cId="93538271" sldId="418"/>
        </pc:sldMkLst>
        <pc:spChg chg="add del mod">
          <ac:chgData name="Tine Rostgaard" userId="310fae41-1f39-4f75-87a1-6a378abc881f" providerId="ADAL" clId="{C7F611DF-E37F-4FB8-89E1-B310D78D1C16}" dt="2024-09-25T13:54:38.565" v="646" actId="478"/>
          <ac:spMkLst>
            <pc:docMk/>
            <pc:sldMk cId="93538271" sldId="418"/>
            <ac:spMk id="2" creationId="{26B33375-E6C9-7F93-22C2-AA714084555A}"/>
          </ac:spMkLst>
        </pc:spChg>
        <pc:spChg chg="add del mod">
          <ac:chgData name="Tine Rostgaard" userId="310fae41-1f39-4f75-87a1-6a378abc881f" providerId="ADAL" clId="{C7F611DF-E37F-4FB8-89E1-B310D78D1C16}" dt="2024-09-25T14:17:23.983" v="1381" actId="478"/>
          <ac:spMkLst>
            <pc:docMk/>
            <pc:sldMk cId="93538271" sldId="418"/>
            <ac:spMk id="3" creationId="{5A2FF4A6-C6B0-8547-C2E1-A6BE7EED8B32}"/>
          </ac:spMkLst>
        </pc:spChg>
        <pc:spChg chg="add mod">
          <ac:chgData name="Tine Rostgaard" userId="310fae41-1f39-4f75-87a1-6a378abc881f" providerId="ADAL" clId="{C7F611DF-E37F-4FB8-89E1-B310D78D1C16}" dt="2024-09-25T14:23:44.723" v="1503" actId="1076"/>
          <ac:spMkLst>
            <pc:docMk/>
            <pc:sldMk cId="93538271" sldId="418"/>
            <ac:spMk id="4" creationId="{E8659FB9-CBA9-BA75-7F2D-7A427BDC0BE1}"/>
          </ac:spMkLst>
        </pc:spChg>
        <pc:spChg chg="mod">
          <ac:chgData name="Tine Rostgaard" userId="310fae41-1f39-4f75-87a1-6a378abc881f" providerId="ADAL" clId="{C7F611DF-E37F-4FB8-89E1-B310D78D1C16}" dt="2024-09-25T14:18:15.661" v="1413" actId="20577"/>
          <ac:spMkLst>
            <pc:docMk/>
            <pc:sldMk cId="93538271" sldId="418"/>
            <ac:spMk id="10" creationId="{2AD595AF-AF36-1F57-6490-949CB8E2E3DD}"/>
          </ac:spMkLst>
        </pc:spChg>
        <pc:picChg chg="mod">
          <ac:chgData name="Tine Rostgaard" userId="310fae41-1f39-4f75-87a1-6a378abc881f" providerId="ADAL" clId="{C7F611DF-E37F-4FB8-89E1-B310D78D1C16}" dt="2024-09-25T14:17:36.932" v="1385" actId="1076"/>
          <ac:picMkLst>
            <pc:docMk/>
            <pc:sldMk cId="93538271" sldId="418"/>
            <ac:picMk id="5" creationId="{99B1E7A8-68AA-3613-B259-0BBFEBFAA0A0}"/>
          </ac:picMkLst>
        </pc:picChg>
      </pc:sldChg>
      <pc:sldChg chg="modSp add mod">
        <pc:chgData name="Tine Rostgaard" userId="310fae41-1f39-4f75-87a1-6a378abc881f" providerId="ADAL" clId="{C7F611DF-E37F-4FB8-89E1-B310D78D1C16}" dt="2024-09-25T14:35:10.045" v="1632" actId="207"/>
        <pc:sldMkLst>
          <pc:docMk/>
          <pc:sldMk cId="3407286626" sldId="421"/>
        </pc:sldMkLst>
        <pc:spChg chg="mod">
          <ac:chgData name="Tine Rostgaard" userId="310fae41-1f39-4f75-87a1-6a378abc881f" providerId="ADAL" clId="{C7F611DF-E37F-4FB8-89E1-B310D78D1C16}" dt="2024-09-25T13:54:27.452" v="645" actId="1076"/>
          <ac:spMkLst>
            <pc:docMk/>
            <pc:sldMk cId="3407286626" sldId="421"/>
            <ac:spMk id="3" creationId="{4E22CAF2-15C7-3856-8E66-47FAAC0BD2B8}"/>
          </ac:spMkLst>
        </pc:spChg>
        <pc:spChg chg="mod">
          <ac:chgData name="Tine Rostgaard" userId="310fae41-1f39-4f75-87a1-6a378abc881f" providerId="ADAL" clId="{C7F611DF-E37F-4FB8-89E1-B310D78D1C16}" dt="2024-09-25T14:35:10.045" v="1632" actId="207"/>
          <ac:spMkLst>
            <pc:docMk/>
            <pc:sldMk cId="3407286626" sldId="421"/>
            <ac:spMk id="5" creationId="{F25F5599-C076-6A33-E011-B4B6CC59639C}"/>
          </ac:spMkLst>
        </pc:spChg>
      </pc:sldChg>
      <pc:sldChg chg="modSp add mod">
        <pc:chgData name="Tine Rostgaard" userId="310fae41-1f39-4f75-87a1-6a378abc881f" providerId="ADAL" clId="{C7F611DF-E37F-4FB8-89E1-B310D78D1C16}" dt="2024-09-25T14:26:56.526" v="1567" actId="14100"/>
        <pc:sldMkLst>
          <pc:docMk/>
          <pc:sldMk cId="3352988717" sldId="1052"/>
        </pc:sldMkLst>
        <pc:spChg chg="mod">
          <ac:chgData name="Tine Rostgaard" userId="310fae41-1f39-4f75-87a1-6a378abc881f" providerId="ADAL" clId="{C7F611DF-E37F-4FB8-89E1-B310D78D1C16}" dt="2024-09-25T14:26:56.526" v="1567" actId="14100"/>
          <ac:spMkLst>
            <pc:docMk/>
            <pc:sldMk cId="3352988717" sldId="1052"/>
            <ac:spMk id="2" creationId="{408E66A7-E833-4FB5-98D9-32092641E806}"/>
          </ac:spMkLst>
        </pc:spChg>
        <pc:picChg chg="mod">
          <ac:chgData name="Tine Rostgaard" userId="310fae41-1f39-4f75-87a1-6a378abc881f" providerId="ADAL" clId="{C7F611DF-E37F-4FB8-89E1-B310D78D1C16}" dt="2024-09-25T14:26:50.562" v="1565" actId="14100"/>
          <ac:picMkLst>
            <pc:docMk/>
            <pc:sldMk cId="3352988717" sldId="1052"/>
            <ac:picMk id="4" creationId="{BF65DBB0-2C1E-47ED-9653-067F034C8406}"/>
          </ac:picMkLst>
        </pc:picChg>
      </pc:sldChg>
      <pc:sldChg chg="modSp mod">
        <pc:chgData name="Tine Rostgaard" userId="310fae41-1f39-4f75-87a1-6a378abc881f" providerId="ADAL" clId="{C7F611DF-E37F-4FB8-89E1-B310D78D1C16}" dt="2024-09-25T13:44:59.055" v="405" actId="14100"/>
        <pc:sldMkLst>
          <pc:docMk/>
          <pc:sldMk cId="889987747" sldId="1054"/>
        </pc:sldMkLst>
        <pc:picChg chg="mod">
          <ac:chgData name="Tine Rostgaard" userId="310fae41-1f39-4f75-87a1-6a378abc881f" providerId="ADAL" clId="{C7F611DF-E37F-4FB8-89E1-B310D78D1C16}" dt="2024-09-25T13:44:59.055" v="405" actId="14100"/>
          <ac:picMkLst>
            <pc:docMk/>
            <pc:sldMk cId="889987747" sldId="1054"/>
            <ac:picMk id="7" creationId="{B278B67A-C4D6-4730-A575-E21625D836F5}"/>
          </ac:picMkLst>
        </pc:picChg>
      </pc:sldChg>
      <pc:sldChg chg="del">
        <pc:chgData name="Tine Rostgaard" userId="310fae41-1f39-4f75-87a1-6a378abc881f" providerId="ADAL" clId="{C7F611DF-E37F-4FB8-89E1-B310D78D1C16}" dt="2024-09-25T13:46:12.034" v="409" actId="47"/>
        <pc:sldMkLst>
          <pc:docMk/>
          <pc:sldMk cId="36702087" sldId="1069"/>
        </pc:sldMkLst>
      </pc:sldChg>
      <pc:sldChg chg="modSp del mod ord">
        <pc:chgData name="Tine Rostgaard" userId="310fae41-1f39-4f75-87a1-6a378abc881f" providerId="ADAL" clId="{C7F611DF-E37F-4FB8-89E1-B310D78D1C16}" dt="2024-09-25T14:20:00.094" v="1414" actId="2696"/>
        <pc:sldMkLst>
          <pc:docMk/>
          <pc:sldMk cId="1417713020" sldId="1071"/>
        </pc:sldMkLst>
        <pc:spChg chg="mod">
          <ac:chgData name="Tine Rostgaard" userId="310fae41-1f39-4f75-87a1-6a378abc881f" providerId="ADAL" clId="{C7F611DF-E37F-4FB8-89E1-B310D78D1C16}" dt="2024-09-25T13:44:40.570" v="401" actId="255"/>
          <ac:spMkLst>
            <pc:docMk/>
            <pc:sldMk cId="1417713020" sldId="1071"/>
            <ac:spMk id="4" creationId="{8CC43A9D-E60D-238E-764C-E48ABC1747B4}"/>
          </ac:spMkLst>
        </pc:spChg>
      </pc:sldChg>
      <pc:sldChg chg="add">
        <pc:chgData name="Tine Rostgaard" userId="310fae41-1f39-4f75-87a1-6a378abc881f" providerId="ADAL" clId="{C7F611DF-E37F-4FB8-89E1-B310D78D1C16}" dt="2024-09-25T14:20:17.846" v="1415"/>
        <pc:sldMkLst>
          <pc:docMk/>
          <pc:sldMk cId="1834460812" sldId="1071"/>
        </pc:sldMkLst>
      </pc:sldChg>
      <pc:sldChg chg="del">
        <pc:chgData name="Tine Rostgaard" userId="310fae41-1f39-4f75-87a1-6a378abc881f" providerId="ADAL" clId="{C7F611DF-E37F-4FB8-89E1-B310D78D1C16}" dt="2024-09-25T13:46:09.858" v="408" actId="47"/>
        <pc:sldMkLst>
          <pc:docMk/>
          <pc:sldMk cId="3609861113" sldId="1072"/>
        </pc:sldMkLst>
      </pc:sldChg>
      <pc:sldChg chg="addSp modSp add mod ord">
        <pc:chgData name="Tine Rostgaard" userId="310fae41-1f39-4f75-87a1-6a378abc881f" providerId="ADAL" clId="{C7F611DF-E37F-4FB8-89E1-B310D78D1C16}" dt="2024-09-25T14:33:03.003" v="1593" actId="6549"/>
        <pc:sldMkLst>
          <pc:docMk/>
          <pc:sldMk cId="3185940655" sldId="1093"/>
        </pc:sldMkLst>
        <pc:spChg chg="mod">
          <ac:chgData name="Tine Rostgaard" userId="310fae41-1f39-4f75-87a1-6a378abc881f" providerId="ADAL" clId="{C7F611DF-E37F-4FB8-89E1-B310D78D1C16}" dt="2024-09-25T14:06:38.260" v="1026" actId="1076"/>
          <ac:spMkLst>
            <pc:docMk/>
            <pc:sldMk cId="3185940655" sldId="1093"/>
            <ac:spMk id="2" creationId="{94B2B616-43B9-B4F5-A445-51DF9086B2B4}"/>
          </ac:spMkLst>
        </pc:spChg>
        <pc:spChg chg="mod">
          <ac:chgData name="Tine Rostgaard" userId="310fae41-1f39-4f75-87a1-6a378abc881f" providerId="ADAL" clId="{C7F611DF-E37F-4FB8-89E1-B310D78D1C16}" dt="2024-09-25T14:33:03.003" v="1593" actId="6549"/>
          <ac:spMkLst>
            <pc:docMk/>
            <pc:sldMk cId="3185940655" sldId="1093"/>
            <ac:spMk id="3" creationId="{C0422C75-2DCE-E53D-354B-C988C07B1865}"/>
          </ac:spMkLst>
        </pc:spChg>
        <pc:spChg chg="add mod">
          <ac:chgData name="Tine Rostgaard" userId="310fae41-1f39-4f75-87a1-6a378abc881f" providerId="ADAL" clId="{C7F611DF-E37F-4FB8-89E1-B310D78D1C16}" dt="2024-09-25T14:15:28.984" v="1305" actId="114"/>
          <ac:spMkLst>
            <pc:docMk/>
            <pc:sldMk cId="3185940655" sldId="1093"/>
            <ac:spMk id="4" creationId="{509A25CC-C71B-BA44-6C15-1C8A8F19D2F0}"/>
          </ac:spMkLst>
        </pc:spChg>
      </pc:sldChg>
      <pc:sldChg chg="addSp modSp add mod">
        <pc:chgData name="Tine Rostgaard" userId="310fae41-1f39-4f75-87a1-6a378abc881f" providerId="ADAL" clId="{C7F611DF-E37F-4FB8-89E1-B310D78D1C16}" dt="2024-09-25T14:23:28.476" v="1502" actId="113"/>
        <pc:sldMkLst>
          <pc:docMk/>
          <pc:sldMk cId="239907508" sldId="1094"/>
        </pc:sldMkLst>
        <pc:spChg chg="mod">
          <ac:chgData name="Tine Rostgaard" userId="310fae41-1f39-4f75-87a1-6a378abc881f" providerId="ADAL" clId="{C7F611DF-E37F-4FB8-89E1-B310D78D1C16}" dt="2024-09-25T14:15:52.678" v="1308" actId="6549"/>
          <ac:spMkLst>
            <pc:docMk/>
            <pc:sldMk cId="239907508" sldId="1094"/>
            <ac:spMk id="2" creationId="{BCF16BF1-F5A2-028F-0944-4E537FDCBA19}"/>
          </ac:spMkLst>
        </pc:spChg>
        <pc:spChg chg="mod">
          <ac:chgData name="Tine Rostgaard" userId="310fae41-1f39-4f75-87a1-6a378abc881f" providerId="ADAL" clId="{C7F611DF-E37F-4FB8-89E1-B310D78D1C16}" dt="2024-09-25T14:23:28.476" v="1502" actId="113"/>
          <ac:spMkLst>
            <pc:docMk/>
            <pc:sldMk cId="239907508" sldId="1094"/>
            <ac:spMk id="3" creationId="{DA81F07B-71D8-42DC-6B8A-D107F527C5CF}"/>
          </ac:spMkLst>
        </pc:spChg>
        <pc:spChg chg="add mod">
          <ac:chgData name="Tine Rostgaard" userId="310fae41-1f39-4f75-87a1-6a378abc881f" providerId="ADAL" clId="{C7F611DF-E37F-4FB8-89E1-B310D78D1C16}" dt="2024-09-25T14:16:36.327" v="1331" actId="14100"/>
          <ac:spMkLst>
            <pc:docMk/>
            <pc:sldMk cId="239907508" sldId="1094"/>
            <ac:spMk id="4" creationId="{60BE6E07-B2B8-73CE-E967-707EB6373D17}"/>
          </ac:spMkLst>
        </pc:spChg>
      </pc:sldChg>
      <pc:sldChg chg="modSp new del mod">
        <pc:chgData name="Tine Rostgaard" userId="310fae41-1f39-4f75-87a1-6a378abc881f" providerId="ADAL" clId="{C7F611DF-E37F-4FB8-89E1-B310D78D1C16}" dt="2024-09-25T14:26:42.268" v="1562" actId="47"/>
        <pc:sldMkLst>
          <pc:docMk/>
          <pc:sldMk cId="4275602971" sldId="1095"/>
        </pc:sldMkLst>
        <pc:spChg chg="mod">
          <ac:chgData name="Tine Rostgaard" userId="310fae41-1f39-4f75-87a1-6a378abc881f" providerId="ADAL" clId="{C7F611DF-E37F-4FB8-89E1-B310D78D1C16}" dt="2024-09-25T14:26:00.912" v="1552" actId="27636"/>
          <ac:spMkLst>
            <pc:docMk/>
            <pc:sldMk cId="4275602971" sldId="1095"/>
            <ac:spMk id="2" creationId="{63FBE75A-88DE-8AE8-9B99-3B907C48577A}"/>
          </ac:spMkLst>
        </pc:spChg>
      </pc:sldChg>
      <pc:sldChg chg="addSp delSp modSp new mod ord">
        <pc:chgData name="Tine Rostgaard" userId="310fae41-1f39-4f75-87a1-6a378abc881f" providerId="ADAL" clId="{C7F611DF-E37F-4FB8-89E1-B310D78D1C16}" dt="2024-09-25T14:27:20.520" v="1570" actId="14100"/>
        <pc:sldMkLst>
          <pc:docMk/>
          <pc:sldMk cId="1334956631" sldId="1096"/>
        </pc:sldMkLst>
        <pc:spChg chg="del">
          <ac:chgData name="Tine Rostgaard" userId="310fae41-1f39-4f75-87a1-6a378abc881f" providerId="ADAL" clId="{C7F611DF-E37F-4FB8-89E1-B310D78D1C16}" dt="2024-09-25T14:26:06.920" v="1555" actId="478"/>
          <ac:spMkLst>
            <pc:docMk/>
            <pc:sldMk cId="1334956631" sldId="1096"/>
            <ac:spMk id="2" creationId="{44C88E3C-100C-CBF0-F415-F359E239239B}"/>
          </ac:spMkLst>
        </pc:spChg>
        <pc:spChg chg="del">
          <ac:chgData name="Tine Rostgaard" userId="310fae41-1f39-4f75-87a1-6a378abc881f" providerId="ADAL" clId="{C7F611DF-E37F-4FB8-89E1-B310D78D1C16}" dt="2024-09-25T14:26:10.261" v="1556" actId="478"/>
          <ac:spMkLst>
            <pc:docMk/>
            <pc:sldMk cId="1334956631" sldId="1096"/>
            <ac:spMk id="3" creationId="{232B0A25-8B13-D493-3F5D-4CFD2EE4ED65}"/>
          </ac:spMkLst>
        </pc:spChg>
        <pc:spChg chg="add mod">
          <ac:chgData name="Tine Rostgaard" userId="310fae41-1f39-4f75-87a1-6a378abc881f" providerId="ADAL" clId="{C7F611DF-E37F-4FB8-89E1-B310D78D1C16}" dt="2024-09-25T14:26:00.718" v="1551"/>
          <ac:spMkLst>
            <pc:docMk/>
            <pc:sldMk cId="1334956631" sldId="1096"/>
            <ac:spMk id="4" creationId="{A336CC4D-D510-4B27-B8D1-AE4EC2D52527}"/>
          </ac:spMkLst>
        </pc:spChg>
        <pc:spChg chg="add mod">
          <ac:chgData name="Tine Rostgaard" userId="310fae41-1f39-4f75-87a1-6a378abc881f" providerId="ADAL" clId="{C7F611DF-E37F-4FB8-89E1-B310D78D1C16}" dt="2024-09-25T14:26:00.718" v="1551"/>
          <ac:spMkLst>
            <pc:docMk/>
            <pc:sldMk cId="1334956631" sldId="1096"/>
            <ac:spMk id="5" creationId="{273D2F51-24F3-4F25-9A8A-C00343BDA64C}"/>
          </ac:spMkLst>
        </pc:spChg>
        <pc:spChg chg="add mod">
          <ac:chgData name="Tine Rostgaard" userId="310fae41-1f39-4f75-87a1-6a378abc881f" providerId="ADAL" clId="{C7F611DF-E37F-4FB8-89E1-B310D78D1C16}" dt="2024-09-25T14:25:54.484" v="1547"/>
          <ac:spMkLst>
            <pc:docMk/>
            <pc:sldMk cId="1334956631" sldId="1096"/>
            <ac:spMk id="6" creationId="{82C5FA80-7341-AD6F-B9FB-04972F44D433}"/>
          </ac:spMkLst>
        </pc:spChg>
        <pc:spChg chg="add mod">
          <ac:chgData name="Tine Rostgaard" userId="310fae41-1f39-4f75-87a1-6a378abc881f" providerId="ADAL" clId="{C7F611DF-E37F-4FB8-89E1-B310D78D1C16}" dt="2024-09-25T14:26:02.650" v="1554" actId="27636"/>
          <ac:spMkLst>
            <pc:docMk/>
            <pc:sldMk cId="1334956631" sldId="1096"/>
            <ac:spMk id="7" creationId="{F56562F7-38A2-C4CA-4DD6-2E02A655156E}"/>
          </ac:spMkLst>
        </pc:spChg>
        <pc:spChg chg="add mod">
          <ac:chgData name="Tine Rostgaard" userId="310fae41-1f39-4f75-87a1-6a378abc881f" providerId="ADAL" clId="{C7F611DF-E37F-4FB8-89E1-B310D78D1C16}" dt="2024-09-25T14:27:20.520" v="1570" actId="14100"/>
          <ac:spMkLst>
            <pc:docMk/>
            <pc:sldMk cId="1334956631" sldId="1096"/>
            <ac:spMk id="8" creationId="{9798FF00-38B8-51D2-FE41-56B71C5DAEB6}"/>
          </ac:spMkLst>
        </pc:spChg>
        <pc:spChg chg="add mod">
          <ac:chgData name="Tine Rostgaard" userId="310fae41-1f39-4f75-87a1-6a378abc881f" providerId="ADAL" clId="{C7F611DF-E37F-4FB8-89E1-B310D78D1C16}" dt="2024-09-25T14:26:02.441" v="1553"/>
          <ac:spMkLst>
            <pc:docMk/>
            <pc:sldMk cId="1334956631" sldId="1096"/>
            <ac:spMk id="9" creationId="{15AECB0C-A466-0BBF-882D-A5DE06E5263B}"/>
          </ac:spMkLst>
        </pc:spChg>
        <pc:spChg chg="add mod">
          <ac:chgData name="Tine Rostgaard" userId="310fae41-1f39-4f75-87a1-6a378abc881f" providerId="ADAL" clId="{C7F611DF-E37F-4FB8-89E1-B310D78D1C16}" dt="2024-09-25T14:26:28.225" v="1559" actId="207"/>
          <ac:spMkLst>
            <pc:docMk/>
            <pc:sldMk cId="1334956631" sldId="1096"/>
            <ac:spMk id="10" creationId="{83318445-2078-4F19-8BBC-8DAC6BC43BAC}"/>
          </ac:spMkLst>
        </pc:spChg>
        <pc:spChg chg="add mod">
          <ac:chgData name="Tine Rostgaard" userId="310fae41-1f39-4f75-87a1-6a378abc881f" providerId="ADAL" clId="{C7F611DF-E37F-4FB8-89E1-B310D78D1C16}" dt="2024-09-25T14:26:20.538" v="1558"/>
          <ac:spMkLst>
            <pc:docMk/>
            <pc:sldMk cId="1334956631" sldId="1096"/>
            <ac:spMk id="11" creationId="{8E773ACB-89FC-671D-77B9-9B905C1E9FC5}"/>
          </ac:spMkLst>
        </pc:spChg>
        <pc:picChg chg="add mod">
          <ac:chgData name="Tine Rostgaard" userId="310fae41-1f39-4f75-87a1-6a378abc881f" providerId="ADAL" clId="{C7F611DF-E37F-4FB8-89E1-B310D78D1C16}" dt="2024-09-25T14:26:20.538" v="1558"/>
          <ac:picMkLst>
            <pc:docMk/>
            <pc:sldMk cId="1334956631" sldId="1096"/>
            <ac:picMk id="12" creationId="{E4FAA7AD-4038-07A9-E195-A1083A2D48B3}"/>
          </ac:picMkLst>
        </pc:picChg>
      </pc:sldChg>
      <pc:sldMasterChg chg="delSldLayout">
        <pc:chgData name="Tine Rostgaard" userId="310fae41-1f39-4f75-87a1-6a378abc881f" providerId="ADAL" clId="{C7F611DF-E37F-4FB8-89E1-B310D78D1C16}" dt="2024-09-25T14:26:42.268" v="1562" actId="47"/>
        <pc:sldMasterMkLst>
          <pc:docMk/>
          <pc:sldMasterMk cId="3654354300" sldId="2147483648"/>
        </pc:sldMasterMkLst>
        <pc:sldLayoutChg chg="del">
          <pc:chgData name="Tine Rostgaard" userId="310fae41-1f39-4f75-87a1-6a378abc881f" providerId="ADAL" clId="{C7F611DF-E37F-4FB8-89E1-B310D78D1C16}" dt="2024-09-25T14:26:42.268" v="1562" actId="47"/>
          <pc:sldLayoutMkLst>
            <pc:docMk/>
            <pc:sldMasterMk cId="3654354300" sldId="2147483648"/>
            <pc:sldLayoutMk cId="3220022751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E3312-86F7-4171-92F6-896A071650C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003D-A0F5-4E1B-AEB8-BC6D6FDF02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32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39E2-FA43-497E-ADDC-E992889626C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866F-892D-4184-A2D0-F73587DB19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46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866F-892D-4184-A2D0-F73587DB19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24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https://reable.auckland.ac.nz/</a:t>
            </a:r>
          </a:p>
          <a:p>
            <a:r>
              <a:rPr lang="da-DK" dirty="0"/>
              <a:t>3:37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B33CA-0D93-4B3E-B324-C1A48DBFDB4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31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https://reable.auckland.ac.nz/</a:t>
            </a:r>
          </a:p>
          <a:p>
            <a:r>
              <a:rPr lang="da-DK" dirty="0"/>
              <a:t>3:37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B33CA-0D93-4B3E-B324-C1A48DBFDB4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80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dobjekt 12">
            <a:extLst>
              <a:ext uri="{FF2B5EF4-FFF2-40B4-BE49-F238E27FC236}">
                <a16:creationId xmlns:a16="http://schemas.microsoft.com/office/drawing/2014/main" id="{77A07B51-9DB1-2CDA-4693-F27EEFF0D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635"/>
            <a:ext cx="6205728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817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>
          <a:xfrm>
            <a:off x="4079776" y="6335242"/>
            <a:ext cx="3072341" cy="334119"/>
          </a:xfrm>
        </p:spPr>
        <p:txBody>
          <a:bodyPr/>
          <a:lstStyle/>
          <a:p>
            <a:r>
              <a:rPr lang="da-DK" altLang="da-DK" dirty="0"/>
              <a:t>Tine Rostgaard VIVE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380302" y="1844676"/>
            <a:ext cx="11420116" cy="432117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72798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59027"/>
            <a:ext cx="10515600" cy="1325563"/>
          </a:xfrm>
        </p:spPr>
        <p:txBody>
          <a:bodyPr>
            <a:normAutofit/>
          </a:bodyPr>
          <a:lstStyle>
            <a:lvl1pPr>
              <a:defRPr sz="4400" b="0">
                <a:latin typeface="Century Gothic" panose="020B050202020202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1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93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5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141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78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921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79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6CF73-3506-46B9-8863-C7B1166666B7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71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CF9E-5C22-41B5-A768-E1EAA66A73DF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 rotWithShape="1">
          <a:blip r:embed="rId15"/>
          <a:srcRect l="1665" t="19248" b="4404"/>
          <a:stretch/>
        </p:blipFill>
        <p:spPr>
          <a:xfrm>
            <a:off x="946487" y="213282"/>
            <a:ext cx="786060" cy="114984"/>
          </a:xfrm>
          <a:prstGeom prst="rect">
            <a:avLst/>
          </a:prstGeom>
        </p:spPr>
      </p:pic>
      <p:pic>
        <p:nvPicPr>
          <p:cNvPr id="7" name="Bildobjekt 12">
            <a:extLst>
              <a:ext uri="{FF2B5EF4-FFF2-40B4-BE49-F238E27FC236}">
                <a16:creationId xmlns:a16="http://schemas.microsoft.com/office/drawing/2014/main" id="{3FDDCEC9-D3EA-6FA0-A2D9-445C3EBF063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091"/>
            <a:ext cx="6205728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998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/>
          <a:srcRect t="28363"/>
          <a:stretch/>
        </p:blipFill>
        <p:spPr>
          <a:xfrm>
            <a:off x="0" y="25821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C0F251B-D930-DBB4-F15B-C0B0FA0C3685}"/>
              </a:ext>
            </a:extLst>
          </p:cNvPr>
          <p:cNvSpPr txBox="1">
            <a:spLocks/>
          </p:cNvSpPr>
          <p:nvPr/>
        </p:nvSpPr>
        <p:spPr bwMode="gray">
          <a:xfrm>
            <a:off x="708098" y="4367495"/>
            <a:ext cx="7202525" cy="2059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en-US" sz="3200" b="1" dirty="0">
                <a:solidFill>
                  <a:srgbClr val="239983"/>
                </a:solidFill>
                <a:latin typeface="Century Gothic" panose="020B0502020202020204" pitchFamily="34" charset="0"/>
              </a:rPr>
              <a:t>International perspectives on </a:t>
            </a:r>
            <a:r>
              <a:rPr lang="en-US" sz="3200" b="1" dirty="0" err="1">
                <a:solidFill>
                  <a:srgbClr val="239983"/>
                </a:solidFill>
                <a:latin typeface="Century Gothic" panose="020B0502020202020204" pitchFamily="34" charset="0"/>
              </a:rPr>
              <a:t>reablement</a:t>
            </a:r>
            <a:r>
              <a:rPr lang="en-US" sz="3200" b="1" dirty="0">
                <a:solidFill>
                  <a:srgbClr val="239983"/>
                </a:solidFill>
                <a:latin typeface="Century Gothic" panose="020B0502020202020204" pitchFamily="34" charset="0"/>
              </a:rPr>
              <a:t> - an active ageing </a:t>
            </a:r>
          </a:p>
          <a:p>
            <a:pPr algn="ctr" defTabSz="914400"/>
            <a:r>
              <a:rPr lang="en-US" sz="3200" b="1" dirty="0">
                <a:solidFill>
                  <a:srgbClr val="239983"/>
                </a:solidFill>
                <a:latin typeface="Century Gothic" panose="020B0502020202020204" pitchFamily="34" charset="0"/>
              </a:rPr>
              <a:t>approach in home care</a:t>
            </a:r>
          </a:p>
          <a:p>
            <a:pPr algn="ctr" defTabSz="914400"/>
            <a:endParaRPr lang="da-DK" sz="2800" b="1" dirty="0">
              <a:solidFill>
                <a:srgbClr val="239983"/>
              </a:solidFill>
              <a:latin typeface="Century Gothic" panose="020B0502020202020204" pitchFamily="34" charset="0"/>
            </a:endParaRPr>
          </a:p>
          <a:p>
            <a:pPr algn="ctr" defTabSz="914400"/>
            <a:r>
              <a:rPr lang="en-US" sz="2800" dirty="0">
                <a:solidFill>
                  <a:srgbClr val="239983"/>
                </a:solidFill>
                <a:latin typeface="Century Gothic" panose="020B0502020202020204" pitchFamily="34" charset="0"/>
              </a:rPr>
              <a:t>European Educational Symposium, </a:t>
            </a:r>
          </a:p>
          <a:p>
            <a:pPr algn="ctr" defTabSz="914400"/>
            <a:r>
              <a:rPr lang="en-US" sz="2800" dirty="0">
                <a:solidFill>
                  <a:srgbClr val="239983"/>
                </a:solidFill>
                <a:latin typeface="Century Gothic" panose="020B0502020202020204" pitchFamily="34" charset="0"/>
              </a:rPr>
              <a:t>Sept 26</a:t>
            </a:r>
            <a:r>
              <a:rPr lang="en-US" sz="2800" baseline="30000" dirty="0">
                <a:solidFill>
                  <a:srgbClr val="239983"/>
                </a:solidFill>
                <a:latin typeface="Century Gothic" panose="020B0502020202020204" pitchFamily="34" charset="0"/>
              </a:rPr>
              <a:t>th</a:t>
            </a:r>
            <a:r>
              <a:rPr lang="en-US" sz="2800" dirty="0">
                <a:solidFill>
                  <a:srgbClr val="239983"/>
                </a:solidFill>
                <a:latin typeface="Century Gothic" panose="020B0502020202020204" pitchFamily="34" charset="0"/>
              </a:rPr>
              <a:t> , 2024 </a:t>
            </a:r>
          </a:p>
          <a:p>
            <a:pPr algn="ctr" defTabSz="914400"/>
            <a:endParaRPr lang="da-DK" sz="2800" dirty="0">
              <a:solidFill>
                <a:srgbClr val="239983"/>
              </a:solidFill>
              <a:latin typeface="Century Gothic" panose="020B0502020202020204" pitchFamily="34" charset="0"/>
            </a:endParaRPr>
          </a:p>
          <a:p>
            <a:pPr algn="ctr" defTabSz="914400"/>
            <a:r>
              <a:rPr lang="da-DK" sz="2800" dirty="0">
                <a:solidFill>
                  <a:srgbClr val="239983"/>
                </a:solidFill>
                <a:latin typeface="Century Gothic" panose="020B0502020202020204" pitchFamily="34" charset="0"/>
              </a:rPr>
              <a:t>Tine Rostgaard, Professor, </a:t>
            </a:r>
          </a:p>
          <a:p>
            <a:pPr algn="ctr" defTabSz="914400"/>
            <a:r>
              <a:rPr lang="da-DK" sz="2800" dirty="0">
                <a:solidFill>
                  <a:srgbClr val="239983"/>
                </a:solidFill>
                <a:latin typeface="Century Gothic" panose="020B0502020202020204" pitchFamily="34" charset="0"/>
              </a:rPr>
              <a:t>Roskilde University, Denmark</a:t>
            </a:r>
          </a:p>
          <a:p>
            <a:endParaRPr lang="da-DK" sz="1800" dirty="0">
              <a:solidFill>
                <a:schemeClr val="tx1"/>
              </a:solidFill>
            </a:endParaRPr>
          </a:p>
          <a:p>
            <a:endParaRPr lang="da-DK" sz="1800" dirty="0">
              <a:solidFill>
                <a:schemeClr val="bg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75A008-57FA-F2D5-AF90-F27405CB3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601" y="1187879"/>
            <a:ext cx="3169196" cy="3645024"/>
          </a:xfrm>
          <a:prstGeom prst="rect">
            <a:avLst/>
          </a:prstGeom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1E1D377F-42E8-684D-CDCC-F78C119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869"/>
            <a:ext cx="6205728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16BF1-F5A2-028F-0944-4E537FDC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 it </a:t>
            </a:r>
            <a:r>
              <a:rPr lang="da-DK" dirty="0" err="1"/>
              <a:t>cost-effective</a:t>
            </a:r>
            <a:r>
              <a:rPr lang="da-DK" dirty="0"/>
              <a:t>?</a:t>
            </a:r>
            <a:br>
              <a:rPr lang="da-DK" dirty="0"/>
            </a:br>
            <a:endParaRPr lang="da-DK" sz="18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81F07B-71D8-42DC-6B8A-D107F527C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884" y="1690688"/>
            <a:ext cx="10360404" cy="4944028"/>
          </a:xfrm>
        </p:spPr>
        <p:txBody>
          <a:bodyPr>
            <a:normAutofit/>
          </a:bodyPr>
          <a:lstStyle/>
          <a:p>
            <a:r>
              <a:rPr lang="en-US" sz="2000" dirty="0"/>
              <a:t>Based on an investigation of the studies looking into </a:t>
            </a:r>
            <a:r>
              <a:rPr lang="en-US" sz="2000" b="1" dirty="0"/>
              <a:t>costs and service use</a:t>
            </a:r>
            <a:r>
              <a:rPr lang="en-US" sz="2000" dirty="0"/>
              <a:t>. </a:t>
            </a:r>
          </a:p>
          <a:p>
            <a:r>
              <a:rPr lang="en-US" sz="2000" dirty="0"/>
              <a:t>The evidence base is still </a:t>
            </a:r>
            <a:r>
              <a:rPr lang="en-US" sz="2000" b="1" dirty="0"/>
              <a:t>limited</a:t>
            </a:r>
            <a:r>
              <a:rPr lang="en-US" sz="2000" dirty="0"/>
              <a:t>; additional studies designed to capture health-economic perspectives over the long term are urgently needed.</a:t>
            </a:r>
            <a:endParaRPr lang="da-DK" sz="2000" dirty="0"/>
          </a:p>
          <a:p>
            <a:r>
              <a:rPr lang="en-US" sz="2000" dirty="0"/>
              <a:t>The present health economic studies of </a:t>
            </a:r>
            <a:r>
              <a:rPr lang="en-US" sz="2000" dirty="0" err="1"/>
              <a:t>reablement</a:t>
            </a:r>
            <a:r>
              <a:rPr lang="en-US" sz="2000" dirty="0"/>
              <a:t> are limited to studies conducted in the </a:t>
            </a:r>
            <a:r>
              <a:rPr lang="en-US" sz="2000" b="1" dirty="0"/>
              <a:t>UK and Scandinavia</a:t>
            </a:r>
          </a:p>
          <a:p>
            <a:r>
              <a:rPr lang="en-US" sz="2000" dirty="0" err="1"/>
              <a:t>Reablement</a:t>
            </a:r>
            <a:r>
              <a:rPr lang="en-US" sz="2000" dirty="0"/>
              <a:t> is evaluated in relation to usual care, that is </a:t>
            </a:r>
            <a:r>
              <a:rPr lang="en-US" sz="2000" b="1" dirty="0"/>
              <a:t>conventional home care</a:t>
            </a:r>
          </a:p>
          <a:p>
            <a:r>
              <a:rPr lang="en-US" sz="2000" dirty="0"/>
              <a:t>In all studies except one, </a:t>
            </a:r>
            <a:r>
              <a:rPr lang="en-US" sz="2000" dirty="0" err="1"/>
              <a:t>reablement</a:t>
            </a:r>
            <a:r>
              <a:rPr lang="en-US" sz="2000" dirty="0"/>
              <a:t> resulted in </a:t>
            </a:r>
            <a:r>
              <a:rPr lang="en-US" sz="2000" b="1" dirty="0"/>
              <a:t>positive effects on outcomes </a:t>
            </a:r>
            <a:r>
              <a:rPr lang="en-US" sz="2000" dirty="0"/>
              <a:t>covering quality of life and performance of daily activities and/or lower costs</a:t>
            </a:r>
          </a:p>
          <a:p>
            <a:r>
              <a:rPr lang="en-US" sz="2000" dirty="0"/>
              <a:t>Indication that </a:t>
            </a:r>
            <a:r>
              <a:rPr lang="en-US" sz="2000" b="1" dirty="0" err="1"/>
              <a:t>reablement</a:t>
            </a:r>
            <a:r>
              <a:rPr lang="en-US" sz="2000" b="1" dirty="0"/>
              <a:t> is promising regarding cost-effectiveness </a:t>
            </a:r>
            <a:r>
              <a:rPr lang="en-US" sz="2000" dirty="0"/>
              <a:t>compared to usual home care services,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0BE6E07-B2B8-73CE-E967-707EB6373D17}"/>
              </a:ext>
            </a:extLst>
          </p:cNvPr>
          <p:cNvSpPr txBox="1">
            <a:spLocks/>
          </p:cNvSpPr>
          <p:nvPr/>
        </p:nvSpPr>
        <p:spPr>
          <a:xfrm>
            <a:off x="6902464" y="6106935"/>
            <a:ext cx="5176122" cy="64588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Source: Zingmark et </a:t>
            </a:r>
            <a:r>
              <a:rPr lang="da-DK" sz="2000" dirty="0" err="1"/>
              <a:t>ell</a:t>
            </a:r>
            <a:r>
              <a:rPr lang="da-DK" sz="2000" dirty="0"/>
              <a:t> (2022) in Rostgaard, Parsons and Tuntland</a:t>
            </a:r>
            <a:r>
              <a:rPr lang="da-DK" sz="2000" i="1" dirty="0"/>
              <a:t>, </a:t>
            </a:r>
            <a:r>
              <a:rPr lang="da-DK" sz="2000" i="1" dirty="0" err="1"/>
              <a:t>Reablement</a:t>
            </a:r>
            <a:r>
              <a:rPr lang="da-DK" sz="2000" i="1" dirty="0"/>
              <a:t> in long-term </a:t>
            </a:r>
            <a:r>
              <a:rPr lang="da-DK" sz="2000" i="1" dirty="0" err="1"/>
              <a:t>care</a:t>
            </a:r>
            <a:r>
              <a:rPr lang="da-DK" sz="2000" i="1" dirty="0"/>
              <a:t> for </a:t>
            </a:r>
            <a:r>
              <a:rPr lang="da-DK" sz="2000" i="1" dirty="0" err="1"/>
              <a:t>older</a:t>
            </a:r>
            <a:r>
              <a:rPr lang="da-DK" sz="2000" i="1" dirty="0"/>
              <a:t> </a:t>
            </a:r>
            <a:r>
              <a:rPr lang="da-DK" sz="2000" i="1" dirty="0" err="1"/>
              <a:t>people</a:t>
            </a:r>
            <a:r>
              <a:rPr lang="da-DK" sz="2000" dirty="0"/>
              <a:t>, Policy Press. </a:t>
            </a:r>
          </a:p>
        </p:txBody>
      </p:sp>
    </p:spTree>
    <p:extLst>
      <p:ext uri="{BB962C8B-B14F-4D97-AF65-F5344CB8AC3E}">
        <p14:creationId xmlns:p14="http://schemas.microsoft.com/office/powerpoint/2010/main" val="23990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9B1E7A8-68AA-3613-B259-0BBFEBFA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4253"/>
            <a:ext cx="8317735" cy="4707474"/>
          </a:xfrm>
          <a:prstGeom prst="rect">
            <a:avLst/>
          </a:prstGeom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2AD595AF-AF36-1F57-6490-949CB8E2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684" y="6255681"/>
            <a:ext cx="5826316" cy="474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2000" dirty="0"/>
              <a:t>Source: Rostgaard and Graff, 2023, in Rostgaard et al, </a:t>
            </a:r>
            <a:r>
              <a:rPr lang="da-DK" sz="2000" i="1" dirty="0"/>
              <a:t> </a:t>
            </a:r>
            <a:r>
              <a:rPr lang="da-DK" sz="2000" i="1" dirty="0" err="1"/>
              <a:t>Reablement</a:t>
            </a:r>
            <a:r>
              <a:rPr lang="da-DK" sz="2000" i="1" dirty="0"/>
              <a:t> in long-term </a:t>
            </a:r>
            <a:r>
              <a:rPr lang="da-DK" sz="2000" i="1" dirty="0" err="1"/>
              <a:t>care</a:t>
            </a:r>
            <a:r>
              <a:rPr lang="da-DK" sz="2000" i="1" dirty="0"/>
              <a:t> for </a:t>
            </a:r>
            <a:r>
              <a:rPr lang="da-DK" sz="2000" i="1" dirty="0" err="1"/>
              <a:t>older</a:t>
            </a:r>
            <a:r>
              <a:rPr lang="da-DK" sz="2000" i="1" dirty="0"/>
              <a:t> </a:t>
            </a:r>
            <a:r>
              <a:rPr lang="da-DK" sz="2000" i="1" dirty="0" err="1"/>
              <a:t>people</a:t>
            </a:r>
            <a:r>
              <a:rPr lang="da-DK" sz="2000" dirty="0"/>
              <a:t>, Policy Press. 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659FB9-CBA9-BA75-7F2D-7A427BDC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491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 err="1"/>
              <a:t>Does</a:t>
            </a:r>
            <a:r>
              <a:rPr lang="da-DK" dirty="0"/>
              <a:t> it </a:t>
            </a:r>
            <a:r>
              <a:rPr lang="da-DK" dirty="0" err="1"/>
              <a:t>motivate</a:t>
            </a:r>
            <a:r>
              <a:rPr lang="da-DK" dirty="0"/>
              <a:t> </a:t>
            </a:r>
            <a:r>
              <a:rPr lang="da-DK" dirty="0" err="1"/>
              <a:t>staff</a:t>
            </a:r>
            <a:r>
              <a:rPr lang="da-DK" dirty="0"/>
              <a:t>?</a:t>
            </a:r>
            <a:br>
              <a:rPr lang="da-DK" dirty="0"/>
            </a:b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9353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22CAF2-15C7-3856-8E66-47FAAC0B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778" y="6440764"/>
            <a:ext cx="4650907" cy="64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Source: Rostgaard and Graff, 2023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D1A691-6F12-C921-93AF-53EFC22AD260}"/>
              </a:ext>
            </a:extLst>
          </p:cNvPr>
          <p:cNvSpPr/>
          <p:nvPr/>
        </p:nvSpPr>
        <p:spPr>
          <a:xfrm>
            <a:off x="7541093" y="1279299"/>
            <a:ext cx="4419815" cy="426135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No, I have no intentions </a:t>
            </a:r>
            <a:r>
              <a:rPr lang="da-DK" sz="2400" b="1" dirty="0" err="1"/>
              <a:t>quitting</a:t>
            </a:r>
            <a:r>
              <a:rPr lang="da-DK" sz="2400" b="1" dirty="0"/>
              <a:t> </a:t>
            </a:r>
            <a:r>
              <a:rPr lang="da-DK" sz="2400" b="1" dirty="0" err="1"/>
              <a:t>my</a:t>
            </a:r>
            <a:r>
              <a:rPr lang="da-DK" sz="2400" b="1" dirty="0"/>
              <a:t> job!</a:t>
            </a:r>
          </a:p>
          <a:p>
            <a:pPr algn="ctr"/>
            <a:r>
              <a:rPr lang="da-DK" sz="2400" dirty="0"/>
              <a:t>38% of </a:t>
            </a:r>
            <a:r>
              <a:rPr lang="da-DK" sz="2400" dirty="0" err="1"/>
              <a:t>those</a:t>
            </a:r>
            <a:r>
              <a:rPr lang="da-DK" sz="2400" dirty="0"/>
              <a:t> </a:t>
            </a:r>
            <a:r>
              <a:rPr lang="da-DK" sz="2400" dirty="0" err="1"/>
              <a:t>providing</a:t>
            </a:r>
            <a:r>
              <a:rPr lang="da-DK" sz="2400" dirty="0"/>
              <a:t> </a:t>
            </a:r>
            <a:r>
              <a:rPr lang="da-DK" sz="2400" dirty="0" err="1"/>
              <a:t>reablement</a:t>
            </a:r>
            <a:r>
              <a:rPr lang="da-DK" sz="2400" dirty="0"/>
              <a:t>, vs. 62% </a:t>
            </a:r>
            <a:r>
              <a:rPr lang="da-DK" sz="2400" dirty="0" err="1"/>
              <a:t>among</a:t>
            </a:r>
            <a:r>
              <a:rPr lang="da-DK" sz="2400" dirty="0"/>
              <a:t> </a:t>
            </a:r>
            <a:r>
              <a:rPr lang="da-DK" sz="2400" dirty="0" err="1"/>
              <a:t>those</a:t>
            </a:r>
            <a:r>
              <a:rPr lang="da-DK" sz="2400" dirty="0"/>
              <a:t> </a:t>
            </a:r>
            <a:r>
              <a:rPr lang="da-DK" sz="2400" dirty="0" err="1"/>
              <a:t>providing</a:t>
            </a:r>
            <a:r>
              <a:rPr lang="da-DK" sz="2400" dirty="0"/>
              <a:t> </a:t>
            </a:r>
            <a:r>
              <a:rPr lang="da-DK" sz="2400" dirty="0" err="1"/>
              <a:t>conventional</a:t>
            </a:r>
            <a:r>
              <a:rPr lang="da-DK" sz="2400" dirty="0"/>
              <a:t> home </a:t>
            </a:r>
            <a:r>
              <a:rPr lang="da-DK" sz="2400" dirty="0" err="1"/>
              <a:t>care</a:t>
            </a:r>
            <a:endParaRPr lang="da-DK" sz="24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E6252A-B094-C69A-D4B6-1FF6290DDF5E}"/>
              </a:ext>
            </a:extLst>
          </p:cNvPr>
          <p:cNvSpPr/>
          <p:nvPr/>
        </p:nvSpPr>
        <p:spPr>
          <a:xfrm>
            <a:off x="534277" y="1790700"/>
            <a:ext cx="4294899" cy="41356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shade val="15000"/>
                <a:alpha val="91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Yes, I provide person-</a:t>
            </a:r>
            <a:r>
              <a:rPr lang="da-DK" sz="2400" b="1" dirty="0" err="1"/>
              <a:t>centred</a:t>
            </a:r>
            <a:r>
              <a:rPr lang="da-DK" sz="2400" b="1" dirty="0"/>
              <a:t> </a:t>
            </a:r>
            <a:r>
              <a:rPr lang="da-DK" sz="2400" b="1" dirty="0" err="1"/>
              <a:t>care</a:t>
            </a:r>
            <a:r>
              <a:rPr lang="da-DK" sz="2400" b="1" dirty="0"/>
              <a:t>!</a:t>
            </a:r>
          </a:p>
          <a:p>
            <a:pPr algn="ctr"/>
            <a:r>
              <a:rPr lang="da-DK" sz="2400" dirty="0"/>
              <a:t>41% of </a:t>
            </a:r>
            <a:r>
              <a:rPr lang="da-DK" sz="2400" dirty="0" err="1"/>
              <a:t>those</a:t>
            </a:r>
            <a:r>
              <a:rPr lang="da-DK" sz="2400" dirty="0"/>
              <a:t> </a:t>
            </a:r>
            <a:r>
              <a:rPr lang="da-DK" sz="2400" dirty="0" err="1"/>
              <a:t>providing</a:t>
            </a:r>
            <a:r>
              <a:rPr lang="da-DK" sz="2400" dirty="0"/>
              <a:t> </a:t>
            </a:r>
            <a:r>
              <a:rPr lang="da-DK" sz="2400" dirty="0" err="1"/>
              <a:t>reablement</a:t>
            </a:r>
            <a:r>
              <a:rPr lang="da-DK" sz="2400" dirty="0"/>
              <a:t> vs. 19% </a:t>
            </a:r>
            <a:r>
              <a:rPr lang="da-DK" sz="2400" dirty="0" err="1"/>
              <a:t>among</a:t>
            </a:r>
            <a:r>
              <a:rPr lang="da-DK" sz="2400" dirty="0"/>
              <a:t> </a:t>
            </a:r>
            <a:r>
              <a:rPr lang="da-DK" sz="2400" dirty="0" err="1"/>
              <a:t>those</a:t>
            </a:r>
            <a:r>
              <a:rPr lang="da-DK" sz="2400" dirty="0"/>
              <a:t> </a:t>
            </a:r>
            <a:r>
              <a:rPr lang="da-DK" sz="2400" dirty="0" err="1"/>
              <a:t>providing</a:t>
            </a:r>
            <a:r>
              <a:rPr lang="da-DK" sz="2400" dirty="0"/>
              <a:t> </a:t>
            </a:r>
            <a:r>
              <a:rPr lang="da-DK" sz="2400" dirty="0" err="1"/>
              <a:t>conventional</a:t>
            </a:r>
            <a:r>
              <a:rPr lang="da-DK" sz="2400" dirty="0"/>
              <a:t> home </a:t>
            </a:r>
            <a:r>
              <a:rPr lang="da-DK" sz="2400" dirty="0" err="1"/>
              <a:t>care</a:t>
            </a:r>
            <a:endParaRPr lang="da-DK" sz="24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9025E58-4680-3FD2-B300-B2081DF61BC2}"/>
              </a:ext>
            </a:extLst>
          </p:cNvPr>
          <p:cNvSpPr/>
          <p:nvPr/>
        </p:nvSpPr>
        <p:spPr>
          <a:xfrm>
            <a:off x="4139050" y="2594769"/>
            <a:ext cx="4294900" cy="40260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Yes, </a:t>
            </a:r>
            <a:r>
              <a:rPr lang="da-DK" sz="2400" b="1" dirty="0" err="1"/>
              <a:t>my</a:t>
            </a:r>
            <a:r>
              <a:rPr lang="da-DK" sz="2400" b="1" dirty="0"/>
              <a:t> job is </a:t>
            </a:r>
            <a:r>
              <a:rPr lang="da-DK" sz="2400" b="1" dirty="0" err="1"/>
              <a:t>interesting</a:t>
            </a:r>
            <a:r>
              <a:rPr lang="da-DK" sz="2400" b="1" dirty="0"/>
              <a:t> and </a:t>
            </a:r>
            <a:r>
              <a:rPr lang="da-DK" sz="2400" b="1" dirty="0" err="1"/>
              <a:t>meaningfull</a:t>
            </a:r>
            <a:r>
              <a:rPr lang="da-DK" sz="2400" b="1" dirty="0"/>
              <a:t>! </a:t>
            </a:r>
          </a:p>
          <a:p>
            <a:pPr algn="ctr"/>
            <a:r>
              <a:rPr lang="da-DK" sz="2400" dirty="0"/>
              <a:t>87% of </a:t>
            </a:r>
            <a:r>
              <a:rPr lang="da-DK" sz="2400" dirty="0" err="1"/>
              <a:t>staff</a:t>
            </a:r>
            <a:r>
              <a:rPr lang="da-DK" sz="2400" dirty="0"/>
              <a:t> </a:t>
            </a:r>
            <a:r>
              <a:rPr lang="da-DK" sz="2400" dirty="0" err="1"/>
              <a:t>providing</a:t>
            </a:r>
            <a:r>
              <a:rPr lang="da-DK" sz="2400" dirty="0"/>
              <a:t> </a:t>
            </a:r>
            <a:r>
              <a:rPr lang="da-DK" sz="2400" dirty="0" err="1"/>
              <a:t>reablement</a:t>
            </a:r>
            <a:r>
              <a:rPr lang="da-DK" sz="2400" dirty="0"/>
              <a:t> vs. 57% of </a:t>
            </a:r>
            <a:r>
              <a:rPr lang="da-DK" sz="2400" dirty="0" err="1"/>
              <a:t>those</a:t>
            </a:r>
            <a:r>
              <a:rPr lang="da-DK" sz="2400" dirty="0"/>
              <a:t> </a:t>
            </a:r>
            <a:r>
              <a:rPr lang="da-DK" sz="2400" dirty="0" err="1"/>
              <a:t>providing</a:t>
            </a:r>
            <a:r>
              <a:rPr lang="da-DK" sz="2400" dirty="0"/>
              <a:t> </a:t>
            </a:r>
            <a:r>
              <a:rPr lang="da-DK" sz="2400" dirty="0" err="1"/>
              <a:t>conventional</a:t>
            </a:r>
            <a:r>
              <a:rPr lang="da-DK" sz="2400" dirty="0"/>
              <a:t> home </a:t>
            </a:r>
            <a:r>
              <a:rPr lang="da-DK" sz="2400" dirty="0" err="1"/>
              <a:t>care</a:t>
            </a:r>
            <a:endParaRPr lang="da-DK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25F5599-C076-6A33-E011-B4B6CC59639C}"/>
              </a:ext>
            </a:extLst>
          </p:cNvPr>
          <p:cNvSpPr txBox="1">
            <a:spLocks/>
          </p:cNvSpPr>
          <p:nvPr/>
        </p:nvSpPr>
        <p:spPr>
          <a:xfrm>
            <a:off x="345714" y="369093"/>
            <a:ext cx="10569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among Danish home care staff:</a:t>
            </a:r>
          </a:p>
          <a:p>
            <a:r>
              <a:rPr lang="en-US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orientation, and cross-disciplinary and team-based approach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to higher levels of staff satisfaction and reduced desire to quit job</a:t>
            </a:r>
            <a:b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4072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56562F7-38A2-C4CA-4DD6-2E02A655156E}"/>
              </a:ext>
            </a:extLst>
          </p:cNvPr>
          <p:cNvSpPr txBox="1">
            <a:spLocks/>
          </p:cNvSpPr>
          <p:nvPr/>
        </p:nvSpPr>
        <p:spPr>
          <a:xfrm>
            <a:off x="4030404" y="254116"/>
            <a:ext cx="7656000" cy="441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23998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Transforming Care Book Series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798FF00-38B8-51D2-FE41-56B71C5DAEB6}"/>
              </a:ext>
            </a:extLst>
          </p:cNvPr>
          <p:cNvSpPr txBox="1">
            <a:spLocks/>
          </p:cNvSpPr>
          <p:nvPr/>
        </p:nvSpPr>
        <p:spPr>
          <a:xfrm>
            <a:off x="3974807" y="1015145"/>
            <a:ext cx="5275519" cy="4770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Reablement in Long-Term Care for Older People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AECB0C-A466-0BBF-882D-A5DE06E5263B}"/>
              </a:ext>
            </a:extLst>
          </p:cNvPr>
          <p:cNvSpPr txBox="1">
            <a:spLocks/>
          </p:cNvSpPr>
          <p:nvPr/>
        </p:nvSpPr>
        <p:spPr>
          <a:xfrm>
            <a:off x="4086000" y="1838471"/>
            <a:ext cx="7656000" cy="638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97280" rtl="0" eaLnBrk="1" latinLnBrk="0" hangingPunct="1">
              <a:lnSpc>
                <a:spcPct val="103000"/>
              </a:lnSpc>
              <a:spcBef>
                <a:spcPts val="1500"/>
              </a:spcBef>
              <a:buFont typeface="Arial" panose="020B0604020202020204" pitchFamily="34" charset="0"/>
              <a:buNone/>
              <a:defRPr sz="2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1097280" rtl="0" eaLnBrk="1" latinLnBrk="0" hangingPunct="1">
              <a:lnSpc>
                <a:spcPct val="103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HelveticaNeueLT Std" panose="020B0604020202020204" pitchFamily="34" charset="0"/>
              <a:buChar char="•"/>
              <a:defRPr sz="2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97280" rtl="0" eaLnBrk="1" latinLnBrk="0" hangingPunct="1">
              <a:lnSpc>
                <a:spcPct val="105000"/>
              </a:lnSpc>
              <a:spcBef>
                <a:spcPts val="13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1097280" rtl="0" eaLnBrk="1" latinLnBrk="0" hangingPunct="1">
              <a:lnSpc>
                <a:spcPct val="105000"/>
              </a:lnSpc>
              <a:spcBef>
                <a:spcPts val="1100"/>
              </a:spcBef>
              <a:buClr>
                <a:schemeClr val="accent1"/>
              </a:buClr>
              <a:buFont typeface="HelveticaNeueLT Std" panose="020B0604020202020204" pitchFamily="34" charset="0"/>
              <a:buChar char="•"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96000" indent="-144000" algn="l" defTabSz="1097280" rtl="0" eaLnBrk="1" latinLnBrk="0" hangingPunct="1">
              <a:lnSpc>
                <a:spcPct val="105000"/>
              </a:lnSpc>
              <a:spcBef>
                <a:spcPts val="0"/>
              </a:spcBef>
              <a:buFont typeface="HelveticaNeueLT Std" panose="020B0604020202020204" pitchFamily="34" charset="0"/>
              <a:buChar char="-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83" dirty="0">
                <a:latin typeface="Arial" panose="020B0604020202020204" pitchFamily="34" charset="0"/>
                <a:cs typeface="Arial" panose="020B0604020202020204" pitchFamily="34" charset="0"/>
              </a:rPr>
              <a:t>Edited by </a:t>
            </a:r>
            <a:r>
              <a:rPr lang="en-GB" sz="2083" b="1" dirty="0">
                <a:latin typeface="Arial" panose="020B0604020202020204" pitchFamily="34" charset="0"/>
                <a:cs typeface="Arial" panose="020B0604020202020204" pitchFamily="34" charset="0"/>
              </a:rPr>
              <a:t>Tine Rostgaard, John Parsons </a:t>
            </a:r>
            <a:r>
              <a:rPr lang="en-GB" sz="2083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083" b="1" dirty="0">
                <a:latin typeface="Arial" panose="020B0604020202020204" pitchFamily="34" charset="0"/>
                <a:cs typeface="Arial" panose="020B0604020202020204" pitchFamily="34" charset="0"/>
              </a:rPr>
              <a:t> Hanne Tuntland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18445-2078-4F19-8BBC-8DAC6BC43BAC}"/>
              </a:ext>
            </a:extLst>
          </p:cNvPr>
          <p:cNvSpPr txBox="1">
            <a:spLocks/>
          </p:cNvSpPr>
          <p:nvPr/>
        </p:nvSpPr>
        <p:spPr>
          <a:xfrm>
            <a:off x="3974807" y="2717373"/>
            <a:ext cx="7274439" cy="17289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“Robust cross-country and interdisciplinary research shows how reablement can reduce long-term care costs, improve wellbeing and professionalise care work.”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Caroline Glendinning, University of York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E773ACB-89FC-671D-77B9-9B905C1E9FC5}"/>
              </a:ext>
            </a:extLst>
          </p:cNvPr>
          <p:cNvSpPr txBox="1"/>
          <p:nvPr/>
        </p:nvSpPr>
        <p:spPr>
          <a:xfrm>
            <a:off x="4030404" y="5363065"/>
            <a:ext cx="6892637" cy="32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5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policy.bristoluniversitypress.co.uk/transforming-care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4FAA7AD-4038-07A9-E195-A1083A2D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3" y="474689"/>
            <a:ext cx="3303293" cy="48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415B4D1-A2EA-E092-58A3-96450E79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2" y="0"/>
            <a:ext cx="12431527" cy="73470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534E1C-C99A-251A-0252-DB518543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756" y="854471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da-DK" sz="3583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https://reable.auckland.ac.nz/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09E03C7-299D-C1DC-CD1B-656FF2CF6A6F}"/>
              </a:ext>
            </a:extLst>
          </p:cNvPr>
          <p:cNvSpPr txBox="1"/>
          <p:nvPr/>
        </p:nvSpPr>
        <p:spPr>
          <a:xfrm>
            <a:off x="1992086" y="1414641"/>
            <a:ext cx="818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57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members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 from 13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countries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academics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conducting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 research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into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reablement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E66A7-E833-4FB5-98D9-32092641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649" y="388296"/>
            <a:ext cx="1723435" cy="706964"/>
          </a:xfrm>
        </p:spPr>
        <p:txBody>
          <a:bodyPr>
            <a:normAutofit fontScale="90000"/>
          </a:bodyPr>
          <a:lstStyle/>
          <a:p>
            <a:r>
              <a:rPr lang="da-DK" sz="6000" b="1" dirty="0"/>
              <a:t>Tak!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F65DBB0-2C1E-47ED-9653-067F034C8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32" y="1095260"/>
            <a:ext cx="3967553" cy="45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678" y="507899"/>
            <a:ext cx="11135094" cy="831454"/>
          </a:xfrm>
        </p:spPr>
        <p:txBody>
          <a:bodyPr>
            <a:normAutofit/>
          </a:bodyPr>
          <a:lstStyle/>
          <a:p>
            <a:r>
              <a:rPr lang="da-DK" dirty="0"/>
              <a:t>Drivers for innovative </a:t>
            </a:r>
            <a:r>
              <a:rPr lang="da-DK" dirty="0" err="1"/>
              <a:t>approaches</a:t>
            </a:r>
            <a:r>
              <a:rPr lang="da-DK" dirty="0"/>
              <a:t> to LTC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363414" y="1467293"/>
            <a:ext cx="6039635" cy="4731488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/>
              <a:t>Ageing </a:t>
            </a:r>
            <a:r>
              <a:rPr lang="da-DK" b="1" dirty="0" err="1"/>
              <a:t>societies</a:t>
            </a:r>
            <a:r>
              <a:rPr lang="da-DK" b="1" dirty="0"/>
              <a:t> </a:t>
            </a:r>
            <a:r>
              <a:rPr lang="da-DK" dirty="0"/>
              <a:t>with </a:t>
            </a:r>
            <a:r>
              <a:rPr lang="da-DK" dirty="0" err="1"/>
              <a:t>increase</a:t>
            </a:r>
            <a:r>
              <a:rPr lang="da-DK" dirty="0"/>
              <a:t> in no. of </a:t>
            </a:r>
            <a:r>
              <a:rPr lang="da-DK" dirty="0" err="1"/>
              <a:t>OPs</a:t>
            </a:r>
            <a:r>
              <a:rPr lang="da-DK" dirty="0"/>
              <a:t> with long-term </a:t>
            </a:r>
            <a:r>
              <a:rPr lang="da-DK" dirty="0" err="1"/>
              <a:t>conditions</a:t>
            </a:r>
            <a:r>
              <a:rPr lang="da-DK" dirty="0"/>
              <a:t> and </a:t>
            </a:r>
            <a:r>
              <a:rPr lang="da-DK" dirty="0" err="1"/>
              <a:t>need</a:t>
            </a:r>
            <a:r>
              <a:rPr lang="da-DK" dirty="0"/>
              <a:t> for </a:t>
            </a:r>
            <a:r>
              <a:rPr lang="da-DK" dirty="0" err="1"/>
              <a:t>health</a:t>
            </a:r>
            <a:r>
              <a:rPr lang="da-DK" dirty="0"/>
              <a:t> and social </a:t>
            </a:r>
            <a:r>
              <a:rPr lang="da-DK" dirty="0" err="1"/>
              <a:t>care</a:t>
            </a:r>
            <a:endParaRPr lang="da-DK" dirty="0"/>
          </a:p>
          <a:p>
            <a:r>
              <a:rPr lang="en-US" dirty="0"/>
              <a:t>Projections of increasing </a:t>
            </a:r>
            <a:r>
              <a:rPr lang="en-US" b="1" dirty="0"/>
              <a:t>age-related spending</a:t>
            </a:r>
          </a:p>
          <a:p>
            <a:r>
              <a:rPr lang="da-DK" b="1" dirty="0"/>
              <a:t>Ageing-in-</a:t>
            </a:r>
            <a:r>
              <a:rPr lang="da-DK" b="1" dirty="0" err="1"/>
              <a:t>place</a:t>
            </a:r>
            <a:r>
              <a:rPr lang="da-DK" b="1" dirty="0"/>
              <a:t>: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wish</a:t>
            </a:r>
            <a:r>
              <a:rPr lang="da-DK" dirty="0"/>
              <a:t> to </a:t>
            </a:r>
            <a:r>
              <a:rPr lang="da-DK" dirty="0" err="1"/>
              <a:t>remain</a:t>
            </a:r>
            <a:r>
              <a:rPr lang="da-DK" dirty="0"/>
              <a:t> in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homes as </a:t>
            </a:r>
            <a:r>
              <a:rPr lang="da-DK" dirty="0" err="1"/>
              <a:t>they</a:t>
            </a:r>
            <a:r>
              <a:rPr lang="da-DK" dirty="0"/>
              <a:t> age</a:t>
            </a:r>
          </a:p>
          <a:p>
            <a:pPr>
              <a:lnSpc>
                <a:spcPct val="120000"/>
              </a:lnSpc>
            </a:pPr>
            <a:r>
              <a:rPr lang="da-DK" b="1" dirty="0" err="1"/>
              <a:t>Demographic</a:t>
            </a:r>
            <a:r>
              <a:rPr lang="da-DK" b="1" dirty="0"/>
              <a:t> and </a:t>
            </a:r>
            <a:r>
              <a:rPr lang="da-DK" b="1" dirty="0" err="1"/>
              <a:t>cultural</a:t>
            </a:r>
            <a:r>
              <a:rPr lang="da-DK" b="1" dirty="0"/>
              <a:t> </a:t>
            </a:r>
            <a:r>
              <a:rPr lang="da-DK" b="1" dirty="0" err="1"/>
              <a:t>change</a:t>
            </a:r>
            <a:r>
              <a:rPr lang="da-DK" b="1" dirty="0"/>
              <a:t>: </a:t>
            </a:r>
            <a:r>
              <a:rPr lang="da-DK" dirty="0"/>
              <a:t>Changes in </a:t>
            </a:r>
            <a:r>
              <a:rPr lang="da-DK" dirty="0" err="1"/>
              <a:t>household</a:t>
            </a:r>
            <a:r>
              <a:rPr lang="da-DK" dirty="0"/>
              <a:t> </a:t>
            </a:r>
            <a:r>
              <a:rPr lang="da-DK" dirty="0" err="1"/>
              <a:t>composition</a:t>
            </a:r>
            <a:r>
              <a:rPr lang="da-DK" dirty="0"/>
              <a:t> and </a:t>
            </a:r>
            <a:r>
              <a:rPr lang="da-DK" dirty="0" err="1"/>
              <a:t>preference</a:t>
            </a:r>
            <a:r>
              <a:rPr lang="da-DK" dirty="0"/>
              <a:t> for formal </a:t>
            </a:r>
            <a:r>
              <a:rPr lang="da-DK" dirty="0" err="1"/>
              <a:t>care</a:t>
            </a:r>
            <a:r>
              <a:rPr lang="da-DK" dirty="0"/>
              <a:t>. </a:t>
            </a:r>
            <a:r>
              <a:rPr lang="en-US" dirty="0"/>
              <a:t>Preferences for person-centered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kstfelt 5"/>
          <p:cNvSpPr txBox="1"/>
          <p:nvPr/>
        </p:nvSpPr>
        <p:spPr>
          <a:xfrm>
            <a:off x="6489403" y="5529465"/>
            <a:ext cx="4132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OECD (2022) Health at </a:t>
            </a:r>
            <a:r>
              <a:rPr lang="en-US" sz="800" dirty="0" err="1"/>
              <a:t>atglance</a:t>
            </a:r>
            <a:endParaRPr lang="da-DK" sz="800" dirty="0"/>
          </a:p>
        </p:txBody>
      </p:sp>
      <p:sp>
        <p:nvSpPr>
          <p:cNvPr id="8" name="Tekstfelt 7"/>
          <p:cNvSpPr txBox="1"/>
          <p:nvPr/>
        </p:nvSpPr>
        <p:spPr>
          <a:xfrm>
            <a:off x="6489403" y="1660760"/>
            <a:ext cx="447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/>
              <a:t>Projected</a:t>
            </a:r>
            <a:r>
              <a:rPr lang="da-DK" sz="1600" b="1" dirty="0"/>
              <a:t> </a:t>
            </a:r>
            <a:r>
              <a:rPr lang="da-DK" sz="1600" b="1" dirty="0" err="1"/>
              <a:t>change</a:t>
            </a:r>
            <a:r>
              <a:rPr lang="da-DK" sz="1600" b="1" dirty="0"/>
              <a:t> in LTC </a:t>
            </a:r>
            <a:r>
              <a:rPr lang="da-DK" sz="1600" b="1" dirty="0" err="1"/>
              <a:t>expenditure</a:t>
            </a:r>
            <a:r>
              <a:rPr lang="da-DK" sz="1600" b="1" dirty="0"/>
              <a:t> by 2070, % GDP, OECD </a:t>
            </a:r>
            <a:r>
              <a:rPr lang="da-DK" sz="1600" b="1" dirty="0" err="1"/>
              <a:t>countries</a:t>
            </a:r>
            <a:endParaRPr lang="da-DK" sz="1600" b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447359-F29F-A29E-8885-B22E5C5D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50" y="2373475"/>
            <a:ext cx="5788950" cy="3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9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C0E6075-35F5-4FF4-A1D4-EF6413DF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741238"/>
            <a:ext cx="12192000" cy="45709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B908D8-B342-42E0-8D0C-506D04BF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88" y="570358"/>
            <a:ext cx="10515600" cy="1325563"/>
          </a:xfrm>
        </p:spPr>
        <p:txBody>
          <a:bodyPr/>
          <a:lstStyle/>
          <a:p>
            <a:r>
              <a:rPr lang="da-DK" b="1" dirty="0" err="1"/>
              <a:t>What</a:t>
            </a:r>
            <a:r>
              <a:rPr lang="da-DK" b="1" dirty="0"/>
              <a:t> is </a:t>
            </a:r>
            <a:r>
              <a:rPr lang="da-DK" b="1" dirty="0" err="1"/>
              <a:t>reablement</a:t>
            </a:r>
            <a:r>
              <a:rPr lang="da-DK" b="1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A68489-8AB6-4DB5-A080-777A5C61C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33" y="2468032"/>
            <a:ext cx="8825659" cy="3416300"/>
          </a:xfrm>
        </p:spPr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 err="1"/>
              <a:t>reablement</a:t>
            </a:r>
            <a:r>
              <a:rPr lang="da-DK" dirty="0"/>
              <a:t> ?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278B67A-C4D6-4730-A575-E21625D8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225" y="1720850"/>
            <a:ext cx="766363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Pladsholder til indhold 2"/>
          <p:cNvSpPr>
            <a:spLocks noGrp="1"/>
          </p:cNvSpPr>
          <p:nvPr>
            <p:ph idx="1"/>
          </p:nvPr>
        </p:nvSpPr>
        <p:spPr>
          <a:xfrm>
            <a:off x="475989" y="1514476"/>
            <a:ext cx="11311003" cy="4817036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400" dirty="0"/>
              <a:t>An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</a:t>
            </a:r>
            <a:r>
              <a:rPr lang="en-US" altLang="en-US" sz="2400" dirty="0"/>
              <a:t> to conventional home care, enabling and developmental perspective</a:t>
            </a:r>
          </a:p>
          <a:p>
            <a:pPr>
              <a:buFontTx/>
              <a:buChar char="•"/>
            </a:pPr>
            <a:r>
              <a:rPr lang="sv-SE" altLang="en-US" sz="2400" dirty="0" err="1"/>
              <a:t>Training</a:t>
            </a:r>
            <a:r>
              <a:rPr lang="sv-SE" altLang="en-US" sz="2400" dirty="0"/>
              <a:t> in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altLang="en-US" sz="2400" dirty="0"/>
              <a:t>in a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400" dirty="0"/>
              <a:t>adapting existing routines, physical training, assistive devices, and adaption of home </a:t>
            </a:r>
            <a:endParaRPr lang="sv-SE" altLang="en-US" sz="2400" dirty="0"/>
          </a:p>
          <a:p>
            <a:pPr>
              <a:buFontTx/>
              <a:buChar char="•"/>
            </a:pPr>
            <a:r>
              <a:rPr lang="sv-SE" altLang="en-US" sz="2400" dirty="0" err="1"/>
              <a:t>Aim</a:t>
            </a:r>
            <a:r>
              <a:rPr lang="sv-SE" altLang="en-US" sz="2400" dirty="0"/>
              <a:t> of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gaining</a:t>
            </a: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sv-SE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sv-S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Short-term and intensive </a:t>
            </a:r>
            <a:r>
              <a:rPr lang="sv-SE" altLang="en-US" sz="2400" dirty="0"/>
              <a:t>intervention (4-10 </a:t>
            </a:r>
            <a:r>
              <a:rPr lang="sv-SE" altLang="en-US" sz="2400" dirty="0" err="1"/>
              <a:t>weeks</a:t>
            </a:r>
            <a:r>
              <a:rPr lang="sv-SE" altLang="en-US" sz="2400" dirty="0"/>
              <a:t>) at home. </a:t>
            </a:r>
          </a:p>
          <a:p>
            <a:pPr>
              <a:buFontTx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Inter-disciplinary and team-based approach, </a:t>
            </a:r>
            <a:r>
              <a:rPr lang="en-US" altLang="en-US" sz="2400" dirty="0"/>
              <a:t>involving social care workers, occupational and/or physiotherapists, nurses, dieticians etc.</a:t>
            </a:r>
          </a:p>
          <a:p>
            <a:pPr>
              <a:buFontTx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Person-centered </a:t>
            </a:r>
            <a:r>
              <a:rPr lang="en-US" altLang="en-US" sz="2400" dirty="0"/>
              <a:t>and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co-produced </a:t>
            </a:r>
            <a:r>
              <a:rPr lang="en-US" altLang="en-US" sz="2400" dirty="0"/>
              <a:t>with </a:t>
            </a:r>
            <a:r>
              <a:rPr lang="en-US" altLang="en-US" sz="2400" dirty="0" err="1"/>
              <a:t>user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en-US" sz="2400" dirty="0" err="1"/>
              <a:t>‘</a:t>
            </a:r>
            <a:r>
              <a:rPr lang="en-US" altLang="en-US" sz="2400" i="1" dirty="0" err="1"/>
              <a:t>what</a:t>
            </a:r>
            <a:r>
              <a:rPr lang="en-US" altLang="en-US" sz="2400" i="1" dirty="0"/>
              <a:t> is important to you?’</a:t>
            </a:r>
          </a:p>
          <a:p>
            <a:pPr>
              <a:buFontTx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oal-oriented </a:t>
            </a:r>
            <a:r>
              <a:rPr lang="en-US" altLang="en-US" sz="2400" dirty="0"/>
              <a:t>for motivation</a:t>
            </a:r>
          </a:p>
          <a:p>
            <a:pPr>
              <a:buFontTx/>
              <a:buChar char="•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2970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56B8041-344F-4A99-B3C8-BA9238D1E3BE}" type="slidenum">
              <a:rPr lang="da-DK" altLang="en-US" sz="800"/>
              <a:pPr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da-DK" altLang="en-US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da-DK" altLang="en-US" sz="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AC7C13-E5B3-77CD-C88A-25CCBAB6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325206"/>
            <a:ext cx="10515600" cy="1325563"/>
          </a:xfrm>
        </p:spPr>
        <p:txBody>
          <a:bodyPr/>
          <a:lstStyle/>
          <a:p>
            <a:r>
              <a:rPr lang="da-DK" dirty="0" err="1"/>
              <a:t>Reablement</a:t>
            </a:r>
            <a:r>
              <a:rPr lang="da-DK" dirty="0"/>
              <a:t>: Main components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FAAFB25-D2A8-3817-3899-123084384EED}"/>
              </a:ext>
            </a:extLst>
          </p:cNvPr>
          <p:cNvSpPr txBox="1"/>
          <p:nvPr/>
        </p:nvSpPr>
        <p:spPr>
          <a:xfrm>
            <a:off x="6762306" y="6119336"/>
            <a:ext cx="5652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Source:  Metzelthin, Rostgaard, Parsons, Burton (2022) Development of an internationally accepted definition of </a:t>
            </a:r>
            <a:r>
              <a:rPr lang="en-US" sz="1400" b="0" i="0" dirty="0" err="1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reablement</a:t>
            </a:r>
            <a:r>
              <a:rPr lang="en-US" sz="1400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: a Delphi study. </a:t>
            </a:r>
            <a:r>
              <a:rPr lang="en-US" sz="1400" b="0" i="1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Ageing and Society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588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BD04F731-3E31-5698-7338-D0C055FD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195" y="4667249"/>
            <a:ext cx="8839200" cy="2190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From ‘passive’ to ‘</a:t>
            </a:r>
            <a:r>
              <a:rPr lang="da-DK" dirty="0" err="1"/>
              <a:t>active</a:t>
            </a:r>
            <a:r>
              <a:rPr lang="da-DK" dirty="0"/>
              <a:t>’ </a:t>
            </a:r>
            <a:r>
              <a:rPr lang="da-DK" dirty="0" err="1"/>
              <a:t>care</a:t>
            </a:r>
            <a:r>
              <a:rPr lang="da-DK" dirty="0"/>
              <a:t>:</a:t>
            </a:r>
            <a:br>
              <a:rPr lang="da-DK" dirty="0"/>
            </a:br>
            <a:r>
              <a:rPr lang="da-DK" dirty="0"/>
              <a:t> 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da-D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for/to’          </a:t>
            </a:r>
            <a:r>
              <a:rPr lang="da-D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2000" dirty="0"/>
              <a:t>           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da-D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with’</a:t>
            </a:r>
            <a:br>
              <a:rPr lang="da-DK" dirty="0">
                <a:solidFill>
                  <a:schemeClr val="tx1">
                    <a:lumMod val="75000"/>
                  </a:schemeClr>
                </a:solidFill>
              </a:rPr>
            </a:b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/>
              <a:t>5</a:t>
            </a:fld>
            <a:endParaRPr lang="da-DK" altLang="da-DK"/>
          </a:p>
        </p:txBody>
      </p:sp>
      <p:pic>
        <p:nvPicPr>
          <p:cNvPr id="5" name="Billed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60403" y="1322024"/>
            <a:ext cx="4148032" cy="5535976"/>
          </a:xfrm>
          <a:prstGeom prst="rect">
            <a:avLst/>
          </a:prstGeom>
        </p:spPr>
      </p:pic>
      <p:pic>
        <p:nvPicPr>
          <p:cNvPr id="6" name="Billed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187535" y="1454228"/>
            <a:ext cx="4148032" cy="5403772"/>
          </a:xfrm>
          <a:prstGeom prst="rect">
            <a:avLst/>
          </a:prstGeom>
        </p:spPr>
      </p:pic>
      <p:sp>
        <p:nvSpPr>
          <p:cNvPr id="9" name="Pil: højre 8">
            <a:extLst>
              <a:ext uri="{FF2B5EF4-FFF2-40B4-BE49-F238E27FC236}">
                <a16:creationId xmlns:a16="http://schemas.microsoft.com/office/drawing/2014/main" id="{8343A896-5CCA-337A-9AE7-87B6B573A4B3}"/>
              </a:ext>
            </a:extLst>
          </p:cNvPr>
          <p:cNvSpPr/>
          <p:nvPr/>
        </p:nvSpPr>
        <p:spPr>
          <a:xfrm>
            <a:off x="5857929" y="2971539"/>
            <a:ext cx="1031358" cy="1568562"/>
          </a:xfrm>
          <a:prstGeom prst="rightArrow">
            <a:avLst>
              <a:gd name="adj1" fmla="val 50000"/>
              <a:gd name="adj2" fmla="val 56316"/>
            </a:avLst>
          </a:prstGeom>
          <a:solidFill>
            <a:srgbClr val="2399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26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74971" cy="706964"/>
          </a:xfrm>
        </p:spPr>
        <p:txBody>
          <a:bodyPr>
            <a:normAutofit fontScale="90000"/>
          </a:bodyPr>
          <a:lstStyle/>
          <a:p>
            <a:r>
              <a:rPr lang="da-DK" dirty="0"/>
              <a:t>From mono- to inter-</a:t>
            </a:r>
            <a:r>
              <a:rPr lang="da-DK" dirty="0" err="1"/>
              <a:t>disciplinary</a:t>
            </a:r>
            <a:r>
              <a:rPr lang="da-DK" dirty="0"/>
              <a:t> interventions and collaboration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484" y="2962186"/>
            <a:ext cx="4448889" cy="240192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468760" y="2310842"/>
            <a:ext cx="8534400" cy="8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kern="0" dirty="0"/>
              <a:t> </a:t>
            </a:r>
            <a:r>
              <a:rPr lang="da-D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da-D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da-D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da-D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         </a:t>
            </a:r>
            <a:r>
              <a:rPr lang="da-DK" sz="1600" kern="0" dirty="0" err="1"/>
              <a:t>instead</a:t>
            </a:r>
            <a:r>
              <a:rPr lang="da-DK" sz="1600" kern="0" dirty="0"/>
              <a:t> of         </a:t>
            </a:r>
            <a:r>
              <a:rPr lang="da-D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da-D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da-D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</a:t>
            </a:r>
            <a:r>
              <a:rPr lang="da-DK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br>
              <a:rPr lang="da-DK" kern="0" dirty="0">
                <a:solidFill>
                  <a:schemeClr val="tx1">
                    <a:lumMod val="75000"/>
                  </a:schemeClr>
                </a:solidFill>
              </a:rPr>
            </a:br>
            <a:endParaRPr lang="da-DK" kern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2849302"/>
            <a:ext cx="3869533" cy="25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C0E6075-35F5-4FF4-A1D4-EF6413DF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741238"/>
            <a:ext cx="12192000" cy="45709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B908D8-B342-42E0-8D0C-506D04BF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88" y="570358"/>
            <a:ext cx="10515600" cy="1325563"/>
          </a:xfrm>
        </p:spPr>
        <p:txBody>
          <a:bodyPr/>
          <a:lstStyle/>
          <a:p>
            <a:r>
              <a:rPr lang="da-DK" b="1" dirty="0"/>
              <a:t>Potentials of </a:t>
            </a:r>
            <a:r>
              <a:rPr lang="da-DK" b="1" dirty="0" err="1"/>
              <a:t>reablement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A68489-8AB6-4DB5-A080-777A5C61C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33" y="2468032"/>
            <a:ext cx="8825659" cy="3416300"/>
          </a:xfrm>
        </p:spPr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 err="1"/>
              <a:t>reablement</a:t>
            </a:r>
            <a:r>
              <a:rPr lang="da-DK" dirty="0"/>
              <a:t> ?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278B67A-C4D6-4730-A575-E21625D8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225" y="1720850"/>
            <a:ext cx="7663633" cy="3416300"/>
          </a:xfrm>
          <a:prstGeom prst="rect">
            <a:avLst/>
          </a:prstGeom>
        </p:spPr>
      </p:pic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CC43A9D-E60D-238E-764C-E48ABC1747B4}"/>
              </a:ext>
            </a:extLst>
          </p:cNvPr>
          <p:cNvSpPr txBox="1">
            <a:spLocks/>
          </p:cNvSpPr>
          <p:nvPr/>
        </p:nvSpPr>
        <p:spPr>
          <a:xfrm>
            <a:off x="4910548" y="1895921"/>
            <a:ext cx="7381465" cy="3105737"/>
          </a:xfrm>
          <a:prstGeom prst="rect">
            <a:avLst/>
          </a:prstGeom>
          <a:solidFill>
            <a:srgbClr val="239983"/>
          </a:solidFill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</a:rPr>
              <a:t>Reablement</a:t>
            </a:r>
            <a:r>
              <a:rPr lang="en-US" sz="2400" dirty="0">
                <a:solidFill>
                  <a:schemeClr val="bg1"/>
                </a:solidFill>
              </a:rPr>
              <a:t> is a </a:t>
            </a:r>
            <a:r>
              <a:rPr lang="en-US" sz="2400" b="1" dirty="0">
                <a:solidFill>
                  <a:schemeClr val="bg1"/>
                </a:solidFill>
              </a:rPr>
              <a:t>risk-</a:t>
            </a:r>
            <a:r>
              <a:rPr lang="en-US" sz="2400" b="1" dirty="0" err="1">
                <a:solidFill>
                  <a:schemeClr val="bg1"/>
                </a:solidFill>
              </a:rPr>
              <a:t>minimisation</a:t>
            </a:r>
            <a:r>
              <a:rPr lang="en-US" sz="2400" b="1" dirty="0">
                <a:solidFill>
                  <a:schemeClr val="bg1"/>
                </a:solidFill>
              </a:rPr>
              <a:t> strategy </a:t>
            </a:r>
            <a:r>
              <a:rPr lang="en-US" sz="2400" dirty="0">
                <a:solidFill>
                  <a:schemeClr val="bg1"/>
                </a:solidFill>
              </a:rPr>
              <a:t>that helps older individuals adapt to age-related changes and prevent certain dependencies.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bg1"/>
                </a:solidFill>
              </a:rPr>
              <a:t>policy tool </a:t>
            </a:r>
            <a:r>
              <a:rPr lang="en-US" sz="2400" dirty="0">
                <a:solidFill>
                  <a:schemeClr val="bg1"/>
                </a:solidFill>
              </a:rPr>
              <a:t>that offers national and local governments capacity for dynamically managing and addressing the societal risks associated with population ageing</a:t>
            </a:r>
            <a:endParaRPr lang="da-DK" sz="2400" i="1" dirty="0">
              <a:solidFill>
                <a:schemeClr val="bg1"/>
              </a:solidFill>
            </a:endParaRPr>
          </a:p>
          <a:p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6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In </a:t>
            </a:r>
            <a:r>
              <a:rPr lang="da-DK" dirty="0" err="1"/>
              <a:t>accordance</a:t>
            </a:r>
            <a:r>
              <a:rPr lang="da-DK" dirty="0"/>
              <a:t> with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ageing</a:t>
            </a:r>
            <a:r>
              <a:rPr lang="da-DK" dirty="0"/>
              <a:t> </a:t>
            </a:r>
            <a:r>
              <a:rPr lang="da-DK" dirty="0" err="1"/>
              <a:t>paradigms</a:t>
            </a:r>
            <a:r>
              <a:rPr lang="da-DK" dirty="0"/>
              <a:t> and policy trends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659511" y="2014067"/>
            <a:ext cx="6660624" cy="4321175"/>
          </a:xfrm>
        </p:spPr>
        <p:txBody>
          <a:bodyPr>
            <a:normAutofit/>
          </a:bodyPr>
          <a:lstStyle/>
          <a:p>
            <a:pPr marL="401637"/>
            <a:r>
              <a:rPr lang="en-US" dirty="0"/>
              <a:t>Active ageing discourse</a:t>
            </a:r>
          </a:p>
          <a:p>
            <a:pPr marL="401637"/>
            <a:r>
              <a:rPr lang="en-US" dirty="0"/>
              <a:t>Part of EU Commission Social investment package 2013</a:t>
            </a:r>
          </a:p>
          <a:p>
            <a:pPr marL="401637"/>
            <a:r>
              <a:rPr lang="da-DK" dirty="0" err="1"/>
              <a:t>UNECE’s</a:t>
            </a:r>
            <a:r>
              <a:rPr lang="da-DK" dirty="0"/>
              <a:t> 2012 Vienna </a:t>
            </a:r>
            <a:r>
              <a:rPr lang="da-DK" dirty="0" err="1"/>
              <a:t>Ministerial</a:t>
            </a:r>
            <a:r>
              <a:rPr lang="da-DK" dirty="0"/>
              <a:t> </a:t>
            </a:r>
            <a:r>
              <a:rPr lang="da-DK" dirty="0" err="1"/>
              <a:t>Declaration</a:t>
            </a:r>
            <a:endParaRPr lang="da-DK" dirty="0"/>
          </a:p>
          <a:p>
            <a:pPr lvl="1"/>
            <a:r>
              <a:rPr lang="da-DK" dirty="0"/>
              <a:t>	- </a:t>
            </a:r>
            <a:r>
              <a:rPr lang="da-DK" sz="1600" dirty="0" err="1"/>
              <a:t>Requires</a:t>
            </a:r>
            <a:r>
              <a:rPr lang="da-DK" sz="1600" dirty="0"/>
              <a:t> UNECE </a:t>
            </a:r>
            <a:r>
              <a:rPr lang="da-DK" sz="1600" dirty="0" err="1"/>
              <a:t>member</a:t>
            </a:r>
            <a:r>
              <a:rPr lang="da-DK" sz="1600" dirty="0"/>
              <a:t> </a:t>
            </a:r>
            <a:r>
              <a:rPr lang="da-DK" sz="1600" dirty="0" err="1"/>
              <a:t>states</a:t>
            </a:r>
            <a:r>
              <a:rPr lang="da-DK" sz="1600" dirty="0"/>
              <a:t> to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i="1" dirty="0"/>
              <a:t>”</a:t>
            </a:r>
            <a:r>
              <a:rPr lang="da-DK" sz="1600" i="1" dirty="0" err="1"/>
              <a:t>commited</a:t>
            </a:r>
            <a:r>
              <a:rPr lang="da-DK" sz="1600" i="1" dirty="0"/>
              <a:t> to </a:t>
            </a:r>
            <a:r>
              <a:rPr lang="da-DK" sz="1600" i="1" dirty="0" err="1"/>
              <a:t>raising</a:t>
            </a:r>
            <a:r>
              <a:rPr lang="da-DK" sz="1600" i="1" dirty="0"/>
              <a:t> </a:t>
            </a:r>
            <a:r>
              <a:rPr lang="da-DK" sz="1600" i="1" dirty="0" err="1"/>
              <a:t>awareness</a:t>
            </a:r>
            <a:r>
              <a:rPr lang="da-DK" sz="1600" i="1" dirty="0"/>
              <a:t> </a:t>
            </a:r>
            <a:r>
              <a:rPr lang="da-DK" sz="1600" i="1" dirty="0" err="1"/>
              <a:t>about</a:t>
            </a:r>
            <a:r>
              <a:rPr lang="da-DK" sz="1600" i="1" dirty="0"/>
              <a:t> and </a:t>
            </a:r>
            <a:r>
              <a:rPr lang="da-DK" sz="1600" i="1" dirty="0" err="1"/>
              <a:t>enhancing</a:t>
            </a:r>
            <a:r>
              <a:rPr lang="da-DK" sz="1600" i="1" dirty="0"/>
              <a:t> the 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of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1600" i="1" dirty="0"/>
              <a:t>for the </a:t>
            </a:r>
            <a:r>
              <a:rPr lang="da-DK" sz="1600" i="1" dirty="0" err="1"/>
              <a:t>benefit</a:t>
            </a:r>
            <a:r>
              <a:rPr lang="da-DK" sz="1600" i="1" dirty="0"/>
              <a:t> of </a:t>
            </a:r>
            <a:r>
              <a:rPr lang="da-DK" sz="1600" i="1" dirty="0" err="1"/>
              <a:t>our</a:t>
            </a:r>
            <a:r>
              <a:rPr lang="da-DK" sz="1600" i="1" dirty="0"/>
              <a:t> </a:t>
            </a:r>
            <a:r>
              <a:rPr lang="da-DK" sz="1600" i="1" dirty="0" err="1"/>
              <a:t>societies</a:t>
            </a:r>
            <a:r>
              <a:rPr lang="da-DK" sz="1600" i="1" dirty="0"/>
              <a:t> and to </a:t>
            </a:r>
            <a:r>
              <a:rPr lang="da-DK" sz="1600" i="1" dirty="0" err="1"/>
              <a:t>increasing</a:t>
            </a:r>
            <a:r>
              <a:rPr lang="da-DK" sz="1600" i="1" dirty="0"/>
              <a:t> </a:t>
            </a:r>
            <a:r>
              <a:rPr lang="da-DK" sz="1600" i="1" dirty="0" err="1"/>
              <a:t>their</a:t>
            </a:r>
            <a:r>
              <a:rPr lang="da-DK" sz="1600" i="1" dirty="0"/>
              <a:t>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da-DK" sz="1600" i="1" dirty="0"/>
              <a:t> by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fulfilment</a:t>
            </a:r>
            <a:r>
              <a:rPr lang="da-D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1600" i="1" dirty="0"/>
              <a:t>in </a:t>
            </a:r>
            <a:r>
              <a:rPr lang="da-DK" sz="1600" i="1" dirty="0" err="1"/>
              <a:t>later</a:t>
            </a:r>
            <a:r>
              <a:rPr lang="da-DK" sz="1600" i="1" dirty="0"/>
              <a:t> </a:t>
            </a:r>
            <a:r>
              <a:rPr lang="da-DK" sz="1600" i="1" dirty="0" err="1"/>
              <a:t>years</a:t>
            </a:r>
            <a:r>
              <a:rPr lang="da-DK" sz="1600" i="1" dirty="0"/>
              <a:t>, as </a:t>
            </a:r>
            <a:r>
              <a:rPr lang="da-DK" sz="1600" i="1" dirty="0" err="1"/>
              <a:t>well</a:t>
            </a:r>
            <a:r>
              <a:rPr lang="da-DK" sz="1600" i="1" dirty="0"/>
              <a:t> as </a:t>
            </a:r>
            <a:r>
              <a:rPr lang="da-DK" sz="1600" i="1" dirty="0" err="1"/>
              <a:t>their</a:t>
            </a:r>
            <a:r>
              <a:rPr lang="da-DK" sz="1600" i="1" dirty="0"/>
              <a:t> participation in social and </a:t>
            </a:r>
            <a:r>
              <a:rPr lang="da-DK" sz="1600" i="1" dirty="0" err="1"/>
              <a:t>economic</a:t>
            </a:r>
            <a:r>
              <a:rPr lang="da-DK" sz="1600" i="1" dirty="0"/>
              <a:t> </a:t>
            </a:r>
            <a:r>
              <a:rPr lang="da-DK" sz="1600" i="1" dirty="0" err="1"/>
              <a:t>development</a:t>
            </a:r>
            <a:r>
              <a:rPr lang="da-DK" sz="1600" i="1" dirty="0"/>
              <a:t>.”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170" y="2035660"/>
            <a:ext cx="1815142" cy="12154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043412" y="3325651"/>
            <a:ext cx="1885900" cy="18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150" indent="-2841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 marL="98425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40335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82245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27965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73685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19405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65125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800" b="1" i="1" kern="0" dirty="0">
                <a:solidFill>
                  <a:srgbClr val="666666"/>
                </a:solidFill>
                <a:latin typeface="Verdana"/>
              </a:rPr>
              <a:t>Feb 2013: </a:t>
            </a:r>
            <a:r>
              <a:rPr lang="en-US" altLang="en-US" sz="800" b="1" i="1" kern="0" dirty="0" err="1">
                <a:solidFill>
                  <a:srgbClr val="666666"/>
                </a:solidFill>
                <a:latin typeface="Verdana"/>
              </a:rPr>
              <a:t>László</a:t>
            </a:r>
            <a:r>
              <a:rPr lang="en-US" altLang="en-US" sz="800" b="1" i="1" kern="0" dirty="0">
                <a:solidFill>
                  <a:srgbClr val="666666"/>
                </a:solidFill>
                <a:latin typeface="Verdana"/>
              </a:rPr>
              <a:t> </a:t>
            </a:r>
            <a:r>
              <a:rPr lang="en-US" altLang="en-US" sz="800" b="1" i="1" kern="0" dirty="0" err="1">
                <a:solidFill>
                  <a:srgbClr val="666666"/>
                </a:solidFill>
                <a:latin typeface="Verdana"/>
              </a:rPr>
              <a:t>Andor</a:t>
            </a:r>
            <a:r>
              <a:rPr lang="en-US" altLang="en-US" sz="800" b="1" i="1" kern="0" dirty="0">
                <a:solidFill>
                  <a:srgbClr val="666666"/>
                </a:solidFill>
                <a:latin typeface="Verdana"/>
              </a:rPr>
              <a:t>, </a:t>
            </a:r>
          </a:p>
          <a:p>
            <a:pPr>
              <a:defRPr/>
            </a:pPr>
            <a:r>
              <a:rPr lang="en-US" altLang="en-US" sz="800" b="1" i="1" kern="0" dirty="0">
                <a:solidFill>
                  <a:srgbClr val="666666"/>
                </a:solidFill>
                <a:latin typeface="Verdana"/>
              </a:rPr>
              <a:t>EU Commissioner for Employment, Social </a:t>
            </a:r>
            <a:r>
              <a:rPr lang="en-US" altLang="en-US" sz="800" b="1" kern="0" dirty="0">
                <a:solidFill>
                  <a:srgbClr val="666666"/>
                </a:solidFill>
                <a:latin typeface="Verdana"/>
              </a:rPr>
              <a:t>Affairs and Social Inclusion</a:t>
            </a:r>
          </a:p>
          <a:p>
            <a:pPr>
              <a:defRPr/>
            </a:pPr>
            <a:endParaRPr lang="en-US" altLang="en-US" b="1" kern="0" dirty="0">
              <a:solidFill>
                <a:srgbClr val="666666"/>
              </a:solidFill>
              <a:latin typeface="Verdan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0000">
            <a:off x="8125927" y="2930125"/>
            <a:ext cx="2054643" cy="2444632"/>
          </a:xfrm>
          <a:prstGeom prst="rect">
            <a:avLst/>
          </a:prstGeom>
          <a:noFill/>
          <a:ln>
            <a:noFill/>
          </a:ln>
          <a:effectLst>
            <a:outerShdw blurRad="6223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2B616-43B9-B4F5-A445-51DF9086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3378"/>
            <a:ext cx="10275046" cy="706964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Does</a:t>
            </a:r>
            <a:r>
              <a:rPr lang="da-DK" dirty="0"/>
              <a:t> it </a:t>
            </a:r>
            <a:r>
              <a:rPr lang="da-DK" dirty="0" err="1"/>
              <a:t>improve</a:t>
            </a:r>
            <a:r>
              <a:rPr lang="da-DK" dirty="0"/>
              <a:t> </a:t>
            </a:r>
            <a:r>
              <a:rPr lang="da-DK" dirty="0" err="1"/>
              <a:t>client-level</a:t>
            </a:r>
            <a:r>
              <a:rPr lang="da-DK" dirty="0"/>
              <a:t> </a:t>
            </a:r>
            <a:r>
              <a:rPr lang="da-DK" dirty="0" err="1"/>
              <a:t>outcomes</a:t>
            </a:r>
            <a:r>
              <a:rPr lang="da-DK" dirty="0"/>
              <a:t>?</a:t>
            </a:r>
            <a:br>
              <a:rPr lang="da-DK" dirty="0"/>
            </a:br>
            <a:endParaRPr lang="da-DK" sz="18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22C75-2DCE-E53D-354B-C988C07B1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72" y="1499191"/>
            <a:ext cx="10574128" cy="4187462"/>
          </a:xfrm>
        </p:spPr>
        <p:txBody>
          <a:bodyPr>
            <a:noAutofit/>
          </a:bodyPr>
          <a:lstStyle/>
          <a:p>
            <a:r>
              <a:rPr lang="da-DK" sz="2000" b="1" dirty="0" err="1"/>
              <a:t>Few</a:t>
            </a:r>
            <a:r>
              <a:rPr lang="da-DK" sz="2000" b="1" dirty="0"/>
              <a:t> studies </a:t>
            </a:r>
            <a:r>
              <a:rPr lang="da-DK" sz="2000" dirty="0"/>
              <a:t>with </a:t>
            </a:r>
            <a:r>
              <a:rPr lang="da-DK" sz="2000" dirty="0" err="1"/>
              <a:t>rigorous</a:t>
            </a:r>
            <a:r>
              <a:rPr lang="da-DK" sz="2000" dirty="0"/>
              <a:t> research </a:t>
            </a:r>
            <a:r>
              <a:rPr lang="da-DK" sz="2000" dirty="0" err="1"/>
              <a:t>methodologies</a:t>
            </a:r>
            <a:r>
              <a:rPr lang="da-DK" sz="2000" dirty="0"/>
              <a:t> high on </a:t>
            </a:r>
            <a:r>
              <a:rPr lang="da-DK" sz="2000" dirty="0" err="1"/>
              <a:t>evidence</a:t>
            </a:r>
            <a:r>
              <a:rPr lang="da-DK" sz="2000" dirty="0"/>
              <a:t> </a:t>
            </a:r>
            <a:r>
              <a:rPr lang="da-DK" sz="2000" dirty="0" err="1"/>
              <a:t>hierarchy</a:t>
            </a:r>
            <a:endParaRPr lang="da-DK" sz="2000" dirty="0"/>
          </a:p>
          <a:p>
            <a:r>
              <a:rPr lang="da-DK" sz="2000" dirty="0"/>
              <a:t>So still </a:t>
            </a:r>
            <a:r>
              <a:rPr lang="da-DK" sz="2000" dirty="0" err="1"/>
              <a:t>weak</a:t>
            </a:r>
            <a:r>
              <a:rPr lang="da-DK" sz="2000" dirty="0"/>
              <a:t> </a:t>
            </a:r>
            <a:r>
              <a:rPr lang="da-DK" sz="2000" b="1" dirty="0" err="1"/>
              <a:t>collective</a:t>
            </a:r>
            <a:r>
              <a:rPr lang="da-DK" sz="2000" b="1" dirty="0"/>
              <a:t> </a:t>
            </a:r>
            <a:r>
              <a:rPr lang="da-DK" sz="2000" b="1" dirty="0" err="1"/>
              <a:t>evidence</a:t>
            </a:r>
            <a:r>
              <a:rPr lang="da-DK" sz="2000" dirty="0"/>
              <a:t>,</a:t>
            </a:r>
            <a:r>
              <a:rPr lang="en-US" sz="2000" dirty="0"/>
              <a:t> that </a:t>
            </a:r>
            <a:r>
              <a:rPr lang="en-US" sz="2000" dirty="0" err="1"/>
              <a:t>reablement</a:t>
            </a:r>
            <a:r>
              <a:rPr lang="en-US" sz="2000" dirty="0"/>
              <a:t> enables older adults to have better personal outcomes than if they had received conventional home care</a:t>
            </a:r>
            <a:r>
              <a:rPr lang="da-DK" sz="2000" dirty="0"/>
              <a:t>s.</a:t>
            </a:r>
          </a:p>
          <a:p>
            <a:r>
              <a:rPr lang="da-DK" sz="2000" dirty="0"/>
              <a:t>In </a:t>
            </a:r>
            <a:r>
              <a:rPr lang="da-DK" sz="2000" dirty="0" err="1"/>
              <a:t>half</a:t>
            </a:r>
            <a:r>
              <a:rPr lang="da-DK" sz="2000" dirty="0"/>
              <a:t> of the studies, </a:t>
            </a:r>
            <a:r>
              <a:rPr lang="da-DK" sz="2000" dirty="0" err="1"/>
              <a:t>reablement</a:t>
            </a:r>
            <a:r>
              <a:rPr lang="da-DK" sz="2000" dirty="0"/>
              <a:t> </a:t>
            </a:r>
            <a:r>
              <a:rPr lang="da-DK" sz="2000" b="1" dirty="0" err="1"/>
              <a:t>improved</a:t>
            </a:r>
            <a:r>
              <a:rPr lang="da-DK" sz="2000" b="1" dirty="0"/>
              <a:t> ADL </a:t>
            </a:r>
            <a:r>
              <a:rPr lang="da-DK" sz="2000" b="1" dirty="0" err="1"/>
              <a:t>functioning</a:t>
            </a:r>
            <a:r>
              <a:rPr lang="da-DK" sz="2000" b="1" dirty="0"/>
              <a:t> </a:t>
            </a:r>
            <a:r>
              <a:rPr lang="da-DK" sz="1400" dirty="0"/>
              <a:t>(Buma et al, 2022)</a:t>
            </a:r>
            <a:r>
              <a:rPr lang="da-DK" sz="2000" dirty="0"/>
              <a:t> </a:t>
            </a:r>
          </a:p>
          <a:p>
            <a:r>
              <a:rPr lang="en-US" sz="2000" dirty="0"/>
              <a:t>Change components: Strong indications that the use of more </a:t>
            </a:r>
            <a:r>
              <a:rPr lang="en-US" sz="2000" b="1" dirty="0"/>
              <a:t>diverse interdisciplinary teams</a:t>
            </a:r>
            <a:r>
              <a:rPr lang="en-US" sz="2000" dirty="0"/>
              <a:t>, a </a:t>
            </a:r>
            <a:r>
              <a:rPr lang="en-US" sz="2000" b="1" dirty="0" err="1"/>
              <a:t>standardised</a:t>
            </a:r>
            <a:r>
              <a:rPr lang="en-US" sz="2000" b="1" dirty="0"/>
              <a:t> assessment </a:t>
            </a:r>
            <a:r>
              <a:rPr lang="en-US" sz="2000" dirty="0"/>
              <a:t>and </a:t>
            </a:r>
            <a:r>
              <a:rPr lang="en-US" sz="2000" b="1" dirty="0"/>
              <a:t>goal-setting</a:t>
            </a:r>
            <a:r>
              <a:rPr lang="en-US" sz="2000" dirty="0"/>
              <a:t> method can improve daily functioning </a:t>
            </a:r>
            <a:r>
              <a:rPr lang="en-US" sz="1400" dirty="0"/>
              <a:t>(Buma et al, 2024) </a:t>
            </a:r>
          </a:p>
          <a:p>
            <a:r>
              <a:rPr lang="en-US" sz="2000" dirty="0"/>
              <a:t>And client outcomes are </a:t>
            </a:r>
            <a:r>
              <a:rPr lang="en-US" sz="2000" b="1" dirty="0"/>
              <a:t>not</a:t>
            </a:r>
            <a:r>
              <a:rPr lang="en-US" sz="2000" dirty="0"/>
              <a:t> </a:t>
            </a:r>
            <a:r>
              <a:rPr lang="en-US" sz="2000" b="1" dirty="0"/>
              <a:t>worse </a:t>
            </a:r>
            <a:r>
              <a:rPr lang="en-US" sz="2000" dirty="0"/>
              <a:t>than for non-participants, most clients </a:t>
            </a:r>
            <a:r>
              <a:rPr lang="en-US" sz="2000" b="1" dirty="0"/>
              <a:t>satisfied</a:t>
            </a:r>
            <a:r>
              <a:rPr lang="en-US" sz="2000" dirty="0"/>
              <a:t> with the service and what they feel they </a:t>
            </a:r>
            <a:r>
              <a:rPr lang="en-US" sz="2000" b="1" dirty="0"/>
              <a:t>have achieved</a:t>
            </a:r>
            <a:r>
              <a:rPr lang="en-US" sz="2000" dirty="0"/>
              <a:t>. Promising in regard to </a:t>
            </a:r>
            <a:r>
              <a:rPr lang="en-US" sz="2000" b="1" dirty="0"/>
              <a:t>self-efficacy in daily activities </a:t>
            </a:r>
            <a:r>
              <a:rPr lang="en-US" sz="2000" dirty="0"/>
              <a:t>and </a:t>
            </a:r>
            <a:r>
              <a:rPr lang="en-US" sz="2000" b="1" dirty="0"/>
              <a:t>quality of life </a:t>
            </a:r>
            <a:r>
              <a:rPr lang="en-US" sz="1400" dirty="0"/>
              <a:t>(Levin et al, 2022)</a:t>
            </a:r>
          </a:p>
          <a:p>
            <a:r>
              <a:rPr lang="da-DK" sz="2000" dirty="0"/>
              <a:t>So ‘</a:t>
            </a:r>
            <a:r>
              <a:rPr lang="da-DK" sz="2000" i="1" dirty="0"/>
              <a:t>just the right </a:t>
            </a:r>
            <a:r>
              <a:rPr lang="da-DK" sz="2000" i="1" dirty="0" err="1"/>
              <a:t>thing</a:t>
            </a:r>
            <a:r>
              <a:rPr lang="da-DK" sz="2000" i="1" dirty="0"/>
              <a:t> to do</a:t>
            </a:r>
            <a:r>
              <a:rPr lang="da-DK" sz="2000" dirty="0"/>
              <a:t>’?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09A25CC-C71B-BA44-6C15-1C8A8F19D2F0}"/>
              </a:ext>
            </a:extLst>
          </p:cNvPr>
          <p:cNvSpPr txBox="1">
            <a:spLocks/>
          </p:cNvSpPr>
          <p:nvPr/>
        </p:nvSpPr>
        <p:spPr>
          <a:xfrm>
            <a:off x="6443330" y="5434628"/>
            <a:ext cx="5748669" cy="9673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400" dirty="0" err="1"/>
              <a:t>Sources</a:t>
            </a:r>
            <a:r>
              <a:rPr lang="da-DK" sz="1400" dirty="0"/>
              <a:t>: Buma et al (2024) </a:t>
            </a:r>
            <a:r>
              <a:rPr lang="en-US" sz="1400" i="1" dirty="0"/>
              <a:t>Exploring Goal-Setting and Achievement Within </a:t>
            </a:r>
            <a:r>
              <a:rPr lang="en-US" sz="1400" i="1" dirty="0" err="1"/>
              <a:t>Reablement</a:t>
            </a:r>
            <a:r>
              <a:rPr lang="en-US" sz="1400" i="1" dirty="0"/>
              <a:t>: A Comparative Case Study of Three Countries</a:t>
            </a:r>
            <a:r>
              <a:rPr lang="en-US" sz="1400" dirty="0"/>
              <a:t>; </a:t>
            </a:r>
            <a:r>
              <a:rPr lang="da-DK" sz="1400" dirty="0"/>
              <a:t>Buma et al (2022) </a:t>
            </a:r>
            <a:r>
              <a:rPr lang="en-US" sz="1400" i="1" dirty="0"/>
              <a:t>Effects on clients' daily functioning and common features of </a:t>
            </a:r>
            <a:r>
              <a:rPr lang="en-US" sz="1400" i="1" dirty="0" err="1"/>
              <a:t>reablement</a:t>
            </a:r>
            <a:r>
              <a:rPr lang="en-US" sz="1400" i="1" dirty="0"/>
              <a:t> interventions: a systematic literature review</a:t>
            </a:r>
            <a:r>
              <a:rPr lang="en-US" sz="1400" dirty="0"/>
              <a:t>; </a:t>
            </a:r>
            <a:r>
              <a:rPr lang="da-DK" sz="1400" dirty="0"/>
              <a:t>Levin et al (2022) in Rostgaard, Parsons and Tuntland</a:t>
            </a:r>
            <a:r>
              <a:rPr lang="da-DK" sz="1400" i="1" dirty="0"/>
              <a:t>, </a:t>
            </a:r>
            <a:r>
              <a:rPr lang="da-DK" sz="1400" i="1" dirty="0" err="1"/>
              <a:t>Reablement</a:t>
            </a:r>
            <a:r>
              <a:rPr lang="da-DK" sz="1400" i="1" dirty="0"/>
              <a:t> in long-term </a:t>
            </a:r>
            <a:r>
              <a:rPr lang="da-DK" sz="1400" i="1" dirty="0" err="1"/>
              <a:t>care</a:t>
            </a:r>
            <a:r>
              <a:rPr lang="da-DK" sz="1400" i="1" dirty="0"/>
              <a:t> for </a:t>
            </a:r>
            <a:r>
              <a:rPr lang="da-DK" sz="1400" i="1" dirty="0" err="1"/>
              <a:t>older</a:t>
            </a:r>
            <a:r>
              <a:rPr lang="da-DK" sz="1400" i="1" dirty="0"/>
              <a:t> </a:t>
            </a:r>
            <a:r>
              <a:rPr lang="da-DK" sz="1400" i="1" dirty="0" err="1"/>
              <a:t>people</a:t>
            </a:r>
            <a:r>
              <a:rPr lang="da-DK" sz="1400" dirty="0"/>
              <a:t>, Policy Press. </a:t>
            </a:r>
          </a:p>
        </p:txBody>
      </p:sp>
    </p:spTree>
    <p:extLst>
      <p:ext uri="{BB962C8B-B14F-4D97-AF65-F5344CB8AC3E}">
        <p14:creationId xmlns:p14="http://schemas.microsoft.com/office/powerpoint/2010/main" val="318594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1031</Words>
  <Application>Microsoft Office PowerPoint</Application>
  <PresentationFormat>Widescreen</PresentationFormat>
  <Paragraphs>86</Paragraphs>
  <Slides>15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noto sans</vt:lpstr>
      <vt:lpstr>Verdana</vt:lpstr>
      <vt:lpstr>Office-tema</vt:lpstr>
      <vt:lpstr>PowerPoint-præsentation</vt:lpstr>
      <vt:lpstr>Drivers for innovative approaches to LTC</vt:lpstr>
      <vt:lpstr>What is reablement?</vt:lpstr>
      <vt:lpstr>Reablement: Main components</vt:lpstr>
      <vt:lpstr>From ‘passive’ to ‘active’ care:  ‘Doing for/to’                      ‘Doing with’ </vt:lpstr>
      <vt:lpstr>From mono- to inter-disciplinary interventions and collaboration</vt:lpstr>
      <vt:lpstr>Potentials of reablement</vt:lpstr>
      <vt:lpstr>In accordance with current ageing paradigms and policy trends</vt:lpstr>
      <vt:lpstr>Does it improve client-level outcomes? </vt:lpstr>
      <vt:lpstr>Is it cost-effective? </vt:lpstr>
      <vt:lpstr>Does it motivate staff? </vt:lpstr>
      <vt:lpstr>PowerPoint-præsentation</vt:lpstr>
      <vt:lpstr>PowerPoint-præsentation</vt:lpstr>
      <vt:lpstr>https://reable.auckland.ac.nz/</vt:lpstr>
      <vt:lpstr>Tak!</vt:lpstr>
    </vt:vector>
  </TitlesOfParts>
  <Company>KORA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Tine Rostgaard</dc:creator>
  <cp:lastModifiedBy>Tine Rostgaard</cp:lastModifiedBy>
  <cp:revision>71</cp:revision>
  <dcterms:created xsi:type="dcterms:W3CDTF">2019-06-17T10:20:04Z</dcterms:created>
  <dcterms:modified xsi:type="dcterms:W3CDTF">2024-09-25T14:35:16Z</dcterms:modified>
</cp:coreProperties>
</file>