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33" r:id="rId6"/>
    <p:sldId id="334" r:id="rId7"/>
    <p:sldId id="304" r:id="rId8"/>
    <p:sldId id="332" r:id="rId9"/>
    <p:sldId id="335" r:id="rId10"/>
    <p:sldId id="336" r:id="rId11"/>
    <p:sldId id="337" r:id="rId12"/>
    <p:sldId id="321" r:id="rId13"/>
    <p:sldId id="341" r:id="rId14"/>
    <p:sldId id="338" r:id="rId15"/>
    <p:sldId id="330" r:id="rId16"/>
    <p:sldId id="324" r:id="rId17"/>
    <p:sldId id="326" r:id="rId18"/>
    <p:sldId id="323" r:id="rId19"/>
    <p:sldId id="339" r:id="rId20"/>
    <p:sldId id="340" r:id="rId21"/>
    <p:sldId id="329" r:id="rId22"/>
    <p:sldId id="300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13D"/>
    <a:srgbClr val="FFFFCC"/>
    <a:srgbClr val="F3D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2FA92-317B-4E27-A1CF-AF0F503AC22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3118293-6759-4879-9A6B-B2FCD44040ED}">
      <dgm:prSet/>
      <dgm:spPr/>
      <dgm:t>
        <a:bodyPr/>
        <a:lstStyle/>
        <a:p>
          <a:r>
            <a:rPr lang="fr-FR" dirty="0"/>
            <a:t>CAN WE PROGRAM IT LIKE WE PROGRAM A COMPUTER?</a:t>
          </a:r>
          <a:endParaRPr lang="en-US" dirty="0"/>
        </a:p>
      </dgm:t>
    </dgm:pt>
    <dgm:pt modelId="{6BCCD49E-CB76-475F-A89F-05B89A98EAD9}" type="parTrans" cxnId="{7DB291D4-D58B-4C34-ACD3-0682B035EF93}">
      <dgm:prSet/>
      <dgm:spPr/>
      <dgm:t>
        <a:bodyPr/>
        <a:lstStyle/>
        <a:p>
          <a:endParaRPr lang="en-US"/>
        </a:p>
      </dgm:t>
    </dgm:pt>
    <dgm:pt modelId="{DE4F2FFC-9AC3-4359-ACE2-B02F62541BF6}" type="sibTrans" cxnId="{7DB291D4-D58B-4C34-ACD3-0682B035EF93}">
      <dgm:prSet/>
      <dgm:spPr/>
      <dgm:t>
        <a:bodyPr/>
        <a:lstStyle/>
        <a:p>
          <a:endParaRPr lang="en-US"/>
        </a:p>
      </dgm:t>
    </dgm:pt>
    <dgm:pt modelId="{35789B48-1868-4799-B4F2-A6E2DE8D1D01}">
      <dgm:prSet/>
      <dgm:spPr/>
      <dgm:t>
        <a:bodyPr/>
        <a:lstStyle/>
        <a:p>
          <a:r>
            <a:rPr lang="fr-FR" dirty="0"/>
            <a:t>« WE ARE NO MACHINES !»</a:t>
          </a:r>
          <a:endParaRPr lang="en-US" dirty="0"/>
        </a:p>
      </dgm:t>
    </dgm:pt>
    <dgm:pt modelId="{49A4F197-E706-4225-A655-C8367DC970B3}" type="parTrans" cxnId="{060606BE-D949-47E1-B663-CF94B5270AF1}">
      <dgm:prSet/>
      <dgm:spPr/>
      <dgm:t>
        <a:bodyPr/>
        <a:lstStyle/>
        <a:p>
          <a:endParaRPr lang="en-US"/>
        </a:p>
      </dgm:t>
    </dgm:pt>
    <dgm:pt modelId="{E9EE8CC9-D2C8-4EA6-894C-7D810B26D1E5}" type="sibTrans" cxnId="{060606BE-D949-47E1-B663-CF94B5270AF1}">
      <dgm:prSet/>
      <dgm:spPr/>
      <dgm:t>
        <a:bodyPr/>
        <a:lstStyle/>
        <a:p>
          <a:endParaRPr lang="en-US"/>
        </a:p>
      </dgm:t>
    </dgm:pt>
    <dgm:pt modelId="{60262B96-8C00-4473-BC69-F35D6ACD0A4A}">
      <dgm:prSet/>
      <dgm:spPr/>
      <dgm:t>
        <a:bodyPr/>
        <a:lstStyle/>
        <a:p>
          <a:r>
            <a:rPr lang="fr-FR" dirty="0"/>
            <a:t>« WE ARE WASHING MACHINES! »</a:t>
          </a:r>
          <a:endParaRPr lang="en-US" dirty="0"/>
        </a:p>
      </dgm:t>
    </dgm:pt>
    <dgm:pt modelId="{959180B1-36B5-4750-9CE6-D85DC1E682B7}" type="parTrans" cxnId="{58BD7370-DFC3-45D0-ACB6-6C151C11153D}">
      <dgm:prSet/>
      <dgm:spPr/>
      <dgm:t>
        <a:bodyPr/>
        <a:lstStyle/>
        <a:p>
          <a:endParaRPr lang="en-US"/>
        </a:p>
      </dgm:t>
    </dgm:pt>
    <dgm:pt modelId="{12A93C5A-4176-4B82-BD10-2038903E2A6D}" type="sibTrans" cxnId="{58BD7370-DFC3-45D0-ACB6-6C151C11153D}">
      <dgm:prSet/>
      <dgm:spPr/>
      <dgm:t>
        <a:bodyPr/>
        <a:lstStyle/>
        <a:p>
          <a:endParaRPr lang="en-US"/>
        </a:p>
      </dgm:t>
    </dgm:pt>
    <dgm:pt modelId="{CDA43B04-7618-4BF3-BFE2-9DEAFF3C6495}" type="pres">
      <dgm:prSet presAssocID="{5842FA92-317B-4E27-A1CF-AF0F503AC225}" presName="root" presStyleCnt="0">
        <dgm:presLayoutVars>
          <dgm:dir/>
          <dgm:resizeHandles val="exact"/>
        </dgm:presLayoutVars>
      </dgm:prSet>
      <dgm:spPr/>
    </dgm:pt>
    <dgm:pt modelId="{FB792D7C-BDFB-438F-AF54-CF1FE90662E1}" type="pres">
      <dgm:prSet presAssocID="{63118293-6759-4879-9A6B-B2FCD44040ED}" presName="compNode" presStyleCnt="0"/>
      <dgm:spPr/>
    </dgm:pt>
    <dgm:pt modelId="{FC904781-78DD-483E-9FD9-3D60D5F7BA35}" type="pres">
      <dgm:prSet presAssocID="{63118293-6759-4879-9A6B-B2FCD44040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ur"/>
        </a:ext>
      </dgm:extLst>
    </dgm:pt>
    <dgm:pt modelId="{E6795F27-91E1-45C1-A5F6-629EE696CFFE}" type="pres">
      <dgm:prSet presAssocID="{63118293-6759-4879-9A6B-B2FCD44040ED}" presName="spaceRect" presStyleCnt="0"/>
      <dgm:spPr/>
    </dgm:pt>
    <dgm:pt modelId="{D7636376-82ED-4D67-A641-9C9DAD97B90F}" type="pres">
      <dgm:prSet presAssocID="{63118293-6759-4879-9A6B-B2FCD44040ED}" presName="textRect" presStyleLbl="revTx" presStyleIdx="0" presStyleCnt="3">
        <dgm:presLayoutVars>
          <dgm:chMax val="1"/>
          <dgm:chPref val="1"/>
        </dgm:presLayoutVars>
      </dgm:prSet>
      <dgm:spPr/>
    </dgm:pt>
    <dgm:pt modelId="{A0F65E57-0835-4538-9911-10B7EEF0E92D}" type="pres">
      <dgm:prSet presAssocID="{DE4F2FFC-9AC3-4359-ACE2-B02F62541BF6}" presName="sibTrans" presStyleCnt="0"/>
      <dgm:spPr/>
    </dgm:pt>
    <dgm:pt modelId="{8389F8FB-C3DF-4F4C-9E9D-A425EC4481C6}" type="pres">
      <dgm:prSet presAssocID="{35789B48-1868-4799-B4F2-A6E2DE8D1D01}" presName="compNode" presStyleCnt="0"/>
      <dgm:spPr/>
    </dgm:pt>
    <dgm:pt modelId="{9221ED07-773E-4196-8783-E8C72C8F4532}" type="pres">
      <dgm:prSet presAssocID="{35789B48-1868-4799-B4F2-A6E2DE8D1D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9A86182E-69B6-418A-B6CA-BCCF6ABA6DA6}" type="pres">
      <dgm:prSet presAssocID="{35789B48-1868-4799-B4F2-A6E2DE8D1D01}" presName="spaceRect" presStyleCnt="0"/>
      <dgm:spPr/>
    </dgm:pt>
    <dgm:pt modelId="{A5B0602C-6E39-4E6F-B7CC-89F3545DE5CD}" type="pres">
      <dgm:prSet presAssocID="{35789B48-1868-4799-B4F2-A6E2DE8D1D01}" presName="textRect" presStyleLbl="revTx" presStyleIdx="1" presStyleCnt="3">
        <dgm:presLayoutVars>
          <dgm:chMax val="1"/>
          <dgm:chPref val="1"/>
        </dgm:presLayoutVars>
      </dgm:prSet>
      <dgm:spPr/>
    </dgm:pt>
    <dgm:pt modelId="{9944C172-1682-487C-A4CF-E6B360611B17}" type="pres">
      <dgm:prSet presAssocID="{E9EE8CC9-D2C8-4EA6-894C-7D810B26D1E5}" presName="sibTrans" presStyleCnt="0"/>
      <dgm:spPr/>
    </dgm:pt>
    <dgm:pt modelId="{B91B34E5-F2EE-4613-9E2B-030ED55643DA}" type="pres">
      <dgm:prSet presAssocID="{60262B96-8C00-4473-BC69-F35D6ACD0A4A}" presName="compNode" presStyleCnt="0"/>
      <dgm:spPr/>
    </dgm:pt>
    <dgm:pt modelId="{78A1D093-BA50-424A-A14C-3841D4CAB377}" type="pres">
      <dgm:prSet presAssocID="{60262B96-8C00-4473-BC69-F35D6ACD0A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ussole"/>
        </a:ext>
      </dgm:extLst>
    </dgm:pt>
    <dgm:pt modelId="{7854F9A9-4927-4434-B5B4-B4C0AB07DB1C}" type="pres">
      <dgm:prSet presAssocID="{60262B96-8C00-4473-BC69-F35D6ACD0A4A}" presName="spaceRect" presStyleCnt="0"/>
      <dgm:spPr/>
    </dgm:pt>
    <dgm:pt modelId="{AC55EB15-D205-4ABC-89BF-5045DE519FFC}" type="pres">
      <dgm:prSet presAssocID="{60262B96-8C00-4473-BC69-F35D6ACD0A4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5576E33-5119-43FB-9776-67D76A1956F1}" type="presOf" srcId="{63118293-6759-4879-9A6B-B2FCD44040ED}" destId="{D7636376-82ED-4D67-A641-9C9DAD97B90F}" srcOrd="0" destOrd="0" presId="urn:microsoft.com/office/officeart/2018/2/layout/IconLabelList"/>
    <dgm:cxn modelId="{58BD7370-DFC3-45D0-ACB6-6C151C11153D}" srcId="{5842FA92-317B-4E27-A1CF-AF0F503AC225}" destId="{60262B96-8C00-4473-BC69-F35D6ACD0A4A}" srcOrd="2" destOrd="0" parTransId="{959180B1-36B5-4750-9CE6-D85DC1E682B7}" sibTransId="{12A93C5A-4176-4B82-BD10-2038903E2A6D}"/>
    <dgm:cxn modelId="{21D82179-BC98-4B54-93AC-3D661E4F55D6}" type="presOf" srcId="{5842FA92-317B-4E27-A1CF-AF0F503AC225}" destId="{CDA43B04-7618-4BF3-BFE2-9DEAFF3C6495}" srcOrd="0" destOrd="0" presId="urn:microsoft.com/office/officeart/2018/2/layout/IconLabelList"/>
    <dgm:cxn modelId="{060606BE-D949-47E1-B663-CF94B5270AF1}" srcId="{5842FA92-317B-4E27-A1CF-AF0F503AC225}" destId="{35789B48-1868-4799-B4F2-A6E2DE8D1D01}" srcOrd="1" destOrd="0" parTransId="{49A4F197-E706-4225-A655-C8367DC970B3}" sibTransId="{E9EE8CC9-D2C8-4EA6-894C-7D810B26D1E5}"/>
    <dgm:cxn modelId="{BCD883C3-0220-419B-925C-3DDFA9B69A28}" type="presOf" srcId="{60262B96-8C00-4473-BC69-F35D6ACD0A4A}" destId="{AC55EB15-D205-4ABC-89BF-5045DE519FFC}" srcOrd="0" destOrd="0" presId="urn:microsoft.com/office/officeart/2018/2/layout/IconLabelList"/>
    <dgm:cxn modelId="{4C4864CF-3092-4148-A2DA-FFE647341025}" type="presOf" srcId="{35789B48-1868-4799-B4F2-A6E2DE8D1D01}" destId="{A5B0602C-6E39-4E6F-B7CC-89F3545DE5CD}" srcOrd="0" destOrd="0" presId="urn:microsoft.com/office/officeart/2018/2/layout/IconLabelList"/>
    <dgm:cxn modelId="{7DB291D4-D58B-4C34-ACD3-0682B035EF93}" srcId="{5842FA92-317B-4E27-A1CF-AF0F503AC225}" destId="{63118293-6759-4879-9A6B-B2FCD44040ED}" srcOrd="0" destOrd="0" parTransId="{6BCCD49E-CB76-475F-A89F-05B89A98EAD9}" sibTransId="{DE4F2FFC-9AC3-4359-ACE2-B02F62541BF6}"/>
    <dgm:cxn modelId="{13B38B7F-7CCE-4F82-A965-CF46EE0523E4}" type="presParOf" srcId="{CDA43B04-7618-4BF3-BFE2-9DEAFF3C6495}" destId="{FB792D7C-BDFB-438F-AF54-CF1FE90662E1}" srcOrd="0" destOrd="0" presId="urn:microsoft.com/office/officeart/2018/2/layout/IconLabelList"/>
    <dgm:cxn modelId="{57A652CA-5653-4DA7-9297-3D599AFC02E1}" type="presParOf" srcId="{FB792D7C-BDFB-438F-AF54-CF1FE90662E1}" destId="{FC904781-78DD-483E-9FD9-3D60D5F7BA35}" srcOrd="0" destOrd="0" presId="urn:microsoft.com/office/officeart/2018/2/layout/IconLabelList"/>
    <dgm:cxn modelId="{C884081F-05F8-40FF-B6C0-F6FEB99B82F8}" type="presParOf" srcId="{FB792D7C-BDFB-438F-AF54-CF1FE90662E1}" destId="{E6795F27-91E1-45C1-A5F6-629EE696CFFE}" srcOrd="1" destOrd="0" presId="urn:microsoft.com/office/officeart/2018/2/layout/IconLabelList"/>
    <dgm:cxn modelId="{22DBF540-82F2-47EC-9D7C-D123D456C1DB}" type="presParOf" srcId="{FB792D7C-BDFB-438F-AF54-CF1FE90662E1}" destId="{D7636376-82ED-4D67-A641-9C9DAD97B90F}" srcOrd="2" destOrd="0" presId="urn:microsoft.com/office/officeart/2018/2/layout/IconLabelList"/>
    <dgm:cxn modelId="{06633D19-6DDD-4746-825D-AF78821BB17B}" type="presParOf" srcId="{CDA43B04-7618-4BF3-BFE2-9DEAFF3C6495}" destId="{A0F65E57-0835-4538-9911-10B7EEF0E92D}" srcOrd="1" destOrd="0" presId="urn:microsoft.com/office/officeart/2018/2/layout/IconLabelList"/>
    <dgm:cxn modelId="{7024905C-DB0C-4F29-ABE4-672A229BA69D}" type="presParOf" srcId="{CDA43B04-7618-4BF3-BFE2-9DEAFF3C6495}" destId="{8389F8FB-C3DF-4F4C-9E9D-A425EC4481C6}" srcOrd="2" destOrd="0" presId="urn:microsoft.com/office/officeart/2018/2/layout/IconLabelList"/>
    <dgm:cxn modelId="{F8E28E02-594D-48C5-8657-C06F0E1DD679}" type="presParOf" srcId="{8389F8FB-C3DF-4F4C-9E9D-A425EC4481C6}" destId="{9221ED07-773E-4196-8783-E8C72C8F4532}" srcOrd="0" destOrd="0" presId="urn:microsoft.com/office/officeart/2018/2/layout/IconLabelList"/>
    <dgm:cxn modelId="{9D92EFED-89A4-49EE-899E-FB74E7F70700}" type="presParOf" srcId="{8389F8FB-C3DF-4F4C-9E9D-A425EC4481C6}" destId="{9A86182E-69B6-418A-B6CA-BCCF6ABA6DA6}" srcOrd="1" destOrd="0" presId="urn:microsoft.com/office/officeart/2018/2/layout/IconLabelList"/>
    <dgm:cxn modelId="{2E2E2A77-7C2E-40E5-9195-2A4661DA77CB}" type="presParOf" srcId="{8389F8FB-C3DF-4F4C-9E9D-A425EC4481C6}" destId="{A5B0602C-6E39-4E6F-B7CC-89F3545DE5CD}" srcOrd="2" destOrd="0" presId="urn:microsoft.com/office/officeart/2018/2/layout/IconLabelList"/>
    <dgm:cxn modelId="{BA80A2F0-A810-4B4B-88CA-93294C40DC60}" type="presParOf" srcId="{CDA43B04-7618-4BF3-BFE2-9DEAFF3C6495}" destId="{9944C172-1682-487C-A4CF-E6B360611B17}" srcOrd="3" destOrd="0" presId="urn:microsoft.com/office/officeart/2018/2/layout/IconLabelList"/>
    <dgm:cxn modelId="{D68B8313-10FE-4095-A119-A86459DB2FBF}" type="presParOf" srcId="{CDA43B04-7618-4BF3-BFE2-9DEAFF3C6495}" destId="{B91B34E5-F2EE-4613-9E2B-030ED55643DA}" srcOrd="4" destOrd="0" presId="urn:microsoft.com/office/officeart/2018/2/layout/IconLabelList"/>
    <dgm:cxn modelId="{C80C4D11-0AD8-499E-BD78-ED2208055DB7}" type="presParOf" srcId="{B91B34E5-F2EE-4613-9E2B-030ED55643DA}" destId="{78A1D093-BA50-424A-A14C-3841D4CAB377}" srcOrd="0" destOrd="0" presId="urn:microsoft.com/office/officeart/2018/2/layout/IconLabelList"/>
    <dgm:cxn modelId="{B5010014-117B-4B73-A937-FB476ECC4664}" type="presParOf" srcId="{B91B34E5-F2EE-4613-9E2B-030ED55643DA}" destId="{7854F9A9-4927-4434-B5B4-B4C0AB07DB1C}" srcOrd="1" destOrd="0" presId="urn:microsoft.com/office/officeart/2018/2/layout/IconLabelList"/>
    <dgm:cxn modelId="{AEBB4D3D-B869-4289-B805-902A045987B6}" type="presParOf" srcId="{B91B34E5-F2EE-4613-9E2B-030ED55643DA}" destId="{AC55EB15-D205-4ABC-89BF-5045DE519F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04781-78DD-483E-9FD9-3D60D5F7BA35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36376-82ED-4D67-A641-9C9DAD97B90F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CAN WE PROGRAM IT LIKE WE PROGRAM A COMPUTER?</a:t>
          </a:r>
          <a:endParaRPr lang="en-US" sz="1800" kern="1200" dirty="0"/>
        </a:p>
      </dsp:txBody>
      <dsp:txXfrm>
        <a:off x="417971" y="2644140"/>
        <a:ext cx="2889450" cy="720000"/>
      </dsp:txXfrm>
    </dsp:sp>
    <dsp:sp modelId="{9221ED07-773E-4196-8783-E8C72C8F4532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0602C-6E39-4E6F-B7CC-89F3545DE5CD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« WE ARE NO MACHINES !»</a:t>
          </a:r>
          <a:endParaRPr lang="en-US" sz="1800" kern="1200" dirty="0"/>
        </a:p>
      </dsp:txBody>
      <dsp:txXfrm>
        <a:off x="3813075" y="2644140"/>
        <a:ext cx="2889450" cy="720000"/>
      </dsp:txXfrm>
    </dsp:sp>
    <dsp:sp modelId="{78A1D093-BA50-424A-A14C-3841D4CAB377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5EB15-D205-4ABC-89BF-5045DE519FFC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« WE ARE WASHING MACHINES! »</a:t>
          </a:r>
          <a:endParaRPr lang="en-US" sz="1800" kern="1200" dirty="0"/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7BDA4-7625-4FC2-BB3D-045A5CBDD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31146-21C1-43E6-AF85-052CB407D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66B99B-A8EC-4881-88F9-8CB88B37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E4B94-D57B-4EB2-B9BA-38AFA9AF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6806B0-8C19-4D9A-BFA3-FBACE755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073AC-6008-44D9-9BAA-04578980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66FC9A-228D-4882-AF49-C5CC632BB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EB2E3-850D-4B75-874A-F0F024C9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B87DDA-22C9-4C7A-8EE5-AFBF3575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626580-7008-4D49-BE23-0DB05280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EBBEB6-5B67-47AA-A76A-D4DB99B75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821788-0CBD-468B-9811-380EE55A6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6D9FE-7DFB-41B9-AE8E-AD0BAA15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5DCB55-6A8F-4129-B47E-51B46E65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7C726-D146-4388-85DD-303FE31C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9E3C6-0ADD-4E62-BC71-68A594E1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7E712C-F72B-45D5-A923-A24DF60A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550E2E-3974-4800-A677-E5CE1393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904222-EBC1-4275-AA29-647F456F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F94DD-0574-4B1D-928C-1EB437FE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D14C2-C5C9-4044-9F91-0AED41F9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4B2BDD-AAD6-41CC-BBB8-84082C056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BEB2B1-E779-4E57-9487-C948FC09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3A258-F11D-40E9-883E-F197033D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587F3-A4CE-417A-82C2-FA56EA01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6AF10-7A3D-4BCE-A1E6-80FC94FF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E96BC-8F9F-47F8-948C-FB37FEA13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99168E-551C-41F9-8E2F-37E8BEBA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5A60E6-F40E-4D01-91A6-5F6F5E53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E37DC6-B45A-42EB-9C79-CAF7561F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68C6D9-6C66-4038-B264-6E91D656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E4FCB-0C8B-4BFA-B506-BF3F0DC9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2EB5B1-2D8F-41D3-B264-2580D8D3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B41EE7-1552-476A-9E33-00025C37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61EC6D-863B-415C-BBD9-8381AA20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043143-6BD9-4C48-9640-134A8FD96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32F41C-9392-40EE-B057-F46B3409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7B4D07-4544-43C8-9400-A54CF65C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B1F39D-4954-4CCA-9065-E4715C0C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B2B6E-00AA-4D74-8D54-B269287D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7148C2-0411-472E-976F-C750926D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12439C-DEDB-434C-9E54-EC60049D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88AA46-53CC-4CF2-9E53-EF7DE24C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EDBD54-F88A-4508-B7F5-DD0516D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CCE36F-4EA2-488D-B809-80868309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6882E5-92B1-4155-BFEF-D925DDFF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7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83D0E-2F9A-4739-9725-2479644E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ED38E-94BB-4AAA-950A-D8F32B72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6BFEA8-E9DF-4500-8A08-79EF8D618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E9E92F-655B-45A5-834C-C7017F1F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AD7FB9-D4BF-4976-9120-EDCCFDAF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D83475-B3C6-4D7B-B27C-B3FEEAB1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31439-B27B-47EA-8CC1-6CBE658A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223D57-8AF5-4802-91FF-F034A7B59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507BE7-3EA6-4925-98BF-B0A37F9F1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9681BF-C28C-4CC3-92DC-46988160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067FDC-93CD-4441-BFA1-12CD6AB7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E44976-13FC-465B-B1F2-48596D14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8A831F-A72B-49ED-90F0-39B61A0C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3805D4-C7ED-42CD-9E3E-780FE841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83F20-8DFC-452A-9F9A-7E480D482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7A41-F776-4CC1-9BC5-C69700042C7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840905-88D1-4D7C-B649-5E7F3F7A3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76297-02EF-4D06-8CD3-C23B9BBF7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CFD7B-0592-4F0F-81C2-A152D7A5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87325" y="1295045"/>
            <a:ext cx="3523111" cy="3283779"/>
            <a:chOff x="0" y="0"/>
            <a:chExt cx="7046223" cy="65675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1787218" y="0"/>
              <a:ext cx="3471787" cy="212075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2223402"/>
              <a:ext cx="1684569" cy="2120753"/>
            </a:xfrm>
            <a:prstGeom prst="rect">
              <a:avLst/>
            </a:prstGeom>
            <a:solidFill>
              <a:srgbClr val="F7CE5D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t="18596" b="18596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5361654" y="2223402"/>
              <a:ext cx="1684569" cy="212075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2157863" y="1295045"/>
            <a:ext cx="3523111" cy="3283779"/>
            <a:chOff x="0" y="0"/>
            <a:chExt cx="7046223" cy="656755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sp>
          <p:nvSpPr>
            <p:cNvPr id="15" name="AutoShape 15"/>
            <p:cNvSpPr/>
            <p:nvPr/>
          </p:nvSpPr>
          <p:spPr>
            <a:xfrm>
              <a:off x="1787218" y="0"/>
              <a:ext cx="3471787" cy="2120753"/>
            </a:xfrm>
            <a:prstGeom prst="rect">
              <a:avLst/>
            </a:prstGeom>
            <a:solidFill>
              <a:srgbClr val="41545B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2223402"/>
              <a:ext cx="1684569" cy="2120753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5361654" y="2223402"/>
              <a:ext cx="1684569" cy="212075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2157863" y="4578823"/>
            <a:ext cx="3523111" cy="3283779"/>
            <a:chOff x="0" y="0"/>
            <a:chExt cx="7046223" cy="6567557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1787218" y="0"/>
              <a:ext cx="3471787" cy="2120753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0" y="2223402"/>
              <a:ext cx="1684569" cy="2120753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5361654" y="2223402"/>
              <a:ext cx="1684569" cy="2120753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5680975" y="4578823"/>
            <a:ext cx="3523111" cy="3283779"/>
            <a:chOff x="0" y="0"/>
            <a:chExt cx="7046223" cy="6567557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1787218" y="0"/>
              <a:ext cx="3471787" cy="2120753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0" y="2223402"/>
              <a:ext cx="1684569" cy="2120753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5361654" y="2223402"/>
              <a:ext cx="1684569" cy="2120753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57" name="Group 57"/>
          <p:cNvGrpSpPr/>
          <p:nvPr/>
        </p:nvGrpSpPr>
        <p:grpSpPr>
          <a:xfrm>
            <a:off x="4844653" y="-2060782"/>
            <a:ext cx="3523111" cy="3283779"/>
            <a:chOff x="0" y="0"/>
            <a:chExt cx="7046223" cy="6567557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1787218" y="0"/>
              <a:ext cx="3471787" cy="2120753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sp>
          <p:nvSpPr>
            <p:cNvPr id="61" name="AutoShape 61"/>
            <p:cNvSpPr/>
            <p:nvPr/>
          </p:nvSpPr>
          <p:spPr>
            <a:xfrm>
              <a:off x="0" y="2223402"/>
              <a:ext cx="1684569" cy="2120753"/>
            </a:xfrm>
            <a:prstGeom prst="rect">
              <a:avLst/>
            </a:prstGeom>
            <a:solidFill>
              <a:srgbClr val="A6A6A6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sp>
          <p:nvSpPr>
            <p:cNvPr id="63" name="AutoShape 63"/>
            <p:cNvSpPr/>
            <p:nvPr/>
          </p:nvSpPr>
          <p:spPr>
            <a:xfrm>
              <a:off x="5361654" y="2223402"/>
              <a:ext cx="1684569" cy="2120753"/>
            </a:xfrm>
            <a:prstGeom prst="rect">
              <a:avLst/>
            </a:prstGeom>
            <a:solidFill>
              <a:srgbClr val="BAE2D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rcRect l="11736" r="11736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68" name="Group 68"/>
          <p:cNvGrpSpPr/>
          <p:nvPr/>
        </p:nvGrpSpPr>
        <p:grpSpPr>
          <a:xfrm>
            <a:off x="8467898" y="-2048082"/>
            <a:ext cx="3523111" cy="3283779"/>
            <a:chOff x="0" y="0"/>
            <a:chExt cx="7046223" cy="6567557"/>
          </a:xfrm>
        </p:grpSpPr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1787218" y="0"/>
              <a:ext cx="3471787" cy="2120753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sp>
          <p:nvSpPr>
            <p:cNvPr id="72" name="AutoShape 72"/>
            <p:cNvSpPr/>
            <p:nvPr/>
          </p:nvSpPr>
          <p:spPr>
            <a:xfrm>
              <a:off x="0" y="2223402"/>
              <a:ext cx="1684569" cy="2120753"/>
            </a:xfrm>
            <a:prstGeom prst="rect">
              <a:avLst/>
            </a:prstGeom>
            <a:solidFill>
              <a:srgbClr val="ECF2FE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5361654" y="2223402"/>
              <a:ext cx="1684569" cy="2120753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79" name="Group 79"/>
          <p:cNvGrpSpPr/>
          <p:nvPr/>
        </p:nvGrpSpPr>
        <p:grpSpPr>
          <a:xfrm>
            <a:off x="9297011" y="1295045"/>
            <a:ext cx="3523111" cy="3283779"/>
            <a:chOff x="0" y="0"/>
            <a:chExt cx="7046223" cy="6567557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1787218" y="0"/>
              <a:ext cx="3471787" cy="2120753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2223402"/>
              <a:ext cx="1684569" cy="2120753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sp>
          <p:nvSpPr>
            <p:cNvPr id="85" name="AutoShape 85"/>
            <p:cNvSpPr/>
            <p:nvPr/>
          </p:nvSpPr>
          <p:spPr>
            <a:xfrm>
              <a:off x="5361654" y="2223402"/>
              <a:ext cx="1684569" cy="212075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9297011" y="4578823"/>
            <a:ext cx="3523111" cy="3283779"/>
            <a:chOff x="0" y="0"/>
            <a:chExt cx="7046223" cy="6567557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3"/>
            <a:srcRect l="11736" r="11736"/>
            <a:stretch>
              <a:fillRect/>
            </a:stretch>
          </p:blipFill>
          <p:spPr>
            <a:xfrm>
              <a:off x="0" y="0"/>
              <a:ext cx="1684569" cy="2120753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1787218" y="0"/>
              <a:ext cx="3471787" cy="2120753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10"/>
            <a:srcRect l="10283" r="10283"/>
            <a:stretch>
              <a:fillRect/>
            </a:stretch>
          </p:blipFill>
          <p:spPr>
            <a:xfrm>
              <a:off x="5361654" y="0"/>
              <a:ext cx="1684569" cy="2120753"/>
            </a:xfrm>
            <a:prstGeom prst="rect">
              <a:avLst/>
            </a:prstGeom>
          </p:spPr>
        </p:pic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0" y="2223402"/>
              <a:ext cx="1684569" cy="2120753"/>
            </a:xfrm>
            <a:prstGeom prst="rect">
              <a:avLst/>
            </a:prstGeom>
          </p:spPr>
        </p:pic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2"/>
            <a:srcRect t="18439" b="18439"/>
            <a:stretch>
              <a:fillRect/>
            </a:stretch>
          </p:blipFill>
          <p:spPr>
            <a:xfrm>
              <a:off x="1787218" y="2223402"/>
              <a:ext cx="3471787" cy="2120753"/>
            </a:xfrm>
            <a:prstGeom prst="rect">
              <a:avLst/>
            </a:prstGeom>
          </p:spPr>
        </p:pic>
        <p:sp>
          <p:nvSpPr>
            <p:cNvPr id="96" name="AutoShape 96"/>
            <p:cNvSpPr/>
            <p:nvPr/>
          </p:nvSpPr>
          <p:spPr>
            <a:xfrm>
              <a:off x="5361654" y="2223402"/>
              <a:ext cx="1684569" cy="212075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0" y="4446804"/>
              <a:ext cx="1684569" cy="2120753"/>
            </a:xfrm>
            <a:prstGeom prst="rect">
              <a:avLst/>
            </a:prstGeom>
          </p:spPr>
        </p:pic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1787218" y="4446804"/>
              <a:ext cx="1684569" cy="2120753"/>
            </a:xfrm>
            <a:prstGeom prst="rect">
              <a:avLst/>
            </a:prstGeom>
          </p:spPr>
        </p:pic>
        <p:pic>
          <p:nvPicPr>
            <p:cNvPr id="99" name="Picture 99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3574436" y="4446804"/>
              <a:ext cx="1684569" cy="2120753"/>
            </a:xfrm>
            <a:prstGeom prst="rect">
              <a:avLst/>
            </a:prstGeom>
          </p:spPr>
        </p:pic>
        <p:pic>
          <p:nvPicPr>
            <p:cNvPr id="100" name="Picture 100"/>
            <p:cNvPicPr>
              <a:picLocks noChangeAspect="1"/>
            </p:cNvPicPr>
            <p:nvPr/>
          </p:nvPicPr>
          <p:blipFill>
            <a:blip r:embed="rId9"/>
            <a:srcRect l="45384" t="35090" r="45384" b="35090"/>
            <a:stretch>
              <a:fillRect/>
            </a:stretch>
          </p:blipFill>
          <p:spPr>
            <a:xfrm>
              <a:off x="5361654" y="4446804"/>
              <a:ext cx="1684569" cy="2120753"/>
            </a:xfrm>
            <a:prstGeom prst="rect">
              <a:avLst/>
            </a:prstGeom>
          </p:spPr>
        </p:pic>
      </p:grpSp>
      <p:grpSp>
        <p:nvGrpSpPr>
          <p:cNvPr id="101" name="Group 101"/>
          <p:cNvGrpSpPr/>
          <p:nvPr/>
        </p:nvGrpSpPr>
        <p:grpSpPr>
          <a:xfrm>
            <a:off x="1400580" y="-574103"/>
            <a:ext cx="757283" cy="2601549"/>
            <a:chOff x="0" y="0"/>
            <a:chExt cx="264173" cy="907531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64173" cy="907531"/>
            </a:xfrm>
            <a:custGeom>
              <a:avLst/>
              <a:gdLst/>
              <a:ahLst/>
              <a:cxnLst/>
              <a:rect l="l" t="t" r="r" b="b"/>
              <a:pathLst>
                <a:path w="264173" h="907531">
                  <a:moveTo>
                    <a:pt x="0" y="0"/>
                  </a:moveTo>
                  <a:lnTo>
                    <a:pt x="264173" y="0"/>
                  </a:lnTo>
                  <a:lnTo>
                    <a:pt x="264173" y="907531"/>
                  </a:lnTo>
                  <a:lnTo>
                    <a:pt x="0" y="907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-5948" y="-27393"/>
            <a:ext cx="14108681" cy="7284787"/>
            <a:chOff x="0" y="0"/>
            <a:chExt cx="4921709" cy="2541244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4921709" cy="2541244"/>
            </a:xfrm>
            <a:custGeom>
              <a:avLst/>
              <a:gdLst/>
              <a:ahLst/>
              <a:cxnLst/>
              <a:rect l="l" t="t" r="r" b="b"/>
              <a:pathLst>
                <a:path w="4921709" h="2541244">
                  <a:moveTo>
                    <a:pt x="0" y="0"/>
                  </a:moveTo>
                  <a:lnTo>
                    <a:pt x="4921709" y="0"/>
                  </a:lnTo>
                  <a:lnTo>
                    <a:pt x="4921709" y="2541244"/>
                  </a:lnTo>
                  <a:lnTo>
                    <a:pt x="0" y="2541244"/>
                  </a:lnTo>
                  <a:close/>
                </a:path>
              </a:pathLst>
            </a:custGeom>
            <a:solidFill>
              <a:srgbClr val="143547">
                <a:alpha val="88627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685800" y="696930"/>
            <a:ext cx="10058220" cy="5464141"/>
            <a:chOff x="0" y="0"/>
            <a:chExt cx="10032419" cy="545012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10032419" cy="5450125"/>
            </a:xfrm>
            <a:custGeom>
              <a:avLst/>
              <a:gdLst/>
              <a:ahLst/>
              <a:cxnLst/>
              <a:rect l="l" t="t" r="r" b="b"/>
              <a:pathLst>
                <a:path w="10032419" h="5450125">
                  <a:moveTo>
                    <a:pt x="0" y="0"/>
                  </a:moveTo>
                  <a:lnTo>
                    <a:pt x="0" y="5450125"/>
                  </a:lnTo>
                  <a:lnTo>
                    <a:pt x="10032419" y="5450125"/>
                  </a:lnTo>
                  <a:lnTo>
                    <a:pt x="10032419" y="0"/>
                  </a:lnTo>
                  <a:lnTo>
                    <a:pt x="0" y="0"/>
                  </a:lnTo>
                  <a:close/>
                  <a:moveTo>
                    <a:pt x="9971460" y="5389166"/>
                  </a:moveTo>
                  <a:lnTo>
                    <a:pt x="59690" y="5389166"/>
                  </a:lnTo>
                  <a:lnTo>
                    <a:pt x="59690" y="59690"/>
                  </a:lnTo>
                  <a:lnTo>
                    <a:pt x="9971460" y="59690"/>
                  </a:lnTo>
                  <a:lnTo>
                    <a:pt x="9971460" y="5389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8" name="AutoShape 108"/>
          <p:cNvSpPr/>
          <p:nvPr/>
        </p:nvSpPr>
        <p:spPr>
          <a:xfrm>
            <a:off x="532168" y="4225261"/>
            <a:ext cx="153632" cy="2862553"/>
          </a:xfrm>
          <a:prstGeom prst="rect">
            <a:avLst/>
          </a:prstGeom>
          <a:solidFill>
            <a:srgbClr val="F3DD6D"/>
          </a:solidFill>
        </p:spPr>
        <p:txBody>
          <a:bodyPr/>
          <a:lstStyle/>
          <a:p>
            <a:endParaRPr lang="fr-FR"/>
          </a:p>
        </p:txBody>
      </p:sp>
      <p:sp>
        <p:nvSpPr>
          <p:cNvPr id="109" name="AutoShape 109"/>
          <p:cNvSpPr/>
          <p:nvPr/>
        </p:nvSpPr>
        <p:spPr>
          <a:xfrm>
            <a:off x="11350483" y="-995662"/>
            <a:ext cx="155717" cy="3932596"/>
          </a:xfrm>
          <a:prstGeom prst="rect">
            <a:avLst/>
          </a:prstGeom>
          <a:solidFill>
            <a:srgbClr val="F3DD6D"/>
          </a:solidFill>
        </p:spPr>
        <p:txBody>
          <a:bodyPr/>
          <a:lstStyle/>
          <a:p>
            <a:endParaRPr lang="fr-FR"/>
          </a:p>
        </p:txBody>
      </p:sp>
      <p:sp>
        <p:nvSpPr>
          <p:cNvPr id="110" name="AutoShape 110"/>
          <p:cNvSpPr/>
          <p:nvPr/>
        </p:nvSpPr>
        <p:spPr>
          <a:xfrm>
            <a:off x="-266786" y="5656538"/>
            <a:ext cx="13833093" cy="128730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/>
          </a:p>
        </p:txBody>
      </p:sp>
      <p:pic>
        <p:nvPicPr>
          <p:cNvPr id="111" name="Picture 1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00580" y="5880322"/>
            <a:ext cx="2901230" cy="652430"/>
          </a:xfrm>
          <a:prstGeom prst="rect">
            <a:avLst/>
          </a:prstGeom>
        </p:spPr>
      </p:pic>
      <p:sp>
        <p:nvSpPr>
          <p:cNvPr id="118" name="TextBox 113">
            <a:extLst>
              <a:ext uri="{FF2B5EF4-FFF2-40B4-BE49-F238E27FC236}">
                <a16:creationId xmlns:a16="http://schemas.microsoft.com/office/drawing/2014/main" id="{18876AAD-BE27-40DF-8A37-44DF18FBAC4B}"/>
              </a:ext>
            </a:extLst>
          </p:cNvPr>
          <p:cNvSpPr txBox="1"/>
          <p:nvPr/>
        </p:nvSpPr>
        <p:spPr>
          <a:xfrm>
            <a:off x="1104171" y="2703013"/>
            <a:ext cx="11303147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55"/>
              </a:lnSpc>
            </a:pPr>
            <a:r>
              <a:rPr lang="en-US" sz="7323" b="1" spc="-73" dirty="0">
                <a:solidFill>
                  <a:srgbClr val="F3F4ED"/>
                </a:solidFill>
                <a:latin typeface="Montserrat Classic Bold"/>
              </a:rPr>
              <a:t>ROBOTICS IN LTC: Myths</a:t>
            </a:r>
          </a:p>
          <a:p>
            <a:pPr algn="just">
              <a:lnSpc>
                <a:spcPts val="8055"/>
              </a:lnSpc>
            </a:pPr>
            <a:r>
              <a:rPr lang="en-US" sz="7323" b="1" spc="-73" dirty="0">
                <a:solidFill>
                  <a:srgbClr val="F3F4ED"/>
                </a:solidFill>
                <a:latin typeface="Montserrat Classic Bold"/>
              </a:rPr>
              <a:t>and realities</a:t>
            </a:r>
          </a:p>
        </p:txBody>
      </p:sp>
      <p:pic>
        <p:nvPicPr>
          <p:cNvPr id="1026" name="Picture 2" descr="Logo UNÎMES - Université de Nîmes">
            <a:extLst>
              <a:ext uri="{FF2B5EF4-FFF2-40B4-BE49-F238E27FC236}">
                <a16:creationId xmlns:a16="http://schemas.microsoft.com/office/drawing/2014/main" id="{2FF13AEE-C38A-3C98-5F4D-9833AB33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963" y="340088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DBDD3B-2968-3839-C4EF-D3DE984C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AI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ED072-2820-0837-D70D-EC599C2F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DIAGNOSIS</a:t>
            </a:r>
          </a:p>
          <a:p>
            <a:r>
              <a:rPr lang="fr-FR" dirty="0"/>
              <a:t>PREVENT AND ANTICIPATE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05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6664C-EB60-0C09-EEAE-37CA8C89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WHO PROMOTES ROBOTICS OR DIGITALIZATION?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CCF33-FD6E-F8C5-7216-61704BF90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1335"/>
          </a:xfrm>
        </p:spPr>
        <p:txBody>
          <a:bodyPr/>
          <a:lstStyle/>
          <a:p>
            <a:r>
              <a:rPr lang="fr-FR" dirty="0"/>
              <a:t>THE CAREGIVERS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D6E5D-9663-6D04-F450-87B2DAC5617E}"/>
              </a:ext>
            </a:extLst>
          </p:cNvPr>
          <p:cNvSpPr txBox="1"/>
          <p:nvPr/>
        </p:nvSpPr>
        <p:spPr>
          <a:xfrm>
            <a:off x="838200" y="2481897"/>
            <a:ext cx="8305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+mj-lt"/>
              </a:rPr>
              <a:t>BUT WHAT DO WE AGREE TO LOSE?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C7F5BC-926F-2B53-7574-D02455230E70}"/>
              </a:ext>
            </a:extLst>
          </p:cNvPr>
          <p:cNvSpPr txBox="1"/>
          <p:nvPr/>
        </p:nvSpPr>
        <p:spPr>
          <a:xfrm>
            <a:off x="975360" y="3429000"/>
            <a:ext cx="861568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MOMENTS OF HANDICRAFTS, ANIMATION?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MUSIC THERAPY? </a:t>
            </a:r>
            <a:r>
              <a:rPr lang="fr-FR" sz="2800" dirty="0">
                <a:solidFill>
                  <a:prstClr val="black"/>
                </a:solidFill>
                <a:latin typeface="Calibri" panose="020F0502020204030204"/>
              </a:rPr>
              <a:t>OCCUPATIONAL THERAPY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CREATIVITY?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dirty="0">
                <a:solidFill>
                  <a:prstClr val="black"/>
                </a:solidFill>
                <a:latin typeface="Calibri" panose="020F0502020204030204"/>
              </a:rPr>
              <a:t>MAKING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CONVERSATION? (CHAT BOT, VISIO</a:t>
            </a:r>
            <a:r>
              <a:rPr lang="fr-FR" sz="2800" dirty="0">
                <a:solidFill>
                  <a:prstClr val="black"/>
                </a:solidFill>
                <a:latin typeface="Calibri" panose="020F0502020204030204"/>
              </a:rPr>
              <a:t>CONFERENCES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dirty="0">
                <a:solidFill>
                  <a:prstClr val="black"/>
                </a:solidFill>
                <a:latin typeface="Calibri" panose="020F0502020204030204"/>
              </a:rPr>
              <a:t>LIFE AND CARE PROJECT?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05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8A3F1-334C-4346-029B-31F97D42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6713D-7319-A47A-8E99-916795EC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93040"/>
            <a:ext cx="10937240" cy="598392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ARE THEY ANSWERS TO YOUR NEEDS?</a:t>
            </a:r>
          </a:p>
          <a:p>
            <a:endParaRPr lang="fr-FR" dirty="0"/>
          </a:p>
        </p:txBody>
      </p:sp>
      <p:pic>
        <p:nvPicPr>
          <p:cNvPr id="5" name="Image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D05DF76C-8BDC-4854-6EE6-5EBAACB9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440"/>
            <a:ext cx="4762500" cy="1769533"/>
          </a:xfrm>
          <a:prstGeom prst="rect">
            <a:avLst/>
          </a:prstGeom>
        </p:spPr>
      </p:pic>
      <p:pic>
        <p:nvPicPr>
          <p:cNvPr id="7" name="Image 6" descr="Une image contenant mur, automate, intérieur, microscope&#10;&#10;Description générée automatiquement">
            <a:extLst>
              <a:ext uri="{FF2B5EF4-FFF2-40B4-BE49-F238E27FC236}">
                <a16:creationId xmlns:a16="http://schemas.microsoft.com/office/drawing/2014/main" id="{B9ED2513-2C12-2DC0-5FFA-523DDEB3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" y="3429000"/>
            <a:ext cx="3688080" cy="29504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1E7A75-E1BA-5353-86C8-B2CD057C8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14327"/>
            <a:ext cx="3867480" cy="2634721"/>
          </a:xfrm>
          <a:prstGeom prst="rect">
            <a:avLst/>
          </a:prstGeom>
        </p:spPr>
      </p:pic>
      <p:pic>
        <p:nvPicPr>
          <p:cNvPr id="11" name="Image 10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1B5B9207-6EA1-6005-755D-212DBAFC4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65" y="3633257"/>
            <a:ext cx="3362960" cy="22016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1F943BD-B0E2-9406-D31E-81C6A2F82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20" y="277071"/>
            <a:ext cx="2814305" cy="3165475"/>
          </a:xfrm>
          <a:prstGeom prst="rect">
            <a:avLst/>
          </a:prstGeom>
        </p:spPr>
      </p:pic>
      <p:pic>
        <p:nvPicPr>
          <p:cNvPr id="17" name="Image 16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EA4F5179-D330-C014-8971-4AD983BC9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40" y="421040"/>
            <a:ext cx="2524879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9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66DA33-62DA-637F-F4B5-02A1090E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CAN’T DO WITHOUT HUMANS IN CARE!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F0E7D6-BFEA-FB4F-BD2B-37293335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4000" dirty="0"/>
              <a:t>WHAT DO YOU THINK?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14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5AAA47-4F9E-3339-8CE0-FCE5FC87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WELL-TREATMENT IN HOMES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4AFC7BD-D458-5C18-1EDC-24104E9CF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68554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27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AFD6C4-6CF0-5C73-3D1F-A57EAE55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 ROBOTS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19E002-8B8F-F1A5-E46E-842B115F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1700" dirty="0"/>
              <a:t>TODAY</a:t>
            </a:r>
          </a:p>
          <a:p>
            <a:pPr lvl="1"/>
            <a:r>
              <a:rPr lang="fr-FR" sz="1700" dirty="0"/>
              <a:t>COMPANIONS?</a:t>
            </a:r>
          </a:p>
          <a:p>
            <a:pPr lvl="1"/>
            <a:r>
              <a:rPr lang="fr-FR" sz="1700" dirty="0"/>
              <a:t>DOING LOW RATED SKILLS</a:t>
            </a:r>
          </a:p>
          <a:p>
            <a:r>
              <a:rPr lang="fr-FR" sz="1700" dirty="0"/>
              <a:t>TOMORROW</a:t>
            </a:r>
          </a:p>
          <a:p>
            <a:pPr lvl="1"/>
            <a:r>
              <a:rPr lang="fr-FR" sz="1700" dirty="0"/>
              <a:t>DOES IT COMPLAIN?</a:t>
            </a:r>
          </a:p>
          <a:p>
            <a:pPr lvl="1"/>
            <a:r>
              <a:rPr lang="fr-FR" sz="1700" dirty="0"/>
              <a:t>IS IT LATE?</a:t>
            </a:r>
          </a:p>
          <a:p>
            <a:pPr lvl="1"/>
            <a:r>
              <a:rPr lang="fr-FR" sz="1700" dirty="0"/>
              <a:t>IS IT ABSENT THIS MORNING? WITHOUT INFORMING?</a:t>
            </a:r>
          </a:p>
          <a:p>
            <a:pPr lvl="1"/>
            <a:r>
              <a:rPr lang="fr-FR" sz="1700" dirty="0"/>
              <a:t>DOES IT COMPLAIN BECAUSE IT HAS TOO MANY TASKS?</a:t>
            </a:r>
          </a:p>
          <a:p>
            <a:pPr lvl="1"/>
            <a:r>
              <a:rPr lang="fr-FR" sz="1700" dirty="0"/>
              <a:t>DO YOU HAVE TO PAY A SALARY?</a:t>
            </a:r>
          </a:p>
          <a:p>
            <a:pPr lvl="1"/>
            <a:r>
              <a:rPr lang="fr-FR" sz="1700" dirty="0"/>
              <a:t>DOES IT YELL AT SOMEONE? DOES IT SLEEP AT NIGHT? OR REST ON THE WEEK-END?</a:t>
            </a:r>
          </a:p>
          <a:p>
            <a:pPr lvl="1"/>
            <a:r>
              <a:rPr lang="fr-FR" sz="1700" dirty="0"/>
              <a:t>IS IT EXASPERATED WHEN SOMEONE TALK NONSENSE TEN TIMES AN HOUR? DOES IT LOCK PEOPLE UP? DOES IT FASTEN PEOPLE ON ARMCHAIR?</a:t>
            </a:r>
          </a:p>
        </p:txBody>
      </p:sp>
    </p:spTree>
    <p:extLst>
      <p:ext uri="{BB962C8B-B14F-4D97-AF65-F5344CB8AC3E}">
        <p14:creationId xmlns:p14="http://schemas.microsoft.com/office/powerpoint/2010/main" val="415542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01AAF-8835-A508-E9E5-B104EE7C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 WHAT CAN’T ROBOTS DO?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26DCE-B539-AF8F-917C-68C72856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CHOOSE</a:t>
            </a:r>
          </a:p>
          <a:p>
            <a:r>
              <a:rPr lang="fr-FR" dirty="0"/>
              <a:t>MAKE CHOICES</a:t>
            </a:r>
          </a:p>
          <a:p>
            <a:r>
              <a:rPr lang="fr-FR" dirty="0"/>
              <a:t>BE RESPONSIBLE</a:t>
            </a:r>
          </a:p>
          <a:p>
            <a:r>
              <a:rPr lang="fr-FR" dirty="0"/>
              <a:t>BE MOVED, FEEL COMPASSION</a:t>
            </a:r>
          </a:p>
          <a:p>
            <a:r>
              <a:rPr lang="fr-FR" dirty="0"/>
              <a:t>LAUGH</a:t>
            </a:r>
          </a:p>
          <a:p>
            <a:r>
              <a:rPr lang="fr-FR" dirty="0"/>
              <a:t>SHARE A HUG</a:t>
            </a:r>
          </a:p>
          <a:p>
            <a:r>
              <a:rPr lang="fr-FR" dirty="0"/>
              <a:t>HAVE EMPATHY</a:t>
            </a:r>
          </a:p>
        </p:txBody>
      </p:sp>
    </p:spTree>
    <p:extLst>
      <p:ext uri="{BB962C8B-B14F-4D97-AF65-F5344CB8AC3E}">
        <p14:creationId xmlns:p14="http://schemas.microsoft.com/office/powerpoint/2010/main" val="307582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8CA46-6C29-3B9C-799D-DBF74D00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fr-FR" dirty="0"/>
              <a:t>TODAY ROBOTICS HELP US TO THINK ABOUT WHAT MAKE HUMAN BEING IRREPLACEABLE?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932BE-AFD8-EC06-1C3E-05DDB8555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A WORLD OF TASKS VERSUS A WORLD OF RANDOM WHICH SUMMON OUR SENSE OF RESPONSABILITY, EMPATHY, DECISION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SUPERMARKETS VS LITTLE SHOP</a:t>
            </a:r>
          </a:p>
          <a:p>
            <a:pPr lvl="1"/>
            <a:r>
              <a:rPr lang="fr-FR" dirty="0"/>
              <a:t>15,000  JOBS DESTROYED (</a:t>
            </a:r>
            <a:r>
              <a:rPr lang="fr-FR" dirty="0" err="1"/>
              <a:t>supermarket</a:t>
            </a:r>
            <a:r>
              <a:rPr lang="fr-FR" dirty="0"/>
              <a:t> </a:t>
            </a:r>
            <a:r>
              <a:rPr lang="fr-FR" dirty="0" err="1"/>
              <a:t>cashiers</a:t>
            </a:r>
            <a:r>
              <a:rPr lang="fr-FR" dirty="0"/>
              <a:t>) in 20 </a:t>
            </a:r>
            <a:r>
              <a:rPr lang="fr-FR" dirty="0" err="1"/>
              <a:t>years</a:t>
            </a:r>
            <a:r>
              <a:rPr lang="fr-FR" dirty="0"/>
              <a:t> in France</a:t>
            </a:r>
          </a:p>
          <a:p>
            <a:pPr lvl="1"/>
            <a:r>
              <a:rPr lang="fr-FR" dirty="0"/>
              <a:t>Self-</a:t>
            </a:r>
            <a:r>
              <a:rPr lang="fr-FR" dirty="0" err="1"/>
              <a:t>checkouts</a:t>
            </a:r>
            <a:r>
              <a:rPr lang="fr-FR" dirty="0"/>
              <a:t> </a:t>
            </a:r>
            <a:r>
              <a:rPr lang="fr-FR" dirty="0" err="1"/>
              <a:t>promoted</a:t>
            </a:r>
            <a:r>
              <a:rPr lang="fr-FR" dirty="0"/>
              <a:t> by clients </a:t>
            </a:r>
          </a:p>
          <a:p>
            <a:pPr lvl="1"/>
            <a:r>
              <a:rPr lang="fr-FR" dirty="0"/>
              <a:t>But </a:t>
            </a:r>
            <a:r>
              <a:rPr lang="fr-FR" dirty="0" err="1"/>
              <a:t>small</a:t>
            </a:r>
            <a:r>
              <a:rPr lang="fr-FR" dirty="0"/>
              <a:t> shops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exist</a:t>
            </a:r>
            <a:r>
              <a:rPr lang="fr-FR" dirty="0"/>
              <a:t>: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716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178F9A-60AC-1B18-6A23-AEC4DFA6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FFFFFF"/>
                </a:solidFill>
              </a:rPr>
              <a:t>SO, TOMORROW?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96702-91D6-F0ED-4B9E-B2B325D5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fontScale="92500" lnSpcReduction="10000"/>
          </a:bodyPr>
          <a:lstStyle/>
          <a:p>
            <a:r>
              <a:rPr lang="fr-FR" sz="2200" dirty="0"/>
              <a:t>THINK ABOUT THE SUPERMARKET CASHIER!!!!</a:t>
            </a:r>
          </a:p>
          <a:p>
            <a:r>
              <a:rPr lang="fr-FR" sz="2200" dirty="0"/>
              <a:t>WHAT DO NURSING HOME RESIDENT WANT? TECHNOLOGY? CONVIVIAL MOMENTS?</a:t>
            </a:r>
          </a:p>
          <a:p>
            <a:r>
              <a:rPr lang="fr-FR" sz="2200" dirty="0"/>
              <a:t>YES TO ROBOTS AND TECHNOLOGY IF THEY HELP US TO PROMOTE SOCIAL LINKS</a:t>
            </a:r>
          </a:p>
          <a:p>
            <a:r>
              <a:rPr lang="fr-FR" sz="2200" dirty="0"/>
              <a:t>YES TO ROBOTS AND TECHNOLOGY IF WE STILL PROMOTE ALL THESE LITTLE FRIENDLY MOMENTS IN EVERYDAY LIFE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TO ROBOTS AND TECHNOLOGY IF LIFE IN NURSING HOMES IS STILL MADE OF CURIOSITY, HOPE, DISCOVERING, SHARE…WALKING IN FORESTS, TOUCHING REAL LEAVES, SMELL REAL FLOWERS</a:t>
            </a:r>
            <a:r>
              <a:rPr lang="fr-FR" sz="2200" dirty="0">
                <a:solidFill>
                  <a:prstClr val="black"/>
                </a:solidFill>
                <a:latin typeface="Calibri" panose="020F0502020204030204"/>
              </a:rPr>
              <a:t>, LAUGH TOGETHER, EAT REAL GOOD FOOD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</a:p>
          <a:p>
            <a:r>
              <a:rPr lang="fr-FR" sz="2200" dirty="0"/>
              <a:t>A PLACE FOR EVERYTHING/EVERYONE AND EVERYTHING/EVERYONE IN ITS RIGHT PLACE: THE MANAGER IS THE KEY! AND HIS/HER STAFF</a:t>
            </a:r>
          </a:p>
          <a:p>
            <a:r>
              <a:rPr lang="fr-FR" sz="2200" dirty="0"/>
              <a:t>AT LAST, RESIDENTS WILL MAKE THE DIFFERENCE…</a:t>
            </a:r>
          </a:p>
        </p:txBody>
      </p:sp>
    </p:spTree>
    <p:extLst>
      <p:ext uri="{BB962C8B-B14F-4D97-AF65-F5344CB8AC3E}">
        <p14:creationId xmlns:p14="http://schemas.microsoft.com/office/powerpoint/2010/main" val="116784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2539" y="1689851"/>
            <a:ext cx="3956123" cy="3687375"/>
            <a:chOff x="0" y="0"/>
            <a:chExt cx="7912246" cy="73747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F7CE5D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t="18596" b="18596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219285" y="1689851"/>
            <a:ext cx="3956123" cy="3687375"/>
            <a:chOff x="0" y="0"/>
            <a:chExt cx="7912246" cy="737475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sp>
          <p:nvSpPr>
            <p:cNvPr id="15" name="AutoShape 15"/>
            <p:cNvSpPr/>
            <p:nvPr/>
          </p:nvSpPr>
          <p:spPr>
            <a:xfrm>
              <a:off x="2006878" y="0"/>
              <a:ext cx="3898491" cy="2381407"/>
            </a:xfrm>
            <a:prstGeom prst="rect">
              <a:avLst/>
            </a:prstGeom>
            <a:solidFill>
              <a:srgbClr val="41545B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219285" y="5377227"/>
            <a:ext cx="3956123" cy="3687375"/>
            <a:chOff x="0" y="0"/>
            <a:chExt cx="7912246" cy="7374750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1891613" cy="2381407"/>
            </a:xfrm>
            <a:prstGeom prst="rect">
              <a:avLst/>
            </a:prstGeom>
            <a:solidFill>
              <a:srgbClr val="006D68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4175409" y="5377227"/>
            <a:ext cx="3956123" cy="3687375"/>
            <a:chOff x="0" y="0"/>
            <a:chExt cx="7912246" cy="7374750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>
            <a:off x="-1012648" y="-2078426"/>
            <a:ext cx="3956123" cy="3687375"/>
            <a:chOff x="0" y="0"/>
            <a:chExt cx="7912246" cy="7374750"/>
          </a:xfrm>
        </p:grpSpPr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1"/>
            <a:srcRect l="3090" r="3090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2"/>
            <a:srcRect t="6433" b="52843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5"/>
            <a:srcRect t="18596" b="18596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52" name="AutoShape 52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10"/>
            <a:srcRect l="10283" r="10283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57" name="Group 57"/>
          <p:cNvGrpSpPr/>
          <p:nvPr/>
        </p:nvGrpSpPr>
        <p:grpSpPr>
          <a:xfrm>
            <a:off x="3236298" y="-2078426"/>
            <a:ext cx="3956123" cy="3687375"/>
            <a:chOff x="0" y="0"/>
            <a:chExt cx="7912246" cy="7374750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61" name="AutoShape 61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A6A6A6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63" name="AutoShape 63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BAE2D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rcRect l="11736" r="11736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68" name="Group 68"/>
          <p:cNvGrpSpPr/>
          <p:nvPr/>
        </p:nvGrpSpPr>
        <p:grpSpPr>
          <a:xfrm>
            <a:off x="7304861" y="-2064165"/>
            <a:ext cx="3956123" cy="3687375"/>
            <a:chOff x="0" y="0"/>
            <a:chExt cx="7912246" cy="7374750"/>
          </a:xfrm>
        </p:grpSpPr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72" name="AutoShape 72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ECF2FE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74" name="AutoShape 74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DE00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79" name="Group 79"/>
          <p:cNvGrpSpPr/>
          <p:nvPr/>
        </p:nvGrpSpPr>
        <p:grpSpPr>
          <a:xfrm>
            <a:off x="8235877" y="1689851"/>
            <a:ext cx="3956123" cy="3687375"/>
            <a:chOff x="0" y="0"/>
            <a:chExt cx="7912246" cy="7374750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85" name="AutoShape 85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8235877" y="5377227"/>
            <a:ext cx="3956123" cy="3687375"/>
            <a:chOff x="0" y="0"/>
            <a:chExt cx="7912246" cy="7374750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3"/>
            <a:srcRect l="11736" r="11736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10"/>
            <a:srcRect l="10283" r="10283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2"/>
            <a:srcRect t="18439" b="18439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96" name="AutoShape 96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99" name="Picture 99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100" name="Picture 100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101" name="Group 101"/>
          <p:cNvGrpSpPr/>
          <p:nvPr/>
        </p:nvGrpSpPr>
        <p:grpSpPr>
          <a:xfrm>
            <a:off x="-631073" y="-409025"/>
            <a:ext cx="850358" cy="2921295"/>
            <a:chOff x="0" y="0"/>
            <a:chExt cx="264173" cy="907531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64173" cy="907531"/>
            </a:xfrm>
            <a:custGeom>
              <a:avLst/>
              <a:gdLst/>
              <a:ahLst/>
              <a:cxnLst/>
              <a:rect l="l" t="t" r="r" b="b"/>
              <a:pathLst>
                <a:path w="264173" h="907531">
                  <a:moveTo>
                    <a:pt x="0" y="0"/>
                  </a:moveTo>
                  <a:lnTo>
                    <a:pt x="264173" y="0"/>
                  </a:lnTo>
                  <a:lnTo>
                    <a:pt x="264173" y="907531"/>
                  </a:lnTo>
                  <a:lnTo>
                    <a:pt x="0" y="907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-517687" y="291343"/>
            <a:ext cx="13284684" cy="7284787"/>
            <a:chOff x="0" y="0"/>
            <a:chExt cx="4634264" cy="2541244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4634264" cy="2541244"/>
            </a:xfrm>
            <a:custGeom>
              <a:avLst/>
              <a:gdLst/>
              <a:ahLst/>
              <a:cxnLst/>
              <a:rect l="l" t="t" r="r" b="b"/>
              <a:pathLst>
                <a:path w="4634264" h="2541244">
                  <a:moveTo>
                    <a:pt x="0" y="0"/>
                  </a:moveTo>
                  <a:lnTo>
                    <a:pt x="4634264" y="0"/>
                  </a:lnTo>
                  <a:lnTo>
                    <a:pt x="4634264" y="2541244"/>
                  </a:lnTo>
                  <a:lnTo>
                    <a:pt x="0" y="2541244"/>
                  </a:lnTo>
                  <a:close/>
                </a:path>
              </a:pathLst>
            </a:custGeom>
            <a:solidFill>
              <a:srgbClr val="143547">
                <a:alpha val="92941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05" name="TextBox 105"/>
          <p:cNvSpPr txBox="1"/>
          <p:nvPr/>
        </p:nvSpPr>
        <p:spPr>
          <a:xfrm>
            <a:off x="-188518" y="503085"/>
            <a:ext cx="10805754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01"/>
              </a:lnSpc>
            </a:pPr>
            <a:r>
              <a:rPr lang="en-US" sz="7001" spc="-70" dirty="0">
                <a:solidFill>
                  <a:srgbClr val="F3F4ED"/>
                </a:solidFill>
                <a:latin typeface="Asap SemiBold Bold"/>
              </a:rPr>
              <a:t>MERCI!</a:t>
            </a:r>
          </a:p>
        </p:txBody>
      </p:sp>
      <p:sp>
        <p:nvSpPr>
          <p:cNvPr id="106" name="AutoShape 106"/>
          <p:cNvSpPr/>
          <p:nvPr/>
        </p:nvSpPr>
        <p:spPr>
          <a:xfrm>
            <a:off x="1137600" y="3995447"/>
            <a:ext cx="146637" cy="2862553"/>
          </a:xfrm>
          <a:prstGeom prst="rect">
            <a:avLst/>
          </a:prstGeom>
          <a:solidFill>
            <a:srgbClr val="F3DD6D"/>
          </a:solidFill>
        </p:spPr>
        <p:txBody>
          <a:bodyPr/>
          <a:lstStyle/>
          <a:p>
            <a:endParaRPr lang="fr-FR"/>
          </a:p>
        </p:txBody>
      </p:sp>
      <p:sp>
        <p:nvSpPr>
          <p:cNvPr id="107" name="AutoShape 107"/>
          <p:cNvSpPr/>
          <p:nvPr/>
        </p:nvSpPr>
        <p:spPr>
          <a:xfrm>
            <a:off x="10988533" y="-995662"/>
            <a:ext cx="155717" cy="3932596"/>
          </a:xfrm>
          <a:prstGeom prst="rect">
            <a:avLst/>
          </a:prstGeom>
          <a:solidFill>
            <a:srgbClr val="F3DD6D"/>
          </a:solidFill>
        </p:spPr>
        <p:txBody>
          <a:bodyPr/>
          <a:lstStyle/>
          <a:p>
            <a:endParaRPr lang="fr-FR"/>
          </a:p>
        </p:txBody>
      </p:sp>
      <p:sp>
        <p:nvSpPr>
          <p:cNvPr id="108" name="AutoShape 108"/>
          <p:cNvSpPr/>
          <p:nvPr/>
        </p:nvSpPr>
        <p:spPr>
          <a:xfrm>
            <a:off x="-515451" y="5739370"/>
            <a:ext cx="13284684" cy="235216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/>
          </a:p>
        </p:txBody>
      </p:sp>
      <p:pic>
        <p:nvPicPr>
          <p:cNvPr id="109" name="Picture 10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82937" y="5950960"/>
            <a:ext cx="2653360" cy="607581"/>
          </a:xfrm>
          <a:prstGeom prst="rect">
            <a:avLst/>
          </a:prstGeom>
        </p:spPr>
      </p:pic>
      <p:sp>
        <p:nvSpPr>
          <p:cNvPr id="110" name="TextBox 110"/>
          <p:cNvSpPr txBox="1"/>
          <p:nvPr/>
        </p:nvSpPr>
        <p:spPr>
          <a:xfrm>
            <a:off x="1673606" y="926186"/>
            <a:ext cx="4939524" cy="1767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9"/>
              </a:lnSpc>
            </a:pPr>
            <a:r>
              <a:rPr lang="en-US" sz="2506" b="1" dirty="0">
                <a:solidFill>
                  <a:srgbClr val="FFFFFF"/>
                </a:solidFill>
                <a:latin typeface="Asap" panose="02000506040000020004" pitchFamily="2" charset="77"/>
              </a:rPr>
              <a:t>Jean-Marc BLANC </a:t>
            </a:r>
          </a:p>
          <a:p>
            <a:pPr>
              <a:lnSpc>
                <a:spcPts val="3509"/>
              </a:lnSpc>
            </a:pPr>
            <a:r>
              <a:rPr lang="en-US" sz="2506" dirty="0">
                <a:solidFill>
                  <a:srgbClr val="FFFFFF"/>
                </a:solidFill>
                <a:latin typeface="Asap" panose="02000506040000020004" pitchFamily="2" charset="77"/>
              </a:rPr>
              <a:t>Directeur</a:t>
            </a:r>
          </a:p>
          <a:p>
            <a:pPr>
              <a:lnSpc>
                <a:spcPts val="3509"/>
              </a:lnSpc>
            </a:pPr>
            <a:r>
              <a:rPr lang="en-US" sz="2506" dirty="0">
                <a:solidFill>
                  <a:srgbClr val="FFFFFF"/>
                </a:solidFill>
                <a:latin typeface="Asap" panose="02000506040000020004" pitchFamily="2" charset="77"/>
              </a:rPr>
              <a:t>jean-marc.blanc@i2ml.fr</a:t>
            </a:r>
          </a:p>
          <a:p>
            <a:pPr>
              <a:lnSpc>
                <a:spcPts val="3509"/>
              </a:lnSpc>
              <a:spcBef>
                <a:spcPct val="0"/>
              </a:spcBef>
            </a:pPr>
            <a:endParaRPr lang="en-US" sz="2506" dirty="0">
              <a:solidFill>
                <a:srgbClr val="FFFFFF"/>
              </a:solidFill>
              <a:latin typeface="Asap" panose="02000506040000020004" pitchFamily="2" charset="77"/>
            </a:endParaRPr>
          </a:p>
        </p:txBody>
      </p:sp>
      <p:sp>
        <p:nvSpPr>
          <p:cNvPr id="116" name="Espace réservé du numéro de diapositive 29">
            <a:extLst>
              <a:ext uri="{FF2B5EF4-FFF2-40B4-BE49-F238E27FC236}">
                <a16:creationId xmlns:a16="http://schemas.microsoft.com/office/drawing/2014/main" id="{1BA31A44-EC52-7848-A1F1-8FA7FC82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997" y="6435319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067"/>
              <a:pPr/>
              <a:t>19</a:t>
            </a:fld>
            <a:endParaRPr lang="en-US" sz="1067" dirty="0"/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D11EA6D-06EE-C1BB-8685-4721E9936A85}"/>
              </a:ext>
            </a:extLst>
          </p:cNvPr>
          <p:cNvSpPr txBox="1"/>
          <p:nvPr/>
        </p:nvSpPr>
        <p:spPr>
          <a:xfrm>
            <a:off x="2006877" y="3212638"/>
            <a:ext cx="7958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THANK YOU FOR YOUR ATTENTION!</a:t>
            </a:r>
          </a:p>
          <a:p>
            <a:r>
              <a:rPr lang="el-GR" sz="4800" dirty="0">
                <a:solidFill>
                  <a:schemeClr val="bg1"/>
                </a:solidFill>
              </a:rPr>
              <a:t>ΕΥΧΑΡΙΣΤΩ</a:t>
            </a:r>
            <a:r>
              <a:rPr lang="fr-FR" sz="4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050" name="Picture 2" descr="Logo UNÎMES - Université de Nîmes">
            <a:extLst>
              <a:ext uri="{FF2B5EF4-FFF2-40B4-BE49-F238E27FC236}">
                <a16:creationId xmlns:a16="http://schemas.microsoft.com/office/drawing/2014/main" id="{B6065080-51F2-9478-036B-3BA8B5C9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15" y="3143967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5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AEA0B-9B8B-4E7A-6A27-B47AE35A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WHEN WE TALK ABOUT ROBOTICS IN LTC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1EFE1-C6C5-F6FB-D44C-F4D535AC1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1" y="1825624"/>
            <a:ext cx="5181600" cy="4351338"/>
          </a:xfrm>
        </p:spPr>
        <p:txBody>
          <a:bodyPr/>
          <a:lstStyle/>
          <a:p>
            <a:r>
              <a:rPr lang="fr-FR" dirty="0"/>
              <a:t>SOME PEOPLE SEE THIS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F1D036-FE88-28EA-2043-F163E3BBE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1957704"/>
            <a:ext cx="5181600" cy="4351338"/>
          </a:xfrm>
        </p:spPr>
        <p:txBody>
          <a:bodyPr/>
          <a:lstStyle/>
          <a:p>
            <a:r>
              <a:rPr lang="fr-FR" dirty="0"/>
              <a:t>A LOT OF PEOPLE SEE THAT</a:t>
            </a:r>
          </a:p>
        </p:txBody>
      </p:sp>
      <p:pic>
        <p:nvPicPr>
          <p:cNvPr id="5" name="Picture 2" descr="À quand des robots pour aider les seniors dans leur quotidien ?">
            <a:extLst>
              <a:ext uri="{FF2B5EF4-FFF2-40B4-BE49-F238E27FC236}">
                <a16:creationId xmlns:a16="http://schemas.microsoft.com/office/drawing/2014/main" id="{1D0286E0-D8DE-B517-26D2-62222CE2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" y="2803842"/>
            <a:ext cx="4857116" cy="24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 scientifiques pour l'interdiction des &quot;robots tueurs&quot;">
            <a:extLst>
              <a:ext uri="{FF2B5EF4-FFF2-40B4-BE49-F238E27FC236}">
                <a16:creationId xmlns:a16="http://schemas.microsoft.com/office/drawing/2014/main" id="{49A84A99-8DBE-DC72-CA5C-26B8EADD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44" y="2486818"/>
            <a:ext cx="3333115" cy="16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robots voleront-ils bientôt la majorité des emplois ?">
            <a:extLst>
              <a:ext uri="{FF2B5EF4-FFF2-40B4-BE49-F238E27FC236}">
                <a16:creationId xmlns:a16="http://schemas.microsoft.com/office/drawing/2014/main" id="{4818799D-8E89-614D-677C-D60342DD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45" y="4253702"/>
            <a:ext cx="3422943" cy="19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2539" y="1689851"/>
            <a:ext cx="3956123" cy="3687375"/>
            <a:chOff x="0" y="0"/>
            <a:chExt cx="7912246" cy="73747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F7CE5D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t="18596" b="18596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219285" y="1689851"/>
            <a:ext cx="3956123" cy="3687375"/>
            <a:chOff x="0" y="0"/>
            <a:chExt cx="7912246" cy="737475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sp>
          <p:nvSpPr>
            <p:cNvPr id="15" name="AutoShape 15"/>
            <p:cNvSpPr/>
            <p:nvPr/>
          </p:nvSpPr>
          <p:spPr>
            <a:xfrm>
              <a:off x="2006878" y="0"/>
              <a:ext cx="3898491" cy="2381407"/>
            </a:xfrm>
            <a:prstGeom prst="rect">
              <a:avLst/>
            </a:prstGeom>
            <a:solidFill>
              <a:srgbClr val="41545B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219285" y="5377227"/>
            <a:ext cx="3956123" cy="3687375"/>
            <a:chOff x="0" y="0"/>
            <a:chExt cx="7912246" cy="7374750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1891613" cy="2381407"/>
            </a:xfrm>
            <a:prstGeom prst="rect">
              <a:avLst/>
            </a:prstGeom>
            <a:solidFill>
              <a:srgbClr val="006D68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4175409" y="5377227"/>
            <a:ext cx="3956123" cy="3687375"/>
            <a:chOff x="0" y="0"/>
            <a:chExt cx="7912246" cy="7374750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>
            <a:off x="-1012648" y="-2078426"/>
            <a:ext cx="3956123" cy="3687375"/>
            <a:chOff x="0" y="0"/>
            <a:chExt cx="7912246" cy="7374750"/>
          </a:xfrm>
        </p:grpSpPr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1"/>
            <a:srcRect l="3090" r="3090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2"/>
            <a:srcRect t="6433" b="52843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5"/>
            <a:srcRect t="18596" b="18596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52" name="AutoShape 52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10"/>
            <a:srcRect l="10283" r="10283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57" name="Group 57"/>
          <p:cNvGrpSpPr/>
          <p:nvPr/>
        </p:nvGrpSpPr>
        <p:grpSpPr>
          <a:xfrm>
            <a:off x="3236298" y="-2078426"/>
            <a:ext cx="3956123" cy="3687375"/>
            <a:chOff x="0" y="0"/>
            <a:chExt cx="7912246" cy="7374750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61" name="AutoShape 61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A6A6A6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63" name="AutoShape 63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BAE2D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rcRect l="11736" r="11736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4"/>
            <a:srcRect l="13022" r="13022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68" name="Group 68"/>
          <p:cNvGrpSpPr/>
          <p:nvPr/>
        </p:nvGrpSpPr>
        <p:grpSpPr>
          <a:xfrm>
            <a:off x="7304861" y="-2064165"/>
            <a:ext cx="3956123" cy="3687375"/>
            <a:chOff x="0" y="0"/>
            <a:chExt cx="7912246" cy="7374750"/>
          </a:xfrm>
        </p:grpSpPr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0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72" name="AutoShape 72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ECF2FE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6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74" name="AutoShape 74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DE00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79" name="Group 79"/>
          <p:cNvGrpSpPr/>
          <p:nvPr/>
        </p:nvGrpSpPr>
        <p:grpSpPr>
          <a:xfrm>
            <a:off x="8235877" y="1689851"/>
            <a:ext cx="3956123" cy="3687375"/>
            <a:chOff x="0" y="0"/>
            <a:chExt cx="7912246" cy="7374750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3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/>
            <a:srcRect l="11564" r="11564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85" name="AutoShape 85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6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7"/>
            <a:srcRect l="8107" r="810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8"/>
            <a:srcRect l="10735" r="10735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8235877" y="5377227"/>
            <a:ext cx="3956123" cy="3687375"/>
            <a:chOff x="0" y="0"/>
            <a:chExt cx="7912246" cy="7374750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3"/>
            <a:srcRect l="11736" r="11736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/>
            <a:srcRect t="17194" b="17194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10"/>
            <a:srcRect l="10283" r="10283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5"/>
            <a:srcRect l="11371" r="11371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2"/>
            <a:srcRect t="18439" b="18439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96" name="AutoShape 96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99" name="Picture 99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100" name="Picture 100"/>
            <p:cNvPicPr>
              <a:picLocks noChangeAspect="1"/>
            </p:cNvPicPr>
            <p:nvPr/>
          </p:nvPicPr>
          <p:blipFill>
            <a:blip r:embed="rId9"/>
            <a:srcRect l="44817" t="33257" r="44817" b="33257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101" name="Group 101"/>
          <p:cNvGrpSpPr/>
          <p:nvPr/>
        </p:nvGrpSpPr>
        <p:grpSpPr>
          <a:xfrm>
            <a:off x="-631073" y="-409025"/>
            <a:ext cx="850358" cy="2921295"/>
            <a:chOff x="0" y="0"/>
            <a:chExt cx="264173" cy="907531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64173" cy="907531"/>
            </a:xfrm>
            <a:custGeom>
              <a:avLst/>
              <a:gdLst/>
              <a:ahLst/>
              <a:cxnLst/>
              <a:rect l="l" t="t" r="r" b="b"/>
              <a:pathLst>
                <a:path w="264173" h="907531">
                  <a:moveTo>
                    <a:pt x="0" y="0"/>
                  </a:moveTo>
                  <a:lnTo>
                    <a:pt x="264173" y="0"/>
                  </a:lnTo>
                  <a:lnTo>
                    <a:pt x="264173" y="907531"/>
                  </a:lnTo>
                  <a:lnTo>
                    <a:pt x="0" y="907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-546342" y="299459"/>
            <a:ext cx="13284684" cy="7284787"/>
            <a:chOff x="0" y="0"/>
            <a:chExt cx="4634264" cy="2541244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4634264" cy="2541244"/>
            </a:xfrm>
            <a:custGeom>
              <a:avLst/>
              <a:gdLst/>
              <a:ahLst/>
              <a:cxnLst/>
              <a:rect l="l" t="t" r="r" b="b"/>
              <a:pathLst>
                <a:path w="4634264" h="2541244">
                  <a:moveTo>
                    <a:pt x="0" y="0"/>
                  </a:moveTo>
                  <a:lnTo>
                    <a:pt x="4634264" y="0"/>
                  </a:lnTo>
                  <a:lnTo>
                    <a:pt x="4634264" y="2541244"/>
                  </a:lnTo>
                  <a:lnTo>
                    <a:pt x="0" y="2541244"/>
                  </a:lnTo>
                  <a:close/>
                </a:path>
              </a:pathLst>
            </a:custGeom>
            <a:solidFill>
              <a:srgbClr val="143547">
                <a:alpha val="92941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" name="TextBox 105"/>
          <p:cNvSpPr txBox="1"/>
          <p:nvPr/>
        </p:nvSpPr>
        <p:spPr>
          <a:xfrm>
            <a:off x="-188518" y="503085"/>
            <a:ext cx="10805754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01"/>
              </a:lnSpc>
            </a:pPr>
            <a:r>
              <a:rPr lang="en-US" sz="7001" spc="-70" dirty="0">
                <a:solidFill>
                  <a:srgbClr val="F3F4ED"/>
                </a:solidFill>
                <a:latin typeface="Asap SemiBold Bold"/>
              </a:rPr>
              <a:t>BUT!</a:t>
            </a:r>
          </a:p>
        </p:txBody>
      </p:sp>
      <p:sp>
        <p:nvSpPr>
          <p:cNvPr id="106" name="AutoShape 106"/>
          <p:cNvSpPr/>
          <p:nvPr/>
        </p:nvSpPr>
        <p:spPr>
          <a:xfrm>
            <a:off x="1137600" y="3995447"/>
            <a:ext cx="146637" cy="2862553"/>
          </a:xfrm>
          <a:prstGeom prst="rect">
            <a:avLst/>
          </a:prstGeom>
          <a:solidFill>
            <a:srgbClr val="F3DD6D"/>
          </a:solidFill>
        </p:spPr>
        <p:txBody>
          <a:bodyPr/>
          <a:lstStyle/>
          <a:p>
            <a:endParaRPr lang="fr-FR"/>
          </a:p>
        </p:txBody>
      </p:sp>
      <p:sp>
        <p:nvSpPr>
          <p:cNvPr id="107" name="AutoShape 107"/>
          <p:cNvSpPr/>
          <p:nvPr/>
        </p:nvSpPr>
        <p:spPr>
          <a:xfrm>
            <a:off x="10988533" y="-995662"/>
            <a:ext cx="155717" cy="3932596"/>
          </a:xfrm>
          <a:prstGeom prst="rect">
            <a:avLst/>
          </a:prstGeom>
          <a:solidFill>
            <a:srgbClr val="F3DD6D"/>
          </a:solidFill>
        </p:spPr>
        <p:txBody>
          <a:bodyPr/>
          <a:lstStyle/>
          <a:p>
            <a:endParaRPr lang="fr-FR"/>
          </a:p>
        </p:txBody>
      </p:sp>
      <p:sp>
        <p:nvSpPr>
          <p:cNvPr id="108" name="AutoShape 108"/>
          <p:cNvSpPr/>
          <p:nvPr/>
        </p:nvSpPr>
        <p:spPr>
          <a:xfrm>
            <a:off x="-515451" y="5739370"/>
            <a:ext cx="13284684" cy="235216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/>
          </a:p>
        </p:txBody>
      </p:sp>
      <p:pic>
        <p:nvPicPr>
          <p:cNvPr id="109" name="Picture 10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82937" y="5950960"/>
            <a:ext cx="2653360" cy="607581"/>
          </a:xfrm>
          <a:prstGeom prst="rect">
            <a:avLst/>
          </a:prstGeom>
        </p:spPr>
      </p:pic>
      <p:sp>
        <p:nvSpPr>
          <p:cNvPr id="116" name="Espace réservé du numéro de diapositive 29">
            <a:extLst>
              <a:ext uri="{FF2B5EF4-FFF2-40B4-BE49-F238E27FC236}">
                <a16:creationId xmlns:a16="http://schemas.microsoft.com/office/drawing/2014/main" id="{1BA31A44-EC52-7848-A1F1-8FA7FC82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997" y="6435319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067"/>
              <a:pPr/>
              <a:t>20</a:t>
            </a:fld>
            <a:endParaRPr lang="en-US" sz="1067" dirty="0"/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D11EA6D-06EE-C1BB-8685-4721E9936A85}"/>
              </a:ext>
            </a:extLst>
          </p:cNvPr>
          <p:cNvSpPr txBox="1"/>
          <p:nvPr/>
        </p:nvSpPr>
        <p:spPr>
          <a:xfrm>
            <a:off x="2006877" y="3212638"/>
            <a:ext cx="7958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DID I WRITE THIS PPT OR IS IT…</a:t>
            </a:r>
          </a:p>
          <a:p>
            <a:r>
              <a:rPr lang="fr-FR" sz="4800" dirty="0">
                <a:solidFill>
                  <a:schemeClr val="bg1"/>
                </a:solidFill>
              </a:rPr>
              <a:t>CHATGPT?????</a:t>
            </a:r>
          </a:p>
        </p:txBody>
      </p:sp>
      <p:pic>
        <p:nvPicPr>
          <p:cNvPr id="3074" name="Picture 2" descr="Logo UNÎMES - Université de Nîmes">
            <a:extLst>
              <a:ext uri="{FF2B5EF4-FFF2-40B4-BE49-F238E27FC236}">
                <a16:creationId xmlns:a16="http://schemas.microsoft.com/office/drawing/2014/main" id="{D38EA586-BAD7-C1BF-A02F-41AFD3DD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3152083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4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3E67A-E615-4659-BA24-05DB89C2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AND A STRONG BELIEF: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CC86D-8BD3-5016-722B-C8EBC384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165"/>
            <a:ext cx="10515600" cy="209613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ROBOTS CAN’T GIVE ALL THE KINDNESS/ATTENTION/CARE/LOVE/UNDERSTANDING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(</a:t>
            </a:r>
            <a:r>
              <a:rPr lang="fr-FR" dirty="0" err="1"/>
              <a:t>you</a:t>
            </a:r>
            <a:r>
              <a:rPr lang="fr-FR" dirty="0"/>
              <a:t> can </a:t>
            </a:r>
            <a:r>
              <a:rPr lang="fr-FR" dirty="0" err="1"/>
              <a:t>choose</a:t>
            </a:r>
            <a:r>
              <a:rPr lang="fr-FR" dirty="0"/>
              <a:t> one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or put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, </a:t>
            </a:r>
            <a:r>
              <a:rPr lang="fr-FR" dirty="0" err="1"/>
              <a:t>it’s</a:t>
            </a:r>
            <a:r>
              <a:rPr lang="fr-FR" dirty="0"/>
              <a:t> up to </a:t>
            </a:r>
            <a:r>
              <a:rPr lang="fr-FR" dirty="0" err="1"/>
              <a:t>you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)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THAT HUMANS BRING!</a:t>
            </a:r>
          </a:p>
          <a:p>
            <a:pPr marL="0" indent="0" algn="ctr"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7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4">
            <a:extLst>
              <a:ext uri="{FF2B5EF4-FFF2-40B4-BE49-F238E27FC236}">
                <a16:creationId xmlns:a16="http://schemas.microsoft.com/office/drawing/2014/main" id="{D00D5F1E-7D41-4D2C-B0E4-95D5DFFD0B89}"/>
              </a:ext>
            </a:extLst>
          </p:cNvPr>
          <p:cNvSpPr/>
          <p:nvPr/>
        </p:nvSpPr>
        <p:spPr>
          <a:xfrm>
            <a:off x="685800" y="1115428"/>
            <a:ext cx="4537635" cy="73393"/>
          </a:xfrm>
          <a:prstGeom prst="rect">
            <a:avLst/>
          </a:prstGeom>
          <a:solidFill>
            <a:srgbClr val="F3DD6D"/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BC93B85A-5A3D-4602-810A-E3C9965B718A}"/>
              </a:ext>
            </a:extLst>
          </p:cNvPr>
          <p:cNvSpPr txBox="1"/>
          <p:nvPr/>
        </p:nvSpPr>
        <p:spPr>
          <a:xfrm>
            <a:off x="685800" y="412751"/>
            <a:ext cx="952500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93"/>
              </a:lnSpc>
            </a:pPr>
            <a:r>
              <a:rPr lang="fr-FR" sz="4266" b="1" spc="-42" dirty="0">
                <a:solidFill>
                  <a:srgbClr val="FFFFFF"/>
                </a:solidFill>
                <a:latin typeface="Asap" panose="02000506040000020004" pitchFamily="2" charset="77"/>
              </a:rPr>
              <a:t>HAVE A LOOK….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C20FB0-665D-4FDD-A864-59F1ED900A48}"/>
              </a:ext>
            </a:extLst>
          </p:cNvPr>
          <p:cNvSpPr txBox="1"/>
          <p:nvPr/>
        </p:nvSpPr>
        <p:spPr>
          <a:xfrm>
            <a:off x="685800" y="1418396"/>
            <a:ext cx="1069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u="none" strike="noStrike" dirty="0">
                <a:solidFill>
                  <a:schemeClr val="bg1"/>
                </a:solidFill>
                <a:effectLst/>
                <a:latin typeface="YACgEan-tYE 0"/>
              </a:rPr>
              <a:t>Texte</a:t>
            </a:r>
            <a:endParaRPr lang="fr-FR" dirty="0">
              <a:solidFill>
                <a:schemeClr val="bg1"/>
              </a:solidFill>
              <a:effectLst/>
              <a:latin typeface="YACgEan-tYE 0"/>
            </a:endParaRPr>
          </a:p>
        </p:txBody>
      </p:sp>
      <p:pic>
        <p:nvPicPr>
          <p:cNvPr id="3" name="Image 2" descr="Une image contenant texte, personne, capture d’écran&#10;&#10;Description générée automatiquement">
            <a:extLst>
              <a:ext uri="{FF2B5EF4-FFF2-40B4-BE49-F238E27FC236}">
                <a16:creationId xmlns:a16="http://schemas.microsoft.com/office/drawing/2014/main" id="{4B63583D-7083-16F2-3594-359736F44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" y="1328420"/>
            <a:ext cx="3479086" cy="420116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D63726-000E-4C0E-5155-457469561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91" y="143275"/>
            <a:ext cx="4762500" cy="178223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91179A-970C-5754-6E3C-AC4DD48BF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82" y="1925508"/>
            <a:ext cx="2085626" cy="45247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58CA30-139A-C9F9-56E0-724D4676B145}"/>
              </a:ext>
            </a:extLst>
          </p:cNvPr>
          <p:cNvSpPr txBox="1"/>
          <p:nvPr/>
        </p:nvSpPr>
        <p:spPr>
          <a:xfrm>
            <a:off x="436880" y="5619556"/>
            <a:ext cx="520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NO HUMAN HURT BY A MICROWAVE OR COOKING ROBOT OR VACUUM CLEANER…</a:t>
            </a:r>
          </a:p>
        </p:txBody>
      </p:sp>
      <p:pic>
        <p:nvPicPr>
          <p:cNvPr id="6" name="Image 5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5981C1DA-766B-0DFE-1E1D-4DBFC704D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08" y="1621663"/>
            <a:ext cx="2534073" cy="4798243"/>
          </a:xfrm>
          <a:prstGeom prst="rect">
            <a:avLst/>
          </a:prstGeom>
        </p:spPr>
      </p:pic>
      <p:pic>
        <p:nvPicPr>
          <p:cNvPr id="12" name="Image 11" descr="Une image contenant texte, capture d’écran, personne&#10;&#10;Description générée automatiquement">
            <a:extLst>
              <a:ext uri="{FF2B5EF4-FFF2-40B4-BE49-F238E27FC236}">
                <a16:creationId xmlns:a16="http://schemas.microsoft.com/office/drawing/2014/main" id="{BB3A661C-AA5F-8245-624C-D7B5AEDCD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86" y="1494596"/>
            <a:ext cx="2484250" cy="41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1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9D944-F0C9-FA4E-8CE4-A216FFAD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AND HOW TO STEAL WORK FROM MISSING WORKERS?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7597E9-E05C-CC0B-5C96-55E2EA00F022}"/>
              </a:ext>
            </a:extLst>
          </p:cNvPr>
          <p:cNvSpPr txBox="1"/>
          <p:nvPr/>
        </p:nvSpPr>
        <p:spPr>
          <a:xfrm>
            <a:off x="1117600" y="4632960"/>
            <a:ext cx="98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SHORTAGE OF CAREGIVERS / CARE SECTOR NEED WORKERS </a:t>
            </a:r>
          </a:p>
        </p:txBody>
      </p:sp>
      <p:pic>
        <p:nvPicPr>
          <p:cNvPr id="2052" name="Picture 4" descr="Le médico-social, un secteur porteur qui recrute ! - Les Papillons Blancs 29">
            <a:extLst>
              <a:ext uri="{FF2B5EF4-FFF2-40B4-BE49-F238E27FC236}">
                <a16:creationId xmlns:a16="http://schemas.microsoft.com/office/drawing/2014/main" id="{726F64E5-0A80-ADA8-D206-5905E519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8" y="5363054"/>
            <a:ext cx="3905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étiers de l'action sociale : le Groupe SOS mène une campagne de recrutement  - Le Media Social Emploi">
            <a:extLst>
              <a:ext uri="{FF2B5EF4-FFF2-40B4-BE49-F238E27FC236}">
                <a16:creationId xmlns:a16="http://schemas.microsoft.com/office/drawing/2014/main" id="{E1948E08-2D77-AE63-8103-1E01F026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66" y="3683595"/>
            <a:ext cx="3941756" cy="26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ment voulez-vous que les individus aillent consulter quand il n'y a pas  de médecin à moins de 20 km ?»">
            <a:extLst>
              <a:ext uri="{FF2B5EF4-FFF2-40B4-BE49-F238E27FC236}">
                <a16:creationId xmlns:a16="http://schemas.microsoft.com/office/drawing/2014/main" id="{D3C491B9-46D3-6D70-4711-B3617425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66" y="1690688"/>
            <a:ext cx="3408034" cy="19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5" descr="Une image contenant texte, écriture manuscrite, tableau, ardoise&#10;&#10;Description générée automatiquement">
            <a:extLst>
              <a:ext uri="{FF2B5EF4-FFF2-40B4-BE49-F238E27FC236}">
                <a16:creationId xmlns:a16="http://schemas.microsoft.com/office/drawing/2014/main" id="{05FC4680-1FD3-5748-5D9A-AB910C5B9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" y="2055730"/>
            <a:ext cx="3466817" cy="2150510"/>
          </a:xfrm>
        </p:spPr>
      </p:pic>
      <p:pic>
        <p:nvPicPr>
          <p:cNvPr id="8" name="Image 7" descr="Une image contenant texte, Visage humain, habits, personne&#10;&#10;Description générée automatiquement">
            <a:extLst>
              <a:ext uri="{FF2B5EF4-FFF2-40B4-BE49-F238E27FC236}">
                <a16:creationId xmlns:a16="http://schemas.microsoft.com/office/drawing/2014/main" id="{164C2495-A860-CB99-7EB8-3CC7F7DAA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7" y="1265433"/>
            <a:ext cx="2709333" cy="2057400"/>
          </a:xfrm>
          <a:prstGeom prst="rect">
            <a:avLst/>
          </a:prstGeom>
        </p:spPr>
      </p:pic>
      <p:pic>
        <p:nvPicPr>
          <p:cNvPr id="10" name="Image 9" descr="Une image contenant texte, habits, personne, capture d’écran&#10;&#10;Description générée automatiquement">
            <a:extLst>
              <a:ext uri="{FF2B5EF4-FFF2-40B4-BE49-F238E27FC236}">
                <a16:creationId xmlns:a16="http://schemas.microsoft.com/office/drawing/2014/main" id="{C4D54938-2957-20A9-1A3A-56A7A73E7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26" y="4817626"/>
            <a:ext cx="3459545" cy="17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8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4C0AAB-B099-B592-29EC-246778D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fr-FR" dirty="0"/>
              <a:t>WHAT IS TRUE TODAY?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199EB3-6ED6-84E1-119F-F33A8CC1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fr-FR" sz="2000" dirty="0"/>
              <a:t>LES MUTUELLES DU BIEN VIEILLIR (South of France) EXPERIENCED 3 KIND OF ROBOTS</a:t>
            </a:r>
          </a:p>
          <a:p>
            <a:r>
              <a:rPr lang="fr-FR" sz="2000" dirty="0"/>
              <a:t>ZORA: </a:t>
            </a:r>
            <a:r>
              <a:rPr lang="fr-FR" sz="2000" dirty="0" err="1"/>
              <a:t>very</a:t>
            </a:r>
            <a:r>
              <a:rPr lang="fr-FR" sz="2000" dirty="0"/>
              <a:t> </a:t>
            </a:r>
            <a:r>
              <a:rPr lang="fr-FR" sz="2000" dirty="0" err="1"/>
              <a:t>accepted</a:t>
            </a:r>
            <a:r>
              <a:rPr lang="fr-FR" sz="2000" dirty="0"/>
              <a:t>, </a:t>
            </a:r>
            <a:r>
              <a:rPr lang="fr-FR" sz="2000" dirty="0" err="1"/>
              <a:t>companion</a:t>
            </a:r>
            <a:endParaRPr lang="fr-FR" sz="2000" dirty="0"/>
          </a:p>
          <a:p>
            <a:r>
              <a:rPr lang="fr-FR" sz="2000" dirty="0"/>
              <a:t>KOMPAI: </a:t>
            </a:r>
            <a:r>
              <a:rPr lang="fr-FR" sz="2000" dirty="0" err="1"/>
              <a:t>failed</a:t>
            </a:r>
            <a:r>
              <a:rPr lang="fr-FR" sz="2000" dirty="0"/>
              <a:t> (big size scares people)</a:t>
            </a:r>
          </a:p>
          <a:p>
            <a:r>
              <a:rPr lang="fr-FR" sz="2000" dirty="0"/>
              <a:t>BUDDY: not on the </a:t>
            </a:r>
            <a:r>
              <a:rPr lang="fr-FR" sz="2000" dirty="0" err="1"/>
              <a:t>market</a:t>
            </a:r>
            <a:r>
              <a:rPr lang="fr-FR" sz="2000" dirty="0"/>
              <a:t> </a:t>
            </a:r>
            <a:r>
              <a:rPr lang="fr-FR" sz="2000" dirty="0" err="1"/>
              <a:t>after</a:t>
            </a:r>
            <a:r>
              <a:rPr lang="fr-FR" sz="2000" dirty="0"/>
              <a:t> 7 </a:t>
            </a:r>
            <a:r>
              <a:rPr lang="fr-FR" sz="2000" dirty="0" err="1"/>
              <a:t>years</a:t>
            </a:r>
            <a:r>
              <a:rPr lang="fr-FR" sz="2000" dirty="0"/>
              <a:t> of intense promotion</a:t>
            </a:r>
          </a:p>
          <a:p>
            <a:endParaRPr lang="fr-FR" sz="2000" dirty="0"/>
          </a:p>
        </p:txBody>
      </p:sp>
      <p:pic>
        <p:nvPicPr>
          <p:cNvPr id="3076" name="Picture 4" descr="La technologie, une alliée dans l'âge avancé – Groupe Swiss Life">
            <a:extLst>
              <a:ext uri="{FF2B5EF4-FFF2-40B4-BE49-F238E27FC236}">
                <a16:creationId xmlns:a16="http://schemas.microsoft.com/office/drawing/2014/main" id="{6B0E691C-7CDB-E55E-68E2-842FC72E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r="2630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S 2023] Le robot d'assistance français Buddy débarque aux États-Unis">
            <a:extLst>
              <a:ext uri="{FF2B5EF4-FFF2-40B4-BE49-F238E27FC236}">
                <a16:creationId xmlns:a16="http://schemas.microsoft.com/office/drawing/2014/main" id="{74C610EE-42EC-2CC5-8902-C6927E0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r="5880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 robot Zora prend soin des personnes agées - Robot Magazine">
            <a:extLst>
              <a:ext uri="{FF2B5EF4-FFF2-40B4-BE49-F238E27FC236}">
                <a16:creationId xmlns:a16="http://schemas.microsoft.com/office/drawing/2014/main" id="{2B534905-D2AD-20CA-2D1A-2EAEC051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034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0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B2ACA-7226-BB83-D015-3BD282F1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ROBOTS ARE GOOD COMPANIONS AT HOME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B86729-7502-E2FC-08B2-D63D43AC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r>
              <a:rPr lang="fr-FR" dirty="0"/>
              <a:t>A THESIS IN 2023 « </a:t>
            </a:r>
            <a:r>
              <a:rPr lang="en-US" b="1" i="0" dirty="0">
                <a:solidFill>
                  <a:srgbClr val="0B2134"/>
                </a:solidFill>
                <a:effectLst/>
                <a:highlight>
                  <a:srgbClr val="FFFFFF"/>
                </a:highlight>
                <a:latin typeface="Roboto-Medium"/>
              </a:rPr>
              <a:t>DOMIROB Implementation of telepresence robots in the homes of older adults : psychosocial impacts, acceptability, uses and recommendations for use”</a:t>
            </a:r>
          </a:p>
          <a:p>
            <a:r>
              <a:rPr lang="en-US" b="1" i="0" dirty="0">
                <a:solidFill>
                  <a:srgbClr val="0B2134"/>
                </a:solidFill>
                <a:effectLst/>
                <a:highlight>
                  <a:srgbClr val="FFFFFF"/>
                </a:highlight>
                <a:latin typeface="Roboto-Medium"/>
              </a:rPr>
              <a:t>Baptiste ISABET</a:t>
            </a:r>
          </a:p>
          <a:p>
            <a:r>
              <a:rPr lang="en-US" dirty="0">
                <a:solidFill>
                  <a:srgbClr val="0B2134"/>
                </a:solidFill>
                <a:highlight>
                  <a:srgbClr val="FFFFFF"/>
                </a:highlight>
                <a:latin typeface="Roboto-Medium"/>
              </a:rPr>
              <a:t>Benefits for very isolated </a:t>
            </a:r>
          </a:p>
          <a:p>
            <a:pPr marL="0" indent="0">
              <a:buNone/>
            </a:pPr>
            <a:r>
              <a:rPr lang="en-US" dirty="0">
                <a:solidFill>
                  <a:srgbClr val="0B2134"/>
                </a:solidFill>
                <a:highlight>
                  <a:srgbClr val="FFFFFF"/>
                </a:highlight>
                <a:latin typeface="Roboto-Medium"/>
              </a:rPr>
              <a:t>Persons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B2134"/>
                </a:solidFill>
                <a:effectLst/>
                <a:highlight>
                  <a:srgbClr val="FFFFFF"/>
                </a:highlight>
                <a:latin typeface="Roboto-Medium"/>
              </a:rPr>
              <a:t>But…don’t tell anyone..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B2134"/>
                </a:solidFill>
                <a:highlight>
                  <a:srgbClr val="FFFFFF"/>
                </a:highlight>
                <a:latin typeface="Roboto-Medium"/>
              </a:rPr>
              <a:t>..</a:t>
            </a:r>
            <a:r>
              <a:rPr lang="en-US" i="1" dirty="0">
                <a:solidFill>
                  <a:srgbClr val="0B2134"/>
                </a:solidFill>
                <a:effectLst/>
                <a:highlight>
                  <a:srgbClr val="FFFFFF"/>
                </a:highlight>
                <a:latin typeface="Roboto-Medium"/>
              </a:rPr>
              <a:t>it’s a walking screen..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Domirob : des robots de téléprésence sociale au domicile des seniors">
            <a:extLst>
              <a:ext uri="{FF2B5EF4-FFF2-40B4-BE49-F238E27FC236}">
                <a16:creationId xmlns:a16="http://schemas.microsoft.com/office/drawing/2014/main" id="{573F8AFE-586D-6B75-129B-02F61FCB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73" y="2879408"/>
            <a:ext cx="4875847" cy="32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6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71E37-1A17-AE11-4697-FF8D6920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BUT TODAY, ROBOTICS IN EUROPE HELP LOW ADDED VALUE TASKS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C1D8E8-D6AF-D3E3-CDCE-2D1A1ED19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1785"/>
            <a:ext cx="3868611" cy="4351338"/>
          </a:xfrm>
          <a:prstGeom prst="rect">
            <a:avLst/>
          </a:prstGeom>
        </p:spPr>
      </p:pic>
      <p:pic>
        <p:nvPicPr>
          <p:cNvPr id="5122" name="Picture 2" descr="Les robots entrent en gare - YouTube">
            <a:extLst>
              <a:ext uri="{FF2B5EF4-FFF2-40B4-BE49-F238E27FC236}">
                <a16:creationId xmlns:a16="http://schemas.microsoft.com/office/drawing/2014/main" id="{996FAD1D-FF85-0259-4B86-491115F4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52" y="184930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 robot qui repasse et plie le linge">
            <a:extLst>
              <a:ext uri="{FF2B5EF4-FFF2-40B4-BE49-F238E27FC236}">
                <a16:creationId xmlns:a16="http://schemas.microsoft.com/office/drawing/2014/main" id="{0FCFF608-CCDA-7706-0B7F-BA8CD3AC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52" y="386178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eet Plato: The robot spicing up service at Papa Gallo in Lynchburg">
            <a:extLst>
              <a:ext uri="{FF2B5EF4-FFF2-40B4-BE49-F238E27FC236}">
                <a16:creationId xmlns:a16="http://schemas.microsoft.com/office/drawing/2014/main" id="{9A6A77E5-5302-5963-4F66-EDABEB1C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93" y="1223831"/>
            <a:ext cx="4407217" cy="24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SF Lab teste le chariot suiveur EffiBOT d'Effidence - EFFIDENCE">
            <a:extLst>
              <a:ext uri="{FF2B5EF4-FFF2-40B4-BE49-F238E27FC236}">
                <a16:creationId xmlns:a16="http://schemas.microsoft.com/office/drawing/2014/main" id="{D4BE1727-D26D-44D5-D5A1-D64918DF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38" y="4256690"/>
            <a:ext cx="3993188" cy="22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92C055-C70F-11D5-3E72-ED1C2CBDB359}"/>
              </a:ext>
            </a:extLst>
          </p:cNvPr>
          <p:cNvSpPr txBox="1"/>
          <p:nvPr/>
        </p:nvSpPr>
        <p:spPr>
          <a:xfrm>
            <a:off x="4939862" y="5475890"/>
            <a:ext cx="317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PILLBOXES, LINEN, CLEANING</a:t>
            </a:r>
          </a:p>
          <a:p>
            <a:r>
              <a:rPr lang="fr-FR" dirty="0"/>
              <a:t>RESTAURANT, HEAVY LOADS…</a:t>
            </a:r>
          </a:p>
        </p:txBody>
      </p:sp>
    </p:spTree>
    <p:extLst>
      <p:ext uri="{BB962C8B-B14F-4D97-AF65-F5344CB8AC3E}">
        <p14:creationId xmlns:p14="http://schemas.microsoft.com/office/powerpoint/2010/main" val="253321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DBDD3B-2968-3839-C4EF-D3DE984C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TASKS AND SUPPORT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ED072-2820-0837-D70D-EC599C2F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PREPARING DRUGS</a:t>
            </a:r>
          </a:p>
          <a:p>
            <a:r>
              <a:rPr lang="fr-FR" dirty="0"/>
              <a:t>LOW OR HEAVY OR ROUTINE SKILLS</a:t>
            </a:r>
          </a:p>
          <a:p>
            <a:r>
              <a:rPr lang="fr-FR" dirty="0"/>
              <a:t>CULTURAL ACTIVITIES</a:t>
            </a:r>
          </a:p>
          <a:p>
            <a:r>
              <a:rPr lang="fr-FR" dirty="0"/>
              <a:t>PREVENT</a:t>
            </a:r>
          </a:p>
          <a:p>
            <a:pPr lvl="1"/>
            <a:r>
              <a:rPr lang="fr-FR" dirty="0"/>
              <a:t>LIKE SUPPORTING CARE GIVERS AT NIGHT (OSO-AI)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5854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4DE21B614694798C6D8AD946F9F50" ma:contentTypeVersion="13" ma:contentTypeDescription="Crée un document." ma:contentTypeScope="" ma:versionID="44fc937c2af84701e226da705d65667f">
  <xsd:schema xmlns:xsd="http://www.w3.org/2001/XMLSchema" xmlns:xs="http://www.w3.org/2001/XMLSchema" xmlns:p="http://schemas.microsoft.com/office/2006/metadata/properties" xmlns:ns2="3a06d9d5-cfdc-4583-8d68-e182c8275f3e" xmlns:ns3="2297ad58-6b2b-457d-838f-728cdbf8efbf" targetNamespace="http://schemas.microsoft.com/office/2006/metadata/properties" ma:root="true" ma:fieldsID="967bcd62ddfaf147948bd6e18a41a825" ns2:_="" ns3:_="">
    <xsd:import namespace="3a06d9d5-cfdc-4583-8d68-e182c8275f3e"/>
    <xsd:import namespace="2297ad58-6b2b-457d-838f-728cdbf8e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6d9d5-cfdc-4583-8d68-e182c8275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7ad58-6b2b-457d-838f-728cdbf8e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304851-7FBF-4A03-BF4F-1B080B48B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6d9d5-cfdc-4583-8d68-e182c8275f3e"/>
    <ds:schemaRef ds:uri="2297ad58-6b2b-457d-838f-728cdbf8e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A46FB9-7CA9-4D5A-9DF3-7E0F473C9A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2A6CBA-F96B-4CBA-8EA3-54081C52BE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14259</TotalTime>
  <Words>678</Words>
  <Application>Microsoft Office PowerPoint</Application>
  <PresentationFormat>Grand écran</PresentationFormat>
  <Paragraphs>99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Algerian</vt:lpstr>
      <vt:lpstr>Arial</vt:lpstr>
      <vt:lpstr>Asap</vt:lpstr>
      <vt:lpstr>Asap SemiBold Bold</vt:lpstr>
      <vt:lpstr>Calibri</vt:lpstr>
      <vt:lpstr>Calibri Light</vt:lpstr>
      <vt:lpstr>Montserrat Classic Bold</vt:lpstr>
      <vt:lpstr>Roboto-Medium</vt:lpstr>
      <vt:lpstr>YACgEan-tYE 0</vt:lpstr>
      <vt:lpstr>Thème Office</vt:lpstr>
      <vt:lpstr>Présentation PowerPoint</vt:lpstr>
      <vt:lpstr>WHEN WE TALK ABOUT ROBOTICS IN LTC</vt:lpstr>
      <vt:lpstr>AND A STRONG BELIEF:</vt:lpstr>
      <vt:lpstr>Présentation PowerPoint</vt:lpstr>
      <vt:lpstr>AND HOW TO STEAL WORK FROM MISSING WORKERS?</vt:lpstr>
      <vt:lpstr>WHAT IS TRUE TODAY?</vt:lpstr>
      <vt:lpstr>ROBOTS ARE GOOD COMPANIONS AT HOME</vt:lpstr>
      <vt:lpstr>BUT TODAY, ROBOTICS IN EUROPE HELP LOW ADDED VALUE TASKS</vt:lpstr>
      <vt:lpstr>TASKS AND SUPPORT</vt:lpstr>
      <vt:lpstr>AI</vt:lpstr>
      <vt:lpstr>WHO PROMOTES ROBOTICS OR DIGITALIZATION?</vt:lpstr>
      <vt:lpstr>   </vt:lpstr>
      <vt:lpstr>WE CAN’T DO WITHOUT HUMANS IN CARE!</vt:lpstr>
      <vt:lpstr>WELL-TREATMENT IN HOMES</vt:lpstr>
      <vt:lpstr> ROBOTS</vt:lpstr>
      <vt:lpstr>BUT WHAT CAN’T ROBOTS DO?</vt:lpstr>
      <vt:lpstr>TODAY ROBOTICS HELP US TO THINK ABOUT WHAT MAKE HUMAN BEING IRREPLACEABLE?</vt:lpstr>
      <vt:lpstr>SO, TOMORROW?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Faustine Liessens</dc:creator>
  <cp:lastModifiedBy>Jean marc Blanc</cp:lastModifiedBy>
  <cp:revision>23</cp:revision>
  <dcterms:created xsi:type="dcterms:W3CDTF">2021-10-20T12:22:47Z</dcterms:created>
  <dcterms:modified xsi:type="dcterms:W3CDTF">2024-09-24T08:01:44Z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0x0101008354DE21B614694798C6D8AD946F9F50</vt:lpwstr>
  </property>
</Properties>
</file>