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5" r:id="rId2"/>
    <p:sldMasterId id="2147483711" r:id="rId3"/>
  </p:sldMasterIdLst>
  <p:notesMasterIdLst>
    <p:notesMasterId r:id="rId19"/>
  </p:notesMasterIdLst>
  <p:sldIdLst>
    <p:sldId id="256" r:id="rId4"/>
    <p:sldId id="344" r:id="rId5"/>
    <p:sldId id="530" r:id="rId6"/>
    <p:sldId id="531" r:id="rId7"/>
    <p:sldId id="351" r:id="rId8"/>
    <p:sldId id="352" r:id="rId9"/>
    <p:sldId id="345" r:id="rId10"/>
    <p:sldId id="348" r:id="rId11"/>
    <p:sldId id="527" r:id="rId12"/>
    <p:sldId id="528" r:id="rId13"/>
    <p:sldId id="521" r:id="rId14"/>
    <p:sldId id="532" r:id="rId15"/>
    <p:sldId id="533" r:id="rId16"/>
    <p:sldId id="534" r:id="rId17"/>
    <p:sldId id="269"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6TceM1XkgH0uf3i8QAYaExUz8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55"/>
    <a:srgbClr val="982893"/>
    <a:srgbClr val="000000"/>
    <a:srgbClr val="009999"/>
    <a:srgbClr val="1D4A53"/>
    <a:srgbClr val="2BB9CD"/>
    <a:srgbClr val="0070C0"/>
    <a:srgbClr val="E5E8F6"/>
    <a:srgbClr val="66221F"/>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07" autoAdjust="0"/>
  </p:normalViewPr>
  <p:slideViewPr>
    <p:cSldViewPr snapToGrid="0">
      <p:cViewPr varScale="1">
        <p:scale>
          <a:sx n="104" d="100"/>
          <a:sy n="104"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Share of population providing informal care</c:v>
                </c:pt>
              </c:strCache>
            </c:strRef>
          </c:tx>
          <c:spPr>
            <a:solidFill>
              <a:srgbClr val="002060"/>
            </a:solidFill>
            <a:ln>
              <a:noFill/>
            </a:ln>
            <a:effectLst/>
          </c:spPr>
          <c:invertIfNegative val="0"/>
          <c:dPt>
            <c:idx val="10"/>
            <c:invertIfNegative val="0"/>
            <c:bubble3D val="0"/>
            <c:spPr>
              <a:solidFill>
                <a:srgbClr val="002060"/>
              </a:solidFill>
              <a:ln>
                <a:noFill/>
              </a:ln>
              <a:effectLst/>
            </c:spPr>
            <c:extLst>
              <c:ext xmlns:c16="http://schemas.microsoft.com/office/drawing/2014/chart" uri="{C3380CC4-5D6E-409C-BE32-E72D297353CC}">
                <c16:uniqueId val="{00000004-6891-40F4-924B-726D1D279D9D}"/>
              </c:ext>
            </c:extLst>
          </c:dPt>
          <c:dPt>
            <c:idx val="20"/>
            <c:invertIfNegative val="0"/>
            <c:bubble3D val="0"/>
            <c:spPr>
              <a:solidFill>
                <a:srgbClr val="002060"/>
              </a:solidFill>
              <a:ln>
                <a:noFill/>
              </a:ln>
              <a:effectLst/>
            </c:spPr>
            <c:extLst>
              <c:ext xmlns:c16="http://schemas.microsoft.com/office/drawing/2014/chart" uri="{C3380CC4-5D6E-409C-BE32-E72D297353CC}">
                <c16:uniqueId val="{00000002-6891-40F4-924B-726D1D279D9D}"/>
              </c:ext>
            </c:extLst>
          </c:dPt>
          <c:dPt>
            <c:idx val="26"/>
            <c:invertIfNegative val="0"/>
            <c:bubble3D val="0"/>
            <c:spPr>
              <a:solidFill>
                <a:srgbClr val="002060"/>
              </a:solidFill>
              <a:ln>
                <a:noFill/>
              </a:ln>
              <a:effectLst/>
            </c:spPr>
            <c:extLst>
              <c:ext xmlns:c16="http://schemas.microsoft.com/office/drawing/2014/chart" uri="{C3380CC4-5D6E-409C-BE32-E72D297353CC}">
                <c16:uniqueId val="{00000005-6891-40F4-924B-726D1D279D9D}"/>
              </c:ext>
            </c:extLst>
          </c:dPt>
          <c:dPt>
            <c:idx val="28"/>
            <c:invertIfNegative val="0"/>
            <c:bubble3D val="0"/>
            <c:spPr>
              <a:solidFill>
                <a:srgbClr val="002060"/>
              </a:solidFill>
              <a:ln>
                <a:noFill/>
              </a:ln>
              <a:effectLst/>
            </c:spPr>
            <c:extLst>
              <c:ext xmlns:c16="http://schemas.microsoft.com/office/drawing/2014/chart" uri="{C3380CC4-5D6E-409C-BE32-E72D297353CC}">
                <c16:uniqueId val="{00000003-6891-40F4-924B-726D1D279D9D}"/>
              </c:ext>
            </c:extLst>
          </c:dPt>
          <c:dPt>
            <c:idx val="29"/>
            <c:invertIfNegative val="0"/>
            <c:bubble3D val="0"/>
            <c:spPr>
              <a:solidFill>
                <a:srgbClr val="009999"/>
              </a:solidFill>
              <a:ln w="12700">
                <a:noFill/>
              </a:ln>
              <a:effectLst/>
            </c:spPr>
            <c:extLst>
              <c:ext xmlns:c16="http://schemas.microsoft.com/office/drawing/2014/chart" uri="{C3380CC4-5D6E-409C-BE32-E72D297353CC}">
                <c16:uniqueId val="{00000009-1039-4ED2-A908-CC3B05CDC872}"/>
              </c:ext>
            </c:extLst>
          </c:dPt>
          <c:dLbls>
            <c:dLbl>
              <c:idx val="29"/>
              <c:layout>
                <c:manualLayout>
                  <c:x val="1.7187499999999887E-2"/>
                  <c:y val="-1.1718749279112373E-2"/>
                </c:manualLayout>
              </c:layout>
              <c:spPr>
                <a:noFill/>
                <a:ln>
                  <a:no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rgbClr val="FF5353"/>
                      </a:solidFill>
                      <a:latin typeface="Roboto" pitchFamily="2" charset="0"/>
                      <a:ea typeface="Roboto" pitchFamily="2" charset="0"/>
                      <a:cs typeface="+mn-cs"/>
                    </a:defRPr>
                  </a:pPr>
                  <a:endParaRPr lang="en-BE"/>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accentCallout1">
                      <a:avLst/>
                    </a:prstGeom>
                    <a:noFill/>
                    <a:ln>
                      <a:noFill/>
                    </a:ln>
                  </c15:spPr>
                </c:ext>
                <c:ext xmlns:c16="http://schemas.microsoft.com/office/drawing/2014/chart" uri="{C3380CC4-5D6E-409C-BE32-E72D297353CC}">
                  <c16:uniqueId val="{00000009-1039-4ED2-A908-CC3B05CDC872}"/>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rgbClr val="FF5353"/>
                    </a:solidFill>
                    <a:latin typeface="+mn-lt"/>
                    <a:ea typeface="+mn-ea"/>
                    <a:cs typeface="+mn-cs"/>
                  </a:defRPr>
                </a:pPr>
                <a:endParaRPr lang="en-BE"/>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accentCallout1">
                    <a:avLst/>
                  </a:prstGeom>
                  <a:noFill/>
                  <a:ln>
                    <a:noFill/>
                  </a:ln>
                </c15:spPr>
                <c15:showLeaderLines val="0"/>
              </c:ext>
            </c:extLst>
          </c:dLbls>
          <c:cat>
            <c:strRef>
              <c:f>Sheet1!$A$2:$A$31</c:f>
              <c:strCache>
                <c:ptCount val="30"/>
                <c:pt idx="0">
                  <c:v>AT</c:v>
                </c:pt>
                <c:pt idx="1">
                  <c:v>BE</c:v>
                </c:pt>
                <c:pt idx="2">
                  <c:v>BG</c:v>
                </c:pt>
                <c:pt idx="3">
                  <c:v>HR</c:v>
                </c:pt>
                <c:pt idx="4">
                  <c:v>CY</c:v>
                </c:pt>
                <c:pt idx="5">
                  <c:v>CZ</c:v>
                </c:pt>
                <c:pt idx="6">
                  <c:v>DK</c:v>
                </c:pt>
                <c:pt idx="7">
                  <c:v>EE</c:v>
                </c:pt>
                <c:pt idx="8">
                  <c:v>FI</c:v>
                </c:pt>
                <c:pt idx="9">
                  <c:v>FR</c:v>
                </c:pt>
                <c:pt idx="10">
                  <c:v>DE</c:v>
                </c:pt>
                <c:pt idx="11">
                  <c:v>EL</c:v>
                </c:pt>
                <c:pt idx="12">
                  <c:v>HU</c:v>
                </c:pt>
                <c:pt idx="13">
                  <c:v>IE</c:v>
                </c:pt>
                <c:pt idx="14">
                  <c:v>IT</c:v>
                </c:pt>
                <c:pt idx="15">
                  <c:v>LV</c:v>
                </c:pt>
                <c:pt idx="16">
                  <c:v>LT</c:v>
                </c:pt>
                <c:pt idx="17">
                  <c:v>LU</c:v>
                </c:pt>
                <c:pt idx="18">
                  <c:v>MT</c:v>
                </c:pt>
                <c:pt idx="19">
                  <c:v>NL</c:v>
                </c:pt>
                <c:pt idx="20">
                  <c:v>NO</c:v>
                </c:pt>
                <c:pt idx="21">
                  <c:v>PL</c:v>
                </c:pt>
                <c:pt idx="22">
                  <c:v>PT</c:v>
                </c:pt>
                <c:pt idx="23">
                  <c:v>RO</c:v>
                </c:pt>
                <c:pt idx="24">
                  <c:v>SK</c:v>
                </c:pt>
                <c:pt idx="25">
                  <c:v>SI</c:v>
                </c:pt>
                <c:pt idx="26">
                  <c:v>ES</c:v>
                </c:pt>
                <c:pt idx="27">
                  <c:v>SE</c:v>
                </c:pt>
                <c:pt idx="28">
                  <c:v>UK</c:v>
                </c:pt>
                <c:pt idx="29">
                  <c:v>EU</c:v>
                </c:pt>
              </c:strCache>
            </c:strRef>
          </c:cat>
          <c:val>
            <c:numRef>
              <c:f>Sheet1!$B$2:$B$31</c:f>
              <c:numCache>
                <c:formatCode>0.0%</c:formatCode>
                <c:ptCount val="30"/>
                <c:pt idx="0">
                  <c:v>6.5734001563394706E-2</c:v>
                </c:pt>
                <c:pt idx="1">
                  <c:v>0.19135937645420345</c:v>
                </c:pt>
                <c:pt idx="2">
                  <c:v>7.579618591422059E-2</c:v>
                </c:pt>
                <c:pt idx="3">
                  <c:v>0.11810906823756916</c:v>
                </c:pt>
                <c:pt idx="4">
                  <c:v>0.10989223742542464</c:v>
                </c:pt>
                <c:pt idx="5">
                  <c:v>8.5078346587159626E-2</c:v>
                </c:pt>
                <c:pt idx="6">
                  <c:v>7.4368393617542133E-2</c:v>
                </c:pt>
                <c:pt idx="7">
                  <c:v>0.11529978255887996</c:v>
                </c:pt>
                <c:pt idx="8">
                  <c:v>0.11636003789085365</c:v>
                </c:pt>
                <c:pt idx="9">
                  <c:v>0.26493760550046164</c:v>
                </c:pt>
                <c:pt idx="10">
                  <c:v>5.5975326242275213E-2</c:v>
                </c:pt>
                <c:pt idx="11">
                  <c:v>9.8634953749472037E-2</c:v>
                </c:pt>
                <c:pt idx="12">
                  <c:v>7.280706430645506E-2</c:v>
                </c:pt>
                <c:pt idx="13">
                  <c:v>0.13682498217459316</c:v>
                </c:pt>
                <c:pt idx="14">
                  <c:v>0.10901432624852045</c:v>
                </c:pt>
                <c:pt idx="15">
                  <c:v>0.20711127280538347</c:v>
                </c:pt>
                <c:pt idx="16">
                  <c:v>0.12768596971048574</c:v>
                </c:pt>
                <c:pt idx="17">
                  <c:v>0.1405528152036952</c:v>
                </c:pt>
                <c:pt idx="18">
                  <c:v>0.13910336897126649</c:v>
                </c:pt>
                <c:pt idx="19">
                  <c:v>9.7379490154884729E-2</c:v>
                </c:pt>
                <c:pt idx="20">
                  <c:v>0.14799999999999999</c:v>
                </c:pt>
                <c:pt idx="21">
                  <c:v>0.10504799860491532</c:v>
                </c:pt>
                <c:pt idx="22">
                  <c:v>7.0590439026935722E-2</c:v>
                </c:pt>
                <c:pt idx="23">
                  <c:v>0.1467934893941249</c:v>
                </c:pt>
                <c:pt idx="24">
                  <c:v>8.786363590298929E-2</c:v>
                </c:pt>
                <c:pt idx="25">
                  <c:v>0.11835576307381475</c:v>
                </c:pt>
                <c:pt idx="26">
                  <c:v>0.12604272800701655</c:v>
                </c:pt>
                <c:pt idx="27">
                  <c:v>5.4824362500220908E-2</c:v>
                </c:pt>
                <c:pt idx="28">
                  <c:v>0.157</c:v>
                </c:pt>
                <c:pt idx="29" formatCode="0%">
                  <c:v>0.12</c:v>
                </c:pt>
              </c:numCache>
            </c:numRef>
          </c:val>
          <c:extLst>
            <c:ext xmlns:c16="http://schemas.microsoft.com/office/drawing/2014/chart" uri="{C3380CC4-5D6E-409C-BE32-E72D297353CC}">
              <c16:uniqueId val="{00000000-3656-4E0B-BF03-35B6A2B965F1}"/>
            </c:ext>
          </c:extLst>
        </c:ser>
        <c:ser>
          <c:idx val="1"/>
          <c:order val="1"/>
          <c:tx>
            <c:strRef>
              <c:f>Sheet1!$C$1</c:f>
              <c:strCache>
                <c:ptCount val="1"/>
                <c:pt idx="0">
                  <c:v>Column1</c:v>
                </c:pt>
              </c:strCache>
            </c:strRef>
          </c:tx>
          <c:spPr>
            <a:solidFill>
              <a:schemeClr val="accent2"/>
            </a:solidFill>
            <a:ln>
              <a:noFill/>
            </a:ln>
            <a:effectLst/>
          </c:spPr>
          <c:invertIfNegative val="0"/>
          <c:cat>
            <c:strRef>
              <c:f>Sheet1!$A$2:$A$31</c:f>
              <c:strCache>
                <c:ptCount val="30"/>
                <c:pt idx="0">
                  <c:v>AT</c:v>
                </c:pt>
                <c:pt idx="1">
                  <c:v>BE</c:v>
                </c:pt>
                <c:pt idx="2">
                  <c:v>BG</c:v>
                </c:pt>
                <c:pt idx="3">
                  <c:v>HR</c:v>
                </c:pt>
                <c:pt idx="4">
                  <c:v>CY</c:v>
                </c:pt>
                <c:pt idx="5">
                  <c:v>CZ</c:v>
                </c:pt>
                <c:pt idx="6">
                  <c:v>DK</c:v>
                </c:pt>
                <c:pt idx="7">
                  <c:v>EE</c:v>
                </c:pt>
                <c:pt idx="8">
                  <c:v>FI</c:v>
                </c:pt>
                <c:pt idx="9">
                  <c:v>FR</c:v>
                </c:pt>
                <c:pt idx="10">
                  <c:v>DE</c:v>
                </c:pt>
                <c:pt idx="11">
                  <c:v>EL</c:v>
                </c:pt>
                <c:pt idx="12">
                  <c:v>HU</c:v>
                </c:pt>
                <c:pt idx="13">
                  <c:v>IE</c:v>
                </c:pt>
                <c:pt idx="14">
                  <c:v>IT</c:v>
                </c:pt>
                <c:pt idx="15">
                  <c:v>LV</c:v>
                </c:pt>
                <c:pt idx="16">
                  <c:v>LT</c:v>
                </c:pt>
                <c:pt idx="17">
                  <c:v>LU</c:v>
                </c:pt>
                <c:pt idx="18">
                  <c:v>MT</c:v>
                </c:pt>
                <c:pt idx="19">
                  <c:v>NL</c:v>
                </c:pt>
                <c:pt idx="20">
                  <c:v>NO</c:v>
                </c:pt>
                <c:pt idx="21">
                  <c:v>PL</c:v>
                </c:pt>
                <c:pt idx="22">
                  <c:v>PT</c:v>
                </c:pt>
                <c:pt idx="23">
                  <c:v>RO</c:v>
                </c:pt>
                <c:pt idx="24">
                  <c:v>SK</c:v>
                </c:pt>
                <c:pt idx="25">
                  <c:v>SI</c:v>
                </c:pt>
                <c:pt idx="26">
                  <c:v>ES</c:v>
                </c:pt>
                <c:pt idx="27">
                  <c:v>SE</c:v>
                </c:pt>
                <c:pt idx="28">
                  <c:v>UK</c:v>
                </c:pt>
                <c:pt idx="29">
                  <c:v>EU</c:v>
                </c:pt>
              </c:strCache>
            </c:strRef>
          </c:cat>
          <c:val>
            <c:numRef>
              <c:f>Sheet1!$C$2:$C$31</c:f>
            </c:numRef>
          </c:val>
          <c:extLst>
            <c:ext xmlns:c16="http://schemas.microsoft.com/office/drawing/2014/chart" uri="{C3380CC4-5D6E-409C-BE32-E72D297353CC}">
              <c16:uniqueId val="{00000001-3656-4E0B-BF03-35B6A2B965F1}"/>
            </c:ext>
          </c:extLst>
        </c:ser>
        <c:dLbls>
          <c:showLegendKey val="0"/>
          <c:showVal val="0"/>
          <c:showCatName val="0"/>
          <c:showSerName val="0"/>
          <c:showPercent val="0"/>
          <c:showBubbleSize val="0"/>
        </c:dLbls>
        <c:gapWidth val="50"/>
        <c:axId val="606917352"/>
        <c:axId val="606918336"/>
      </c:barChart>
      <c:lineChart>
        <c:grouping val="standard"/>
        <c:varyColors val="0"/>
        <c:ser>
          <c:idx val="2"/>
          <c:order val="2"/>
          <c:tx>
            <c:strRef>
              <c:f>Sheet1!$D$1</c:f>
              <c:strCache>
                <c:ptCount val="1"/>
                <c:pt idx="0">
                  <c:v>EU Average</c:v>
                </c:pt>
              </c:strCache>
            </c:strRef>
          </c:tx>
          <c:spPr>
            <a:ln w="28575" cap="rnd">
              <a:solidFill>
                <a:srgbClr val="FF5353"/>
              </a:solidFill>
              <a:round/>
            </a:ln>
            <a:effectLst/>
          </c:spPr>
          <c:marker>
            <c:symbol val="none"/>
          </c:marker>
          <c:cat>
            <c:strRef>
              <c:f>Sheet1!$A$2:$A$31</c:f>
              <c:strCache>
                <c:ptCount val="30"/>
                <c:pt idx="0">
                  <c:v>AT</c:v>
                </c:pt>
                <c:pt idx="1">
                  <c:v>BE</c:v>
                </c:pt>
                <c:pt idx="2">
                  <c:v>BG</c:v>
                </c:pt>
                <c:pt idx="3">
                  <c:v>HR</c:v>
                </c:pt>
                <c:pt idx="4">
                  <c:v>CY</c:v>
                </c:pt>
                <c:pt idx="5">
                  <c:v>CZ</c:v>
                </c:pt>
                <c:pt idx="6">
                  <c:v>DK</c:v>
                </c:pt>
                <c:pt idx="7">
                  <c:v>EE</c:v>
                </c:pt>
                <c:pt idx="8">
                  <c:v>FI</c:v>
                </c:pt>
                <c:pt idx="9">
                  <c:v>FR</c:v>
                </c:pt>
                <c:pt idx="10">
                  <c:v>DE</c:v>
                </c:pt>
                <c:pt idx="11">
                  <c:v>EL</c:v>
                </c:pt>
                <c:pt idx="12">
                  <c:v>HU</c:v>
                </c:pt>
                <c:pt idx="13">
                  <c:v>IE</c:v>
                </c:pt>
                <c:pt idx="14">
                  <c:v>IT</c:v>
                </c:pt>
                <c:pt idx="15">
                  <c:v>LV</c:v>
                </c:pt>
                <c:pt idx="16">
                  <c:v>LT</c:v>
                </c:pt>
                <c:pt idx="17">
                  <c:v>LU</c:v>
                </c:pt>
                <c:pt idx="18">
                  <c:v>MT</c:v>
                </c:pt>
                <c:pt idx="19">
                  <c:v>NL</c:v>
                </c:pt>
                <c:pt idx="20">
                  <c:v>NO</c:v>
                </c:pt>
                <c:pt idx="21">
                  <c:v>PL</c:v>
                </c:pt>
                <c:pt idx="22">
                  <c:v>PT</c:v>
                </c:pt>
                <c:pt idx="23">
                  <c:v>RO</c:v>
                </c:pt>
                <c:pt idx="24">
                  <c:v>SK</c:v>
                </c:pt>
                <c:pt idx="25">
                  <c:v>SI</c:v>
                </c:pt>
                <c:pt idx="26">
                  <c:v>ES</c:v>
                </c:pt>
                <c:pt idx="27">
                  <c:v>SE</c:v>
                </c:pt>
                <c:pt idx="28">
                  <c:v>UK</c:v>
                </c:pt>
                <c:pt idx="29">
                  <c:v>EU</c:v>
                </c:pt>
              </c:strCache>
            </c:strRef>
          </c:cat>
          <c:val>
            <c:numRef>
              <c:f>Sheet1!$D$2:$D$31</c:f>
              <c:numCache>
                <c:formatCode>0.00%</c:formatCode>
                <c:ptCount val="30"/>
                <c:pt idx="0">
                  <c:v>0.12</c:v>
                </c:pt>
                <c:pt idx="1">
                  <c:v>0.12</c:v>
                </c:pt>
                <c:pt idx="2">
                  <c:v>0.12</c:v>
                </c:pt>
                <c:pt idx="3">
                  <c:v>0.12</c:v>
                </c:pt>
                <c:pt idx="4">
                  <c:v>0.12</c:v>
                </c:pt>
                <c:pt idx="5">
                  <c:v>0.12</c:v>
                </c:pt>
                <c:pt idx="6">
                  <c:v>0.12</c:v>
                </c:pt>
                <c:pt idx="7">
                  <c:v>0.12</c:v>
                </c:pt>
                <c:pt idx="8">
                  <c:v>0.12</c:v>
                </c:pt>
                <c:pt idx="9">
                  <c:v>0.12</c:v>
                </c:pt>
                <c:pt idx="10">
                  <c:v>0.12</c:v>
                </c:pt>
                <c:pt idx="11">
                  <c:v>0.12</c:v>
                </c:pt>
                <c:pt idx="12">
                  <c:v>0.12</c:v>
                </c:pt>
                <c:pt idx="13">
                  <c:v>0.12</c:v>
                </c:pt>
                <c:pt idx="14">
                  <c:v>0.12</c:v>
                </c:pt>
                <c:pt idx="15">
                  <c:v>0.12</c:v>
                </c:pt>
                <c:pt idx="16">
                  <c:v>0.12</c:v>
                </c:pt>
                <c:pt idx="17">
                  <c:v>0.12</c:v>
                </c:pt>
                <c:pt idx="18">
                  <c:v>0.12</c:v>
                </c:pt>
                <c:pt idx="19">
                  <c:v>0.12</c:v>
                </c:pt>
                <c:pt idx="20">
                  <c:v>0.12</c:v>
                </c:pt>
                <c:pt idx="21">
                  <c:v>0.12</c:v>
                </c:pt>
                <c:pt idx="22">
                  <c:v>0.12</c:v>
                </c:pt>
                <c:pt idx="23">
                  <c:v>0.12</c:v>
                </c:pt>
                <c:pt idx="24">
                  <c:v>0.12</c:v>
                </c:pt>
                <c:pt idx="25">
                  <c:v>0.12</c:v>
                </c:pt>
                <c:pt idx="26">
                  <c:v>0.12</c:v>
                </c:pt>
                <c:pt idx="27">
                  <c:v>0.12</c:v>
                </c:pt>
                <c:pt idx="28">
                  <c:v>0.12</c:v>
                </c:pt>
                <c:pt idx="29">
                  <c:v>0.12</c:v>
                </c:pt>
              </c:numCache>
            </c:numRef>
          </c:val>
          <c:smooth val="0"/>
          <c:extLst>
            <c:ext xmlns:c16="http://schemas.microsoft.com/office/drawing/2014/chart" uri="{C3380CC4-5D6E-409C-BE32-E72D297353CC}">
              <c16:uniqueId val="{00000002-3656-4E0B-BF03-35B6A2B965F1}"/>
            </c:ext>
          </c:extLst>
        </c:ser>
        <c:dLbls>
          <c:showLegendKey val="0"/>
          <c:showVal val="0"/>
          <c:showCatName val="0"/>
          <c:showSerName val="0"/>
          <c:showPercent val="0"/>
          <c:showBubbleSize val="0"/>
        </c:dLbls>
        <c:marker val="1"/>
        <c:smooth val="0"/>
        <c:axId val="606917352"/>
        <c:axId val="606918336"/>
      </c:lineChart>
      <c:catAx>
        <c:axId val="60691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Roboto" pitchFamily="2" charset="0"/>
                <a:ea typeface="Roboto" pitchFamily="2" charset="0"/>
                <a:cs typeface="+mn-cs"/>
              </a:defRPr>
            </a:pPr>
            <a:endParaRPr lang="en-BE"/>
          </a:p>
        </c:txPr>
        <c:crossAx val="606918336"/>
        <c:crosses val="autoZero"/>
        <c:auto val="1"/>
        <c:lblAlgn val="ctr"/>
        <c:lblOffset val="100"/>
        <c:noMultiLvlLbl val="0"/>
      </c:catAx>
      <c:valAx>
        <c:axId val="606918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Roboto" pitchFamily="2" charset="0"/>
                <a:ea typeface="Roboto" pitchFamily="2" charset="0"/>
                <a:cs typeface="+mn-cs"/>
              </a:defRPr>
            </a:pPr>
            <a:endParaRPr lang="en-BE"/>
          </a:p>
        </c:txPr>
        <c:crossAx val="606917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Roboto Lt" pitchFamily="2" charset="0"/>
              <a:ea typeface="Roboto Lt" pitchFamily="2" charset="0"/>
              <a:cs typeface="+mn-cs"/>
            </a:defRPr>
          </a:pPr>
          <a:endParaRPr lang="en-B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B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8" name="Google Shape;3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because it took into account the main asks that the carers’ movement has been advocating for – good and comprehensive framework</a:t>
            </a:r>
            <a:endParaRPr lang="en-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BE" sz="1200" b="0" i="0" u="none" strike="noStrike" cap="none" smtClean="0">
                <a:solidFill>
                  <a:schemeClr val="dk1"/>
                </a:solidFill>
                <a:latin typeface="Calibri"/>
                <a:ea typeface="Calibri"/>
                <a:cs typeface="Calibri"/>
                <a:sym typeface="Calibri"/>
              </a:rPr>
              <a:t>10</a:t>
            </a:fld>
            <a:endParaRPr lang="en-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6936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effectLst/>
                <a:latin typeface="Calibri" panose="020F0502020204030204" pitchFamily="34" charset="0"/>
              </a:rPr>
              <a:t>Informal carers do not exist in a vacuum --&gt; </a:t>
            </a:r>
            <a:r>
              <a:rPr lang="en-US" sz="1800" b="1" dirty="0">
                <a:effectLst/>
                <a:latin typeface="Calibri" panose="020F0502020204030204" pitchFamily="34" charset="0"/>
              </a:rPr>
              <a:t>LTC workforce need to be aware of the role of informal carers and be trained to work together with them, being equal partners in care</a:t>
            </a:r>
            <a:r>
              <a:rPr lang="en-US" sz="1800" dirty="0">
                <a:effectLst/>
                <a:latin typeface="Calibri" panose="020F0502020204030204" pitchFamily="34" charset="0"/>
              </a:rPr>
              <a:t> --&gt; importance of training and education for LTC workforce too --&gt; IMPORTANT THAT PAID CARERS DO NOT IMPOSE TOP-DOWN APPROACH TO INFORMAL CARERS, BUT THERE IS A </a:t>
            </a:r>
            <a:r>
              <a:rPr lang="en-US" sz="1800" b="1" dirty="0">
                <a:effectLst/>
                <a:latin typeface="Calibri" panose="020F0502020204030204" pitchFamily="34" charset="0"/>
              </a:rPr>
              <a:t>FAIR DEAL</a:t>
            </a:r>
            <a:r>
              <a:rPr lang="en-US" sz="1800" dirty="0">
                <a:effectLst/>
                <a:latin typeface="Calibri" panose="020F0502020204030204" pitchFamily="34" charset="0"/>
              </a:rPr>
              <a:t>, EQUAL PARTNERS IN CARE -- ECD campaign this year focuses on this specifically</a:t>
            </a: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45897-4A02-40E3-AF42-D1BC4077D1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080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lgn="just">
              <a:lnSpc>
                <a:spcPct val="107000"/>
              </a:lnSpc>
              <a:buFont typeface="Arial" panose="020B0604020202020204" pitchFamily="34" charset="0"/>
              <a:buChar char="•"/>
            </a:pPr>
            <a:r>
              <a:rPr lang="en-US" sz="2800" b="0" i="0" dirty="0">
                <a:solidFill>
                  <a:srgbClr val="1B1F22"/>
                </a:solidFill>
                <a:effectLst/>
                <a:highlight>
                  <a:srgbClr val="FFFFFF"/>
                </a:highlight>
                <a:latin typeface="Open Sans" panose="020B0606030504020204" pitchFamily="34" charset="0"/>
                <a:ea typeface="Arial" panose="020B0604020202020204" pitchFamily="34" charset="0"/>
              </a:rPr>
              <a:t>Added value of the training: Many of the modules focus on care professionals and informal carers working together: care professionals gain a better understanding of the role and importance of informal carers, AND at the same time informal carers gain key skills that better equip them to carry out their care work </a:t>
            </a:r>
          </a:p>
          <a:p>
            <a:pPr marL="457200" lvl="0" indent="-457200" algn="just">
              <a:lnSpc>
                <a:spcPct val="107000"/>
              </a:lnSpc>
              <a:buFont typeface="Arial" panose="020B0604020202020204" pitchFamily="34" charset="0"/>
              <a:buChar char="•"/>
            </a:pPr>
            <a:r>
              <a:rPr lang="en-US" sz="2800" b="0" i="0" dirty="0">
                <a:solidFill>
                  <a:srgbClr val="1B1F22"/>
                </a:solidFill>
                <a:effectLst/>
                <a:highlight>
                  <a:srgbClr val="FFFFFF"/>
                </a:highlight>
                <a:latin typeface="Open Sans" panose="020B0606030504020204" pitchFamily="34" charset="0"/>
                <a:ea typeface="Arial" panose="020B0604020202020204" pitchFamily="34" charset="0"/>
              </a:rPr>
              <a:t>Materials already available on the website in multiple languages</a:t>
            </a:r>
          </a:p>
          <a:p>
            <a:pPr marL="457200" lvl="1" indent="0" algn="just">
              <a:lnSpc>
                <a:spcPct val="107000"/>
              </a:lnSpc>
              <a:buFont typeface="Courier New" panose="02070309020205020404" pitchFamily="49" charset="0"/>
              <a:buNone/>
            </a:pPr>
            <a:endParaRPr lang="en-US" sz="2800" b="0" i="0" dirty="0">
              <a:solidFill>
                <a:srgbClr val="1B1F22"/>
              </a:solidFill>
              <a:effectLst/>
              <a:highlight>
                <a:srgbClr val="FFFFFF"/>
              </a:highlight>
              <a:latin typeface="Open Sans" panose="020B0606030504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B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45897-4A02-40E3-AF42-D1BC4077D1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556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The project is not eve halfway through so don’t have results to share yet</a:t>
            </a:r>
          </a:p>
          <a:p>
            <a:pPr>
              <a:buFont typeface="Arial" panose="020B0604020202020204" pitchFamily="34" charset="0"/>
              <a:buChar char="•"/>
            </a:pPr>
            <a:r>
              <a:rPr lang="en-GB" dirty="0"/>
              <a:t>This project also has a focus on training and providing skills – in this case though it focuses on skills for professional LTC workers working with older adults</a:t>
            </a:r>
          </a:p>
          <a:p>
            <a:pPr lvl="0">
              <a:buFont typeface="Arial" panose="020B0604020202020204" pitchFamily="34" charset="0"/>
              <a:buChar char="•"/>
            </a:pPr>
            <a:r>
              <a:rPr lang="en-GB" dirty="0"/>
              <a:t>Updating their occupational profiles based on the actual needs of the current times (ageing population, increasing LTC needs, post-pandemic work)</a:t>
            </a:r>
          </a:p>
          <a:p>
            <a:pPr lvl="0">
              <a:buFont typeface="Arial" panose="020B0604020202020204" pitchFamily="34" charset="0"/>
              <a:buChar char="•"/>
            </a:pPr>
            <a:r>
              <a:rPr lang="en-GB" b="1" dirty="0"/>
              <a:t>Part of the focus of the training for LTC workers will be including interface with informal carers – awareness of the role of informal carers, and how to work with them as equal partners in care</a:t>
            </a:r>
          </a:p>
          <a:p>
            <a:pPr lvl="0">
              <a:buFont typeface="Arial" panose="020B0604020202020204" pitchFamily="34" charset="0"/>
              <a:buChar char="•"/>
            </a:pPr>
            <a:r>
              <a:rPr lang="en-GB" b="1" dirty="0"/>
              <a:t>Parallel session on Eldicare 2.0 taking place between 2pm and 3pm in Hall Apollon</a:t>
            </a:r>
            <a:endParaRPr lang="en-BE"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BE" sz="1200" b="0" i="0" u="none" strike="noStrike" cap="none" smtClean="0">
                <a:solidFill>
                  <a:schemeClr val="dk1"/>
                </a:solidFill>
                <a:latin typeface="Calibri"/>
                <a:ea typeface="Calibri"/>
                <a:cs typeface="Calibri"/>
                <a:sym typeface="Calibri"/>
              </a:rPr>
              <a:t>13</a:t>
            </a:fld>
            <a:endParaRPr lang="en-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1957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dirty="0"/>
              <a:t>Improve access to information and support tools for informal carers, </a:t>
            </a:r>
            <a:r>
              <a:rPr lang="en-US" dirty="0"/>
              <a:t>modular and interactive structure</a:t>
            </a:r>
          </a:p>
          <a:p>
            <a:pPr>
              <a:buFont typeface="Arial" panose="020B0604020202020204" pitchFamily="34" charset="0"/>
              <a:buChar char="•"/>
            </a:pPr>
            <a:r>
              <a:rPr lang="en-US" dirty="0"/>
              <a:t>Objective 2 focuses on developing an </a:t>
            </a:r>
            <a:r>
              <a:rPr lang="en-US" b="1" dirty="0"/>
              <a:t>open access online course for informal caregivers (</a:t>
            </a:r>
            <a:r>
              <a:rPr lang="en-US" b="1" dirty="0" err="1"/>
              <a:t>OpenWHO</a:t>
            </a:r>
            <a:r>
              <a:rPr lang="en-US" b="1" dirty="0"/>
              <a:t>), </a:t>
            </a:r>
            <a:r>
              <a:rPr lang="en-US" dirty="0"/>
              <a:t>which can facilitate access to information, knowledge and skills required for the delivery of care and for supporting self-care and wellbeing of informal caregivers</a:t>
            </a:r>
          </a:p>
          <a:p>
            <a:pPr>
              <a:buFont typeface="Arial" panose="020B0604020202020204" pitchFamily="34" charset="0"/>
              <a:buChar char="•"/>
            </a:pPr>
            <a:r>
              <a:rPr lang="en-US" dirty="0"/>
              <a:t>Designed to include content that can be delivered via different media and in a variety of settings to increase accessibility, blending general content of global relevance with country specific information that can facilitate access to further support and additional resources.</a:t>
            </a:r>
          </a:p>
          <a:p>
            <a:pPr>
              <a:buFont typeface="Arial" panose="020B0604020202020204" pitchFamily="34" charset="0"/>
              <a:buChar char="•"/>
            </a:pPr>
            <a:r>
              <a:rPr lang="en-US" dirty="0"/>
              <a:t>Project is work in progress, we are currently developing online materials. Some of the content covered: </a:t>
            </a:r>
            <a:r>
              <a:rPr lang="en-US" b="1" dirty="0"/>
              <a:t>being a carer, providing everyday care, managing symptoms and emergencies, caring for oneself, support available to carers</a:t>
            </a:r>
            <a:endParaRPr lang="en-BE"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BE" sz="1200" b="0" i="0" u="none" strike="noStrike" cap="none" smtClean="0">
                <a:solidFill>
                  <a:schemeClr val="dk1"/>
                </a:solidFill>
                <a:latin typeface="Calibri"/>
                <a:ea typeface="Calibri"/>
                <a:cs typeface="Calibri"/>
                <a:sym typeface="Calibri"/>
              </a:rPr>
              <a:t>14</a:t>
            </a:fld>
            <a:endParaRPr lang="en-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9156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4" name="Google Shape;63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5" name="Google Shape;63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BE"/>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buNone/>
            </a:pPr>
            <a:r>
              <a:rPr lang="en-BE" sz="1200" b="0" dirty="0">
                <a:solidFill>
                  <a:srgbClr val="002060"/>
                </a:solidFill>
              </a:rPr>
              <a:t>Family members, friends and neighbours</a:t>
            </a:r>
            <a:endParaRPr lang="en-GB" sz="1200" b="0" dirty="0">
              <a:solidFill>
                <a:srgbClr val="002060"/>
              </a:solidFill>
            </a:endParaRPr>
          </a:p>
          <a:p>
            <a:pPr marL="0" indent="0">
              <a:lnSpc>
                <a:spcPct val="110000"/>
              </a:lnSpc>
              <a:buNone/>
            </a:pPr>
            <a:endParaRPr lang="en-GB" sz="1200" b="0" dirty="0">
              <a:solidFill>
                <a:srgbClr val="002060"/>
              </a:solidFill>
            </a:endParaRPr>
          </a:p>
          <a:p>
            <a:pPr marL="0" indent="0">
              <a:lnSpc>
                <a:spcPct val="110000"/>
              </a:lnSpc>
              <a:buNone/>
            </a:pPr>
            <a:r>
              <a:rPr lang="en-GB" sz="1200" b="0" dirty="0">
                <a:solidFill>
                  <a:srgbClr val="002060"/>
                </a:solidFill>
              </a:rPr>
              <a:t>The terminology varies from one country to another, I provided the translation in a few languages </a:t>
            </a:r>
            <a:endParaRPr lang="en-BE" sz="1200" b="0" dirty="0">
              <a:solidFill>
                <a:srgbClr val="00206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45897-4A02-40E3-AF42-D1BC4077D1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46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a:r>
              <a:rPr lang="en-US" b="1" dirty="0"/>
              <a:t>Eurofound estimates, based on the European Quality of Life survey,</a:t>
            </a:r>
            <a:r>
              <a:rPr lang="en-US" dirty="0"/>
              <a:t> that </a:t>
            </a:r>
            <a:r>
              <a:rPr lang="en-BE" dirty="0"/>
              <a:t>at least</a:t>
            </a:r>
            <a:r>
              <a:rPr lang="en-US" dirty="0"/>
              <a:t> </a:t>
            </a:r>
            <a:r>
              <a:rPr lang="en-US" b="1" dirty="0"/>
              <a:t>44 million people </a:t>
            </a:r>
            <a:r>
              <a:rPr lang="en-US" dirty="0"/>
              <a:t>above the age of 18 years in the EU provide informal care more than twice a week (Eurofound, 2020a). </a:t>
            </a:r>
            <a:endParaRPr lang="en-BE" dirty="0"/>
          </a:p>
          <a:p>
            <a:pPr marL="0" algn="l"/>
            <a:endParaRPr lang="en-BE" dirty="0"/>
          </a:p>
          <a:p>
            <a:pPr marL="0" marR="0" lvl="0" indent="0" algn="l" defTabSz="914400" rtl="0" eaLnBrk="1" fontAlgn="auto" latinLnBrk="0" hangingPunct="1">
              <a:lnSpc>
                <a:spcPct val="100000"/>
              </a:lnSpc>
              <a:spcBef>
                <a:spcPts val="0"/>
              </a:spcBef>
              <a:spcAft>
                <a:spcPts val="0"/>
              </a:spcAft>
              <a:buClrTx/>
              <a:buSzTx/>
              <a:buFontTx/>
              <a:buNone/>
              <a:tabLst/>
              <a:defRPr/>
            </a:pPr>
            <a:r>
              <a:rPr lang="en-BE" sz="1800" b="1" dirty="0">
                <a:effectLst/>
                <a:latin typeface="Calibri" panose="020F0502020204030204" pitchFamily="34" charset="0"/>
                <a:ea typeface="Calibri" panose="020F0502020204030204" pitchFamily="34" charset="0"/>
                <a:cs typeface="Times New Roman" panose="02020603050405020304" pitchFamily="18" charset="0"/>
              </a:rPr>
              <a:t>When using full-time equivalents, informal carers account for close to 80% of care providers at EU level.</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45897-4A02-40E3-AF42-D1BC4077D1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373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rPr>
              <a:t>There is no universal quality LTC without informal carers --&gt; they need to be part of the conversation, AND when we are engaged in conversations around LTC it is our duty to keep the role of informal carers (and their needs) in mind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However, their role and contribution to society is not fully recognised, and in several countries they do not receive adequate support for the unpaid labour they provide.</a:t>
            </a:r>
            <a:endParaRPr lang="en-US" sz="1800" b="1"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BE"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45897-4A02-40E3-AF42-D1BC4077D1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556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Arial" panose="020B0604020202020204" pitchFamily="34" charset="0"/>
              <a:buChar char="●"/>
            </a:pPr>
            <a:r>
              <a:rPr lang="en-GB" sz="1800" u="none" strike="noStrike" dirty="0">
                <a:effectLst/>
                <a:latin typeface="Calibri" panose="020F0502020204030204" pitchFamily="34" charset="0"/>
                <a:ea typeface="Calibri" panose="020F0502020204030204" pitchFamily="34" charset="0"/>
              </a:rPr>
              <a:t>This is the reason Eurocarers exists</a:t>
            </a:r>
          </a:p>
          <a:p>
            <a:pPr marL="342900" lvl="0" indent="-342900">
              <a:lnSpc>
                <a:spcPct val="107000"/>
              </a:lnSpc>
              <a:buFont typeface="Arial" panose="020B0604020202020204" pitchFamily="34" charset="0"/>
              <a:buChar char="●"/>
            </a:pPr>
            <a:r>
              <a:rPr lang="en-GB" sz="1800" u="none" strike="noStrike" dirty="0">
                <a:effectLst/>
                <a:latin typeface="Calibri" panose="020F0502020204030204" pitchFamily="34" charset="0"/>
                <a:ea typeface="Calibri" panose="020F0502020204030204" pitchFamily="34" charset="0"/>
              </a:rPr>
              <a:t>Eurocarers is a European </a:t>
            </a:r>
            <a:r>
              <a:rPr lang="en-GB" sz="1800" b="1" u="none" strike="noStrike" dirty="0">
                <a:effectLst/>
                <a:latin typeface="Calibri" panose="020F0502020204030204" pitchFamily="34" charset="0"/>
                <a:ea typeface="Calibri" panose="020F0502020204030204" pitchFamily="34" charset="0"/>
              </a:rPr>
              <a:t>network of organisations working with and for informal carers for</a:t>
            </a:r>
            <a:r>
              <a:rPr lang="en-GB" sz="1800" u="none" strike="noStrike" dirty="0">
                <a:effectLst/>
                <a:latin typeface="Calibri" panose="020F0502020204030204" pitchFamily="34" charset="0"/>
                <a:ea typeface="Calibri" panose="020F0502020204030204" pitchFamily="34" charset="0"/>
              </a:rPr>
              <a:t> more than 15 years</a:t>
            </a:r>
            <a:endParaRPr lang="en-BE" sz="1800" u="none" strike="noStrike" dirty="0">
              <a:effectLst/>
              <a:latin typeface="Arial" panose="020B0604020202020204" pitchFamily="34" charset="0"/>
              <a:ea typeface="Arial" panose="020B0604020202020204" pitchFamily="34" charset="0"/>
            </a:endParaRPr>
          </a:p>
          <a:p>
            <a:pPr marL="342900" lvl="0" indent="-342900">
              <a:lnSpc>
                <a:spcPct val="107000"/>
              </a:lnSpc>
              <a:buFont typeface="Arial" panose="020B0604020202020204" pitchFamily="34" charset="0"/>
              <a:buChar char="●"/>
            </a:pPr>
            <a:r>
              <a:rPr lang="en-GB" sz="1800" u="none" strike="noStrike" dirty="0">
                <a:effectLst/>
                <a:latin typeface="Calibri" panose="020F0502020204030204" pitchFamily="34" charset="0"/>
                <a:ea typeface="Calibri" panose="020F0502020204030204" pitchFamily="34" charset="0"/>
              </a:rPr>
              <a:t>Gathering grassroots organisations and research organisations from the </a:t>
            </a:r>
            <a:r>
              <a:rPr lang="en-GB" sz="1800" b="1" u="none" strike="noStrike" dirty="0">
                <a:effectLst/>
                <a:latin typeface="Calibri" panose="020F0502020204030204" pitchFamily="34" charset="0"/>
                <a:ea typeface="Calibri" panose="020F0502020204030204" pitchFamily="34" charset="0"/>
              </a:rPr>
              <a:t>EU and beyond  </a:t>
            </a:r>
          </a:p>
          <a:p>
            <a:pPr marL="342900" lvl="0" indent="-342900">
              <a:lnSpc>
                <a:spcPct val="107000"/>
              </a:lnSpc>
              <a:buFont typeface="Arial" panose="020B0604020202020204" pitchFamily="34" charset="0"/>
              <a:buChar char="●"/>
            </a:pPr>
            <a:endParaRPr lang="en-GB" sz="1800" b="1" u="none" strike="noStrike" dirty="0">
              <a:effectLst/>
              <a:latin typeface="Calibri" panose="020F0502020204030204" pitchFamily="34" charset="0"/>
              <a:ea typeface="Calibri" panose="020F0502020204030204" pitchFamily="34" charset="0"/>
            </a:endParaRPr>
          </a:p>
          <a:p>
            <a:endParaRPr lang="en-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BE" sz="1200" b="0" i="0" u="none" strike="noStrike" cap="none" smtClean="0">
                <a:solidFill>
                  <a:schemeClr val="dk1"/>
                </a:solidFill>
                <a:latin typeface="Calibri"/>
                <a:ea typeface="Calibri"/>
                <a:cs typeface="Calibri"/>
                <a:sym typeface="Calibri"/>
              </a:rPr>
              <a:t>5</a:t>
            </a:fld>
            <a:endParaRPr lang="en-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950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Eurocarers’ mission is to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amplify the voice of informal carers </a:t>
            </a:r>
            <a:r>
              <a:rPr lang="en-GB" sz="1200" dirty="0">
                <a:effectLst/>
                <a:latin typeface="Calibri" panose="020F0502020204030204" pitchFamily="34" charset="0"/>
                <a:ea typeface="Calibri" panose="020F0502020204030204" pitchFamily="34" charset="0"/>
                <a:cs typeface="Times New Roman" panose="02020603050405020304" pitchFamily="18" charset="0"/>
              </a:rPr>
              <a:t>in Europe, and work towards a society that recognises them as </a:t>
            </a:r>
            <a:r>
              <a:rPr lang="en-GB" sz="1200" b="1" dirty="0">
                <a:effectLst/>
                <a:latin typeface="Calibri" panose="020F0502020204030204" pitchFamily="34" charset="0"/>
                <a:ea typeface="Calibri" panose="020F0502020204030204" pitchFamily="34" charset="0"/>
                <a:cs typeface="Times New Roman" panose="02020603050405020304" pitchFamily="18" charset="0"/>
              </a:rPr>
              <a:t>equal partners in care, alongside paid LTC professional – which is also the theme of this year’s communication campaign for the ECD taking place on 6 October</a:t>
            </a:r>
            <a:endParaRPr lang="en-BE" sz="1200" b="1" u="none" strike="noStrike" dirty="0">
              <a:effectLst/>
              <a:latin typeface="Arial" panose="020B0604020202020204" pitchFamily="34" charset="0"/>
              <a:ea typeface="Arial" panose="020B0604020202020204" pitchFamily="34" charset="0"/>
            </a:endParaRPr>
          </a:p>
          <a:p>
            <a:endParaRPr lang="en-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BE" sz="1200" b="0" i="0" u="none" strike="noStrike" cap="none" smtClean="0">
                <a:solidFill>
                  <a:schemeClr val="dk1"/>
                </a:solidFill>
                <a:latin typeface="Calibri"/>
                <a:ea typeface="Calibri"/>
                <a:cs typeface="Calibri"/>
                <a:sym typeface="Calibri"/>
              </a:rPr>
              <a:t>6</a:t>
            </a:fld>
            <a:endParaRPr lang="en-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7147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BE" sz="1800" b="1" u="sng"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45897-4A02-40E3-AF42-D1BC4077D1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37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Training to support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informal carers, so that they are better equipped and supported to fulfil their role, and there are gains in terms of quality of care provided. </a:t>
            </a:r>
            <a:endParaRPr lang="en-BE" sz="1800" dirty="0">
              <a:effectLst/>
              <a:latin typeface="Arial" panose="020B0604020202020204" pitchFamily="34" charset="0"/>
              <a:ea typeface="Arial" panose="020B0604020202020204" pitchFamily="34" charset="0"/>
            </a:endParaRPr>
          </a:p>
          <a:p>
            <a:pPr marL="457200" lvl="1" indent="0" algn="just">
              <a:lnSpc>
                <a:spcPct val="107000"/>
              </a:lnSpc>
              <a:buFont typeface="Courier New" panose="02070309020205020404" pitchFamily="49" charset="0"/>
              <a:buNone/>
            </a:pPr>
            <a:endParaRPr lang="en-BE" sz="1800" dirty="0">
              <a:effectLst/>
              <a:latin typeface="Courier New" panose="02070309020205020404" pitchFamily="49" charset="0"/>
              <a:ea typeface="Courier New" panose="02070309020205020404" pitchFamily="49" charset="0"/>
              <a:cs typeface="Courier New" panose="02070309020205020404" pitchFamily="49"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B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845897-4A02-40E3-AF42-D1BC4077D1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556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B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BE" sz="1200" b="0" i="0" u="none" strike="noStrike" cap="none" smtClean="0">
                <a:solidFill>
                  <a:schemeClr val="dk1"/>
                </a:solidFill>
                <a:latin typeface="Calibri"/>
                <a:ea typeface="Calibri"/>
                <a:cs typeface="Calibri"/>
                <a:sym typeface="Calibri"/>
              </a:rPr>
              <a:t>9</a:t>
            </a:fld>
            <a:endParaRPr lang="en-B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9640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16"/>
          <p:cNvSpPr/>
          <p:nvPr/>
        </p:nvSpPr>
        <p:spPr>
          <a:xfrm>
            <a:off x="5674468" y="0"/>
            <a:ext cx="6517532" cy="6858000"/>
          </a:xfrm>
          <a:prstGeom prst="rect">
            <a:avLst/>
          </a:prstGeom>
          <a:solidFill>
            <a:schemeClr val="accent6"/>
          </a:solidFill>
          <a:ln w="12700" cap="flat" cmpd="sng">
            <a:solidFill>
              <a:srgbClr val="B47C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Condensed"/>
              <a:ea typeface="Roboto Condensed"/>
              <a:cs typeface="Roboto Condensed"/>
              <a:sym typeface="Roboto Condensed"/>
            </a:endParaRPr>
          </a:p>
        </p:txBody>
      </p:sp>
      <p:sp>
        <p:nvSpPr>
          <p:cNvPr id="17" name="Google Shape;17;p16"/>
          <p:cNvSpPr/>
          <p:nvPr/>
        </p:nvSpPr>
        <p:spPr>
          <a:xfrm>
            <a:off x="0" y="0"/>
            <a:ext cx="6096000" cy="6858000"/>
          </a:xfrm>
          <a:prstGeom prst="rect">
            <a:avLst/>
          </a:prstGeom>
          <a:solidFill>
            <a:schemeClr val="accent2"/>
          </a:solidFill>
          <a:ln w="12700" cap="flat" cmpd="sng">
            <a:solidFill>
              <a:srgbClr val="1825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boto Condensed"/>
              <a:ea typeface="Roboto Condensed"/>
              <a:cs typeface="Roboto Condensed"/>
              <a:sym typeface="Roboto Condensed"/>
            </a:endParaRPr>
          </a:p>
        </p:txBody>
      </p:sp>
      <p:sp>
        <p:nvSpPr>
          <p:cNvPr id="18" name="Google Shape;18;p16"/>
          <p:cNvSpPr txBox="1">
            <a:spLocks noGrp="1"/>
          </p:cNvSpPr>
          <p:nvPr>
            <p:ph type="ctrTitle"/>
          </p:nvPr>
        </p:nvSpPr>
        <p:spPr>
          <a:xfrm>
            <a:off x="389106" y="272373"/>
            <a:ext cx="5285362" cy="311437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Roboto Medium"/>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subTitle" idx="1"/>
          </p:nvPr>
        </p:nvSpPr>
        <p:spPr>
          <a:xfrm>
            <a:off x="389106" y="3478820"/>
            <a:ext cx="5285362" cy="7954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1600"/>
              <a:buNone/>
              <a:defRPr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16"/>
          <p:cNvPicPr preferRelativeResize="0"/>
          <p:nvPr/>
        </p:nvPicPr>
        <p:blipFill rotWithShape="1">
          <a:blip r:embed="rId2">
            <a:alphaModFix/>
          </a:blip>
          <a:srcRect/>
          <a:stretch/>
        </p:blipFill>
        <p:spPr>
          <a:xfrm>
            <a:off x="1522176" y="5662494"/>
            <a:ext cx="2816360" cy="943093"/>
          </a:xfrm>
          <a:prstGeom prst="rect">
            <a:avLst/>
          </a:prstGeom>
          <a:noFill/>
          <a:ln>
            <a:noFill/>
          </a:ln>
        </p:spPr>
      </p:pic>
      <p:pic>
        <p:nvPicPr>
          <p:cNvPr id="21" name="Google Shape;21;p16"/>
          <p:cNvPicPr preferRelativeResize="0"/>
          <p:nvPr/>
        </p:nvPicPr>
        <p:blipFill rotWithShape="1">
          <a:blip r:embed="rId3">
            <a:alphaModFix/>
          </a:blip>
          <a:srcRect/>
          <a:stretch/>
        </p:blipFill>
        <p:spPr>
          <a:xfrm>
            <a:off x="4947509" y="879632"/>
            <a:ext cx="7861839" cy="5697591"/>
          </a:xfrm>
          <a:prstGeom prst="rect">
            <a:avLst/>
          </a:prstGeom>
          <a:noFill/>
          <a:ln>
            <a:noFill/>
          </a:ln>
        </p:spPr>
      </p:pic>
      <p:cxnSp>
        <p:nvCxnSpPr>
          <p:cNvPr id="22" name="Google Shape;22;p16"/>
          <p:cNvCxnSpPr/>
          <p:nvPr/>
        </p:nvCxnSpPr>
        <p:spPr>
          <a:xfrm>
            <a:off x="517451" y="4274288"/>
            <a:ext cx="1594884" cy="0"/>
          </a:xfrm>
          <a:prstGeom prst="straightConnector1">
            <a:avLst/>
          </a:prstGeom>
          <a:noFill/>
          <a:ln w="9525" cap="flat" cmpd="sng">
            <a:solidFill>
              <a:schemeClr val="accent4"/>
            </a:solidFill>
            <a:prstDash val="solid"/>
            <a:miter lim="800000"/>
            <a:headEnd type="none" w="sm" len="sm"/>
            <a:tailEnd type="none" w="sm" len="sm"/>
          </a:ln>
        </p:spPr>
      </p:cxnSp>
      <p:sp>
        <p:nvSpPr>
          <p:cNvPr id="23" name="Google Shape;23;p16"/>
          <p:cNvSpPr txBox="1">
            <a:spLocks noGrp="1"/>
          </p:cNvSpPr>
          <p:nvPr>
            <p:ph type="body" idx="2"/>
          </p:nvPr>
        </p:nvSpPr>
        <p:spPr>
          <a:xfrm>
            <a:off x="388938" y="4394200"/>
            <a:ext cx="5284787" cy="795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4"/>
              </a:buClr>
              <a:buSzPts val="2400"/>
              <a:buNone/>
              <a:defRPr sz="2400">
                <a:solidFill>
                  <a:schemeClr val="accent4"/>
                </a:solidFill>
              </a:defRPr>
            </a:lvl1pPr>
            <a:lvl2pPr marL="914400" lvl="1" indent="-228600" algn="l">
              <a:lnSpc>
                <a:spcPct val="90000"/>
              </a:lnSpc>
              <a:spcBef>
                <a:spcPts val="500"/>
              </a:spcBef>
              <a:spcAft>
                <a:spcPts val="0"/>
              </a:spcAft>
              <a:buClr>
                <a:schemeClr val="accent4"/>
              </a:buClr>
              <a:buSzPts val="2400"/>
              <a:buNone/>
              <a:defRPr>
                <a:solidFill>
                  <a:schemeClr val="accent4"/>
                </a:solidFill>
              </a:defRPr>
            </a:lvl2pPr>
            <a:lvl3pPr marL="1371600" lvl="2" indent="-228600" algn="l">
              <a:lnSpc>
                <a:spcPct val="90000"/>
              </a:lnSpc>
              <a:spcBef>
                <a:spcPts val="500"/>
              </a:spcBef>
              <a:spcAft>
                <a:spcPts val="0"/>
              </a:spcAft>
              <a:buClr>
                <a:schemeClr val="accent4"/>
              </a:buClr>
              <a:buSzPts val="2000"/>
              <a:buNone/>
              <a:defRPr>
                <a:solidFill>
                  <a:schemeClr val="accent4"/>
                </a:solidFill>
              </a:defRPr>
            </a:lvl3pPr>
            <a:lvl4pPr marL="1828800" lvl="3" indent="-228600" algn="l">
              <a:lnSpc>
                <a:spcPct val="90000"/>
              </a:lnSpc>
              <a:spcBef>
                <a:spcPts val="500"/>
              </a:spcBef>
              <a:spcAft>
                <a:spcPts val="0"/>
              </a:spcAft>
              <a:buClr>
                <a:schemeClr val="accent4"/>
              </a:buClr>
              <a:buSzPts val="1800"/>
              <a:buNone/>
              <a:defRPr>
                <a:solidFill>
                  <a:schemeClr val="accent4"/>
                </a:solidFill>
              </a:defRPr>
            </a:lvl4pPr>
            <a:lvl5pPr marL="2286000" lvl="4" indent="-228600" algn="l">
              <a:lnSpc>
                <a:spcPct val="90000"/>
              </a:lnSpc>
              <a:spcBef>
                <a:spcPts val="500"/>
              </a:spcBef>
              <a:spcAft>
                <a:spcPts val="0"/>
              </a:spcAft>
              <a:buClr>
                <a:schemeClr val="accent4"/>
              </a:buClr>
              <a:buSzPts val="1800"/>
              <a:buNone/>
              <a:defRPr>
                <a:solidFill>
                  <a:schemeClr val="accent4"/>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38"/>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7"/>
        <p:cNvGrpSpPr/>
        <p:nvPr/>
      </p:nvGrpSpPr>
      <p:grpSpPr>
        <a:xfrm>
          <a:off x="0" y="0"/>
          <a:ext cx="0" cy="0"/>
          <a:chOff x="0" y="0"/>
          <a:chExt cx="0" cy="0"/>
        </a:xfrm>
      </p:grpSpPr>
      <p:sp>
        <p:nvSpPr>
          <p:cNvPr id="88" name="Google Shape;8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Roboto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4" name="Google Shape;94;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5" name="Google Shape;9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8"/>
        <p:cNvGrpSpPr/>
        <p:nvPr/>
      </p:nvGrpSpPr>
      <p:grpSpPr>
        <a:xfrm>
          <a:off x="0" y="0"/>
          <a:ext cx="0" cy="0"/>
          <a:chOff x="0" y="0"/>
          <a:chExt cx="0" cy="0"/>
        </a:xfrm>
      </p:grpSpPr>
      <p:sp>
        <p:nvSpPr>
          <p:cNvPr id="99" name="Google Shape;99;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200"/>
              <a:buFont typeface="Roboto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1"/>
          <p:cNvSpPr>
            <a:spLocks noGrp="1"/>
          </p:cNvSpPr>
          <p:nvPr>
            <p:ph type="pic" idx="2"/>
          </p:nvPr>
        </p:nvSpPr>
        <p:spPr>
          <a:xfrm>
            <a:off x="5183188" y="987425"/>
            <a:ext cx="6172200" cy="4873625"/>
          </a:xfrm>
          <a:prstGeom prst="rect">
            <a:avLst/>
          </a:prstGeom>
          <a:noFill/>
          <a:ln>
            <a:noFill/>
          </a:ln>
        </p:spPr>
      </p:sp>
      <p:sp>
        <p:nvSpPr>
          <p:cNvPr id="101" name="Google Shape;101;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2" name="Google Shape;10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5"/>
        <p:cNvGrpSpPr/>
        <p:nvPr/>
      </p:nvGrpSpPr>
      <p:grpSpPr>
        <a:xfrm>
          <a:off x="0" y="0"/>
          <a:ext cx="0" cy="0"/>
          <a:chOff x="0" y="0"/>
          <a:chExt cx="0" cy="0"/>
        </a:xfrm>
      </p:grpSpPr>
      <p:sp>
        <p:nvSpPr>
          <p:cNvPr id="106" name="Google Shape;106;p42"/>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1"/>
        <p:cNvGrpSpPr/>
        <p:nvPr/>
      </p:nvGrpSpPr>
      <p:grpSpPr>
        <a:xfrm>
          <a:off x="0" y="0"/>
          <a:ext cx="0" cy="0"/>
          <a:chOff x="0" y="0"/>
          <a:chExt cx="0" cy="0"/>
        </a:xfrm>
      </p:grpSpPr>
      <p:sp>
        <p:nvSpPr>
          <p:cNvPr id="112" name="Google Shape;112;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8"/>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126" name="Google Shape;126;p18"/>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8"/>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 name="Google Shape;20;p16">
            <a:extLst>
              <a:ext uri="{FF2B5EF4-FFF2-40B4-BE49-F238E27FC236}">
                <a16:creationId xmlns:a16="http://schemas.microsoft.com/office/drawing/2014/main" id="{4479B707-2A8F-1181-C0F2-8280184CEADB}"/>
              </a:ext>
            </a:extLst>
          </p:cNvPr>
          <p:cNvPicPr preferRelativeResize="0"/>
          <p:nvPr userDrawn="1"/>
        </p:nvPicPr>
        <p:blipFill rotWithShape="1">
          <a:blip r:embed="rId2">
            <a:alphaModFix/>
          </a:blip>
          <a:srcRect/>
          <a:stretch/>
        </p:blipFill>
        <p:spPr>
          <a:xfrm>
            <a:off x="98936" y="6132394"/>
            <a:ext cx="1602874" cy="55733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129"/>
        <p:cNvGrpSpPr/>
        <p:nvPr/>
      </p:nvGrpSpPr>
      <p:grpSpPr>
        <a:xfrm>
          <a:off x="0" y="0"/>
          <a:ext cx="0" cy="0"/>
          <a:chOff x="0" y="0"/>
          <a:chExt cx="0" cy="0"/>
        </a:xfrm>
      </p:grpSpPr>
      <p:sp>
        <p:nvSpPr>
          <p:cNvPr id="130" name="Google Shape;130;p19"/>
          <p:cNvSpPr/>
          <p:nvPr/>
        </p:nvSpPr>
        <p:spPr>
          <a:xfrm>
            <a:off x="0" y="0"/>
            <a:ext cx="1219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txBox="1">
            <a:spLocks noGrp="1"/>
          </p:cNvSpPr>
          <p:nvPr>
            <p:ph type="ctrTitle"/>
          </p:nvPr>
        </p:nvSpPr>
        <p:spPr>
          <a:xfrm>
            <a:off x="603504" y="770467"/>
            <a:ext cx="10782300" cy="3352800"/>
          </a:xfrm>
          <a:prstGeom prst="rect">
            <a:avLst/>
          </a:prstGeom>
          <a:noFill/>
          <a:ln>
            <a:noFill/>
          </a:ln>
        </p:spPr>
        <p:txBody>
          <a:bodyPr spcFirstLastPara="1" wrap="square" lIns="91425" tIns="45700" rIns="91425" bIns="45700" anchor="b" anchorCtr="0">
            <a:noAutofit/>
          </a:bodyPr>
          <a:lstStyle>
            <a:lvl1pPr lvl="0" algn="l">
              <a:lnSpc>
                <a:spcPct val="80000"/>
              </a:lnSpc>
              <a:spcBef>
                <a:spcPts val="0"/>
              </a:spcBef>
              <a:spcAft>
                <a:spcPts val="0"/>
              </a:spcAft>
              <a:buClr>
                <a:srgbClr val="FFFFFF"/>
              </a:buClr>
              <a:buSzPts val="8800"/>
              <a:buFont typeface="Calibri"/>
              <a:buNone/>
              <a:defRPr sz="8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19"/>
          <p:cNvSpPr txBox="1">
            <a:spLocks noGrp="1"/>
          </p:cNvSpPr>
          <p:nvPr>
            <p:ph type="subTitle" idx="1"/>
          </p:nvPr>
        </p:nvSpPr>
        <p:spPr>
          <a:xfrm>
            <a:off x="667512" y="4206876"/>
            <a:ext cx="9228201" cy="164592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chemeClr val="lt1"/>
              </a:buClr>
              <a:buSzPts val="3200"/>
              <a:buNone/>
              <a:defRPr sz="3200">
                <a:solidFill>
                  <a:schemeClr val="lt1"/>
                </a:solidFill>
                <a:latin typeface="Calibri"/>
                <a:ea typeface="Calibri"/>
                <a:cs typeface="Calibri"/>
                <a:sym typeface="Calibri"/>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a:endParaRPr/>
          </a:p>
        </p:txBody>
      </p:sp>
      <p:sp>
        <p:nvSpPr>
          <p:cNvPr id="133" name="Google Shape;133;p19"/>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9"/>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9"/>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Calibri"/>
                <a:ea typeface="Calibri"/>
                <a:cs typeface="Calibri"/>
                <a:sym typeface="Calibri"/>
              </a:defRPr>
            </a:lvl1pPr>
            <a:lvl2pPr marL="0" lvl="1" indent="0" algn="r">
              <a:spcBef>
                <a:spcPts val="0"/>
              </a:spcBef>
              <a:buNone/>
              <a:defRPr sz="10300" b="0">
                <a:solidFill>
                  <a:srgbClr val="FFFFFF"/>
                </a:solidFill>
                <a:latin typeface="Calibri"/>
                <a:ea typeface="Calibri"/>
                <a:cs typeface="Calibri"/>
                <a:sym typeface="Calibri"/>
              </a:defRPr>
            </a:lvl2pPr>
            <a:lvl3pPr marL="0" lvl="2" indent="0" algn="r">
              <a:spcBef>
                <a:spcPts val="0"/>
              </a:spcBef>
              <a:buNone/>
              <a:defRPr sz="10300" b="0">
                <a:solidFill>
                  <a:srgbClr val="FFFFFF"/>
                </a:solidFill>
                <a:latin typeface="Calibri"/>
                <a:ea typeface="Calibri"/>
                <a:cs typeface="Calibri"/>
                <a:sym typeface="Calibri"/>
              </a:defRPr>
            </a:lvl3pPr>
            <a:lvl4pPr marL="0" lvl="3" indent="0" algn="r">
              <a:spcBef>
                <a:spcPts val="0"/>
              </a:spcBef>
              <a:buNone/>
              <a:defRPr sz="10300" b="0">
                <a:solidFill>
                  <a:srgbClr val="FFFFFF"/>
                </a:solidFill>
                <a:latin typeface="Calibri"/>
                <a:ea typeface="Calibri"/>
                <a:cs typeface="Calibri"/>
                <a:sym typeface="Calibri"/>
              </a:defRPr>
            </a:lvl4pPr>
            <a:lvl5pPr marL="0" lvl="4" indent="0" algn="r">
              <a:spcBef>
                <a:spcPts val="0"/>
              </a:spcBef>
              <a:buNone/>
              <a:defRPr sz="10300" b="0">
                <a:solidFill>
                  <a:srgbClr val="FFFFFF"/>
                </a:solidFill>
                <a:latin typeface="Calibri"/>
                <a:ea typeface="Calibri"/>
                <a:cs typeface="Calibri"/>
                <a:sym typeface="Calibri"/>
              </a:defRPr>
            </a:lvl5pPr>
            <a:lvl6pPr marL="0" lvl="5" indent="0" algn="r">
              <a:spcBef>
                <a:spcPts val="0"/>
              </a:spcBef>
              <a:buNone/>
              <a:defRPr sz="10300" b="0">
                <a:solidFill>
                  <a:srgbClr val="FFFFFF"/>
                </a:solidFill>
                <a:latin typeface="Calibri"/>
                <a:ea typeface="Calibri"/>
                <a:cs typeface="Calibri"/>
                <a:sym typeface="Calibri"/>
              </a:defRPr>
            </a:lvl6pPr>
            <a:lvl7pPr marL="0" lvl="6" indent="0" algn="r">
              <a:spcBef>
                <a:spcPts val="0"/>
              </a:spcBef>
              <a:buNone/>
              <a:defRPr sz="10300" b="0">
                <a:solidFill>
                  <a:srgbClr val="FFFFFF"/>
                </a:solidFill>
                <a:latin typeface="Calibri"/>
                <a:ea typeface="Calibri"/>
                <a:cs typeface="Calibri"/>
                <a:sym typeface="Calibri"/>
              </a:defRPr>
            </a:lvl7pPr>
            <a:lvl8pPr marL="0" lvl="7" indent="0" algn="r">
              <a:spcBef>
                <a:spcPts val="0"/>
              </a:spcBef>
              <a:buNone/>
              <a:defRPr sz="10300" b="0">
                <a:solidFill>
                  <a:srgbClr val="FFFFFF"/>
                </a:solidFill>
                <a:latin typeface="Calibri"/>
                <a:ea typeface="Calibri"/>
                <a:cs typeface="Calibri"/>
                <a:sym typeface="Calibri"/>
              </a:defRPr>
            </a:lvl8pPr>
            <a:lvl9pPr marL="0" lvl="8" indent="0" algn="r">
              <a:spcBef>
                <a:spcPts val="0"/>
              </a:spcBef>
              <a:buNone/>
              <a:defRPr sz="10300" b="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603504" y="767419"/>
            <a:ext cx="10780776" cy="3355848"/>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8800"/>
              <a:buFont typeface="Calibri"/>
              <a:buNone/>
              <a:defRPr sz="8800" b="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20"/>
          <p:cNvSpPr txBox="1">
            <a:spLocks noGrp="1"/>
          </p:cNvSpPr>
          <p:nvPr>
            <p:ph type="body" idx="1"/>
          </p:nvPr>
        </p:nvSpPr>
        <p:spPr>
          <a:xfrm>
            <a:off x="667512" y="4204209"/>
            <a:ext cx="9226296" cy="1645920"/>
          </a:xfrm>
          <a:prstGeom prst="rect">
            <a:avLst/>
          </a:prstGeom>
          <a:noFill/>
          <a:ln>
            <a:noFill/>
          </a:ln>
        </p:spPr>
        <p:txBody>
          <a:bodyPr spcFirstLastPara="1" wrap="square" lIns="91425" tIns="45700" rIns="91425" bIns="45700" anchor="t" anchorCtr="0">
            <a:normAutofit/>
          </a:bodyPr>
          <a:lstStyle>
            <a:lvl1pPr marL="457200" lvl="0" indent="-228600" algn="l">
              <a:lnSpc>
                <a:spcPct val="85000"/>
              </a:lnSpc>
              <a:spcBef>
                <a:spcPts val="1300"/>
              </a:spcBef>
              <a:spcAft>
                <a:spcPts val="0"/>
              </a:spcAft>
              <a:buClr>
                <a:schemeClr val="dk1"/>
              </a:buClr>
              <a:buSzPts val="3200"/>
              <a:buNone/>
              <a:defRPr sz="3200">
                <a:solidFill>
                  <a:schemeClr val="dk1"/>
                </a:solidFill>
                <a:latin typeface="Calibri"/>
                <a:ea typeface="Calibri"/>
                <a:cs typeface="Calibri"/>
                <a:sym typeface="Calibri"/>
              </a:defRPr>
            </a:lvl1pPr>
            <a:lvl2pPr marL="914400" lvl="1" indent="-228600" algn="l">
              <a:lnSpc>
                <a:spcPct val="85000"/>
              </a:lnSpc>
              <a:spcBef>
                <a:spcPts val="600"/>
              </a:spcBef>
              <a:spcAft>
                <a:spcPts val="0"/>
              </a:spcAft>
              <a:buClr>
                <a:srgbClr val="888888"/>
              </a:buClr>
              <a:buSzPts val="1800"/>
              <a:buNone/>
              <a:defRPr sz="1800">
                <a:solidFill>
                  <a:srgbClr val="888888"/>
                </a:solidFill>
              </a:defRPr>
            </a:lvl2pPr>
            <a:lvl3pPr marL="1371600" lvl="2" indent="-228600" algn="l">
              <a:lnSpc>
                <a:spcPct val="85000"/>
              </a:lnSpc>
              <a:spcBef>
                <a:spcPts val="600"/>
              </a:spcBef>
              <a:spcAft>
                <a:spcPts val="0"/>
              </a:spcAft>
              <a:buClr>
                <a:srgbClr val="888888"/>
              </a:buClr>
              <a:buSzPts val="1600"/>
              <a:buNone/>
              <a:defRPr sz="1600">
                <a:solidFill>
                  <a:srgbClr val="888888"/>
                </a:solidFill>
              </a:defRPr>
            </a:lvl3pPr>
            <a:lvl4pPr marL="1828800" lvl="3" indent="-228600" algn="l">
              <a:lnSpc>
                <a:spcPct val="85000"/>
              </a:lnSpc>
              <a:spcBef>
                <a:spcPts val="600"/>
              </a:spcBef>
              <a:spcAft>
                <a:spcPts val="0"/>
              </a:spcAft>
              <a:buClr>
                <a:srgbClr val="888888"/>
              </a:buClr>
              <a:buSzPts val="1400"/>
              <a:buNone/>
              <a:defRPr sz="1400">
                <a:solidFill>
                  <a:srgbClr val="888888"/>
                </a:solidFill>
              </a:defRPr>
            </a:lvl4pPr>
            <a:lvl5pPr marL="2286000" lvl="4" indent="-228600" algn="l">
              <a:lnSpc>
                <a:spcPct val="85000"/>
              </a:lnSpc>
              <a:spcBef>
                <a:spcPts val="600"/>
              </a:spcBef>
              <a:spcAft>
                <a:spcPts val="0"/>
              </a:spcAft>
              <a:buClr>
                <a:srgbClr val="888888"/>
              </a:buClr>
              <a:buSzPts val="1400"/>
              <a:buNone/>
              <a:defRPr sz="1400">
                <a:solidFill>
                  <a:srgbClr val="888888"/>
                </a:solidFill>
              </a:defRPr>
            </a:lvl5pPr>
            <a:lvl6pPr marL="2743200" lvl="5" indent="-228600" algn="l">
              <a:lnSpc>
                <a:spcPct val="85000"/>
              </a:lnSpc>
              <a:spcBef>
                <a:spcPts val="600"/>
              </a:spcBef>
              <a:spcAft>
                <a:spcPts val="0"/>
              </a:spcAft>
              <a:buClr>
                <a:srgbClr val="888888"/>
              </a:buClr>
              <a:buSzPts val="1400"/>
              <a:buNone/>
              <a:defRPr sz="1400">
                <a:solidFill>
                  <a:srgbClr val="888888"/>
                </a:solidFill>
              </a:defRPr>
            </a:lvl6pPr>
            <a:lvl7pPr marL="3200400" lvl="6" indent="-228600" algn="l">
              <a:lnSpc>
                <a:spcPct val="85000"/>
              </a:lnSpc>
              <a:spcBef>
                <a:spcPts val="600"/>
              </a:spcBef>
              <a:spcAft>
                <a:spcPts val="0"/>
              </a:spcAft>
              <a:buClr>
                <a:srgbClr val="888888"/>
              </a:buClr>
              <a:buSzPts val="1400"/>
              <a:buNone/>
              <a:defRPr sz="1400">
                <a:solidFill>
                  <a:srgbClr val="888888"/>
                </a:solidFill>
              </a:defRPr>
            </a:lvl7pPr>
            <a:lvl8pPr marL="3657600" lvl="7" indent="-228600" algn="l">
              <a:lnSpc>
                <a:spcPct val="85000"/>
              </a:lnSpc>
              <a:spcBef>
                <a:spcPts val="600"/>
              </a:spcBef>
              <a:spcAft>
                <a:spcPts val="0"/>
              </a:spcAft>
              <a:buClr>
                <a:srgbClr val="888888"/>
              </a:buClr>
              <a:buSzPts val="1400"/>
              <a:buNone/>
              <a:defRPr sz="1400">
                <a:solidFill>
                  <a:srgbClr val="888888"/>
                </a:solidFill>
              </a:defRPr>
            </a:lvl8pPr>
            <a:lvl9pPr marL="4114800" lvl="8" indent="-228600" algn="l">
              <a:lnSpc>
                <a:spcPct val="85000"/>
              </a:lnSpc>
              <a:spcBef>
                <a:spcPts val="600"/>
              </a:spcBef>
              <a:spcAft>
                <a:spcPts val="0"/>
              </a:spcAft>
              <a:buClr>
                <a:srgbClr val="888888"/>
              </a:buClr>
              <a:buSzPts val="1400"/>
              <a:buNone/>
              <a:defRPr sz="1400">
                <a:solidFill>
                  <a:srgbClr val="888888"/>
                </a:solidFill>
              </a:defRPr>
            </a:lvl9pPr>
          </a:lstStyle>
          <a:p>
            <a:endParaRPr/>
          </a:p>
        </p:txBody>
      </p:sp>
      <p:sp>
        <p:nvSpPr>
          <p:cNvPr id="139" name="Google Shape;139;p20"/>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0"/>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0"/>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rgbClr val="FFEDAC"/>
        </a:solidFill>
        <a:effectLst/>
      </p:bgPr>
    </p:bg>
    <p:spTree>
      <p:nvGrpSpPr>
        <p:cNvPr id="1" name="Shape 24"/>
        <p:cNvGrpSpPr/>
        <p:nvPr/>
      </p:nvGrpSpPr>
      <p:grpSpPr>
        <a:xfrm>
          <a:off x="0" y="0"/>
          <a:ext cx="0" cy="0"/>
          <a:chOff x="0" y="0"/>
          <a:chExt cx="0" cy="0"/>
        </a:xfrm>
      </p:grpSpPr>
      <p:sp>
        <p:nvSpPr>
          <p:cNvPr id="25" name="Google Shape;25;p29"/>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21"/>
          <p:cNvSpPr txBox="1">
            <a:spLocks noGrp="1"/>
          </p:cNvSpPr>
          <p:nvPr>
            <p:ph type="body" idx="1"/>
          </p:nvPr>
        </p:nvSpPr>
        <p:spPr>
          <a:xfrm>
            <a:off x="676656"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145" name="Google Shape;145;p21"/>
          <p:cNvSpPr txBox="1">
            <a:spLocks noGrp="1"/>
          </p:cNvSpPr>
          <p:nvPr>
            <p:ph type="body" idx="2"/>
          </p:nvPr>
        </p:nvSpPr>
        <p:spPr>
          <a:xfrm>
            <a:off x="6011330" y="1998134"/>
            <a:ext cx="4663440" cy="3767328"/>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146" name="Google Shape;146;p21"/>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1"/>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1"/>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2"/>
          <p:cNvSpPr txBox="1">
            <a:spLocks noGrp="1"/>
          </p:cNvSpPr>
          <p:nvPr>
            <p:ph type="body" idx="1"/>
          </p:nvPr>
        </p:nvSpPr>
        <p:spPr>
          <a:xfrm>
            <a:off x="676656" y="2040467"/>
            <a:ext cx="4663440" cy="723400"/>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152" name="Google Shape;152;p22"/>
          <p:cNvSpPr txBox="1">
            <a:spLocks noGrp="1"/>
          </p:cNvSpPr>
          <p:nvPr>
            <p:ph type="body" idx="2"/>
          </p:nvPr>
        </p:nvSpPr>
        <p:spPr>
          <a:xfrm>
            <a:off x="676656" y="2753084"/>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153" name="Google Shape;153;p22"/>
          <p:cNvSpPr txBox="1">
            <a:spLocks noGrp="1"/>
          </p:cNvSpPr>
          <p:nvPr>
            <p:ph type="body" idx="3"/>
          </p:nvPr>
        </p:nvSpPr>
        <p:spPr>
          <a:xfrm>
            <a:off x="6007608" y="2038435"/>
            <a:ext cx="4663440" cy="722376"/>
          </a:xfrm>
          <a:prstGeom prst="rect">
            <a:avLst/>
          </a:prstGeom>
          <a:noFill/>
          <a:ln>
            <a:noFill/>
          </a:ln>
        </p:spPr>
        <p:txBody>
          <a:bodyPr spcFirstLastPara="1" wrap="square" lIns="91425" tIns="45700" rIns="91425" bIns="45700" anchor="ctr" anchorCtr="0">
            <a:normAutofit/>
          </a:bodyPr>
          <a:lstStyle>
            <a:lvl1pPr marL="457200" lvl="0" indent="-228600" algn="l">
              <a:lnSpc>
                <a:spcPct val="85000"/>
              </a:lnSpc>
              <a:spcBef>
                <a:spcPts val="1300"/>
              </a:spcBef>
              <a:spcAft>
                <a:spcPts val="0"/>
              </a:spcAft>
              <a:buClr>
                <a:srgbClr val="262626"/>
              </a:buClr>
              <a:buSzPts val="2200"/>
              <a:buNone/>
              <a:defRPr sz="2200" b="0" cap="none">
                <a:solidFill>
                  <a:srgbClr val="262626"/>
                </a:solidFill>
                <a:latin typeface="Calibri"/>
                <a:ea typeface="Calibri"/>
                <a:cs typeface="Calibri"/>
                <a:sym typeface="Calibri"/>
              </a:defRPr>
            </a:lvl1pPr>
            <a:lvl2pPr marL="914400" lvl="1" indent="-228600" algn="l">
              <a:lnSpc>
                <a:spcPct val="85000"/>
              </a:lnSpc>
              <a:spcBef>
                <a:spcPts val="600"/>
              </a:spcBef>
              <a:spcAft>
                <a:spcPts val="0"/>
              </a:spcAft>
              <a:buClr>
                <a:srgbClr val="262626"/>
              </a:buClr>
              <a:buSzPts val="2000"/>
              <a:buNone/>
              <a:defRPr sz="2000" b="1"/>
            </a:lvl2pPr>
            <a:lvl3pPr marL="1371600" lvl="2" indent="-228600" algn="l">
              <a:lnSpc>
                <a:spcPct val="85000"/>
              </a:lnSpc>
              <a:spcBef>
                <a:spcPts val="600"/>
              </a:spcBef>
              <a:spcAft>
                <a:spcPts val="0"/>
              </a:spcAft>
              <a:buClr>
                <a:srgbClr val="262626"/>
              </a:buClr>
              <a:buSzPts val="1800"/>
              <a:buNone/>
              <a:defRPr sz="1800" b="1"/>
            </a:lvl3pPr>
            <a:lvl4pPr marL="1828800" lvl="3" indent="-228600" algn="l">
              <a:lnSpc>
                <a:spcPct val="85000"/>
              </a:lnSpc>
              <a:spcBef>
                <a:spcPts val="600"/>
              </a:spcBef>
              <a:spcAft>
                <a:spcPts val="0"/>
              </a:spcAft>
              <a:buClr>
                <a:srgbClr val="262626"/>
              </a:buClr>
              <a:buSzPts val="1600"/>
              <a:buNone/>
              <a:defRPr sz="1600" b="1"/>
            </a:lvl4pPr>
            <a:lvl5pPr marL="2286000" lvl="4" indent="-228600" algn="l">
              <a:lnSpc>
                <a:spcPct val="85000"/>
              </a:lnSpc>
              <a:spcBef>
                <a:spcPts val="600"/>
              </a:spcBef>
              <a:spcAft>
                <a:spcPts val="0"/>
              </a:spcAft>
              <a:buClr>
                <a:srgbClr val="262626"/>
              </a:buClr>
              <a:buSzPts val="1600"/>
              <a:buNone/>
              <a:defRPr sz="1600" b="1"/>
            </a:lvl5pPr>
            <a:lvl6pPr marL="2743200" lvl="5" indent="-228600" algn="l">
              <a:lnSpc>
                <a:spcPct val="85000"/>
              </a:lnSpc>
              <a:spcBef>
                <a:spcPts val="600"/>
              </a:spcBef>
              <a:spcAft>
                <a:spcPts val="0"/>
              </a:spcAft>
              <a:buClr>
                <a:srgbClr val="262626"/>
              </a:buClr>
              <a:buSzPts val="1600"/>
              <a:buNone/>
              <a:defRPr sz="1600" b="1"/>
            </a:lvl6pPr>
            <a:lvl7pPr marL="3200400" lvl="6" indent="-228600" algn="l">
              <a:lnSpc>
                <a:spcPct val="85000"/>
              </a:lnSpc>
              <a:spcBef>
                <a:spcPts val="600"/>
              </a:spcBef>
              <a:spcAft>
                <a:spcPts val="0"/>
              </a:spcAft>
              <a:buClr>
                <a:srgbClr val="262626"/>
              </a:buClr>
              <a:buSzPts val="1600"/>
              <a:buNone/>
              <a:defRPr sz="1600" b="1"/>
            </a:lvl7pPr>
            <a:lvl8pPr marL="3657600" lvl="7" indent="-228600" algn="l">
              <a:lnSpc>
                <a:spcPct val="85000"/>
              </a:lnSpc>
              <a:spcBef>
                <a:spcPts val="600"/>
              </a:spcBef>
              <a:spcAft>
                <a:spcPts val="0"/>
              </a:spcAft>
              <a:buClr>
                <a:srgbClr val="262626"/>
              </a:buClr>
              <a:buSzPts val="1600"/>
              <a:buNone/>
              <a:defRPr sz="1600" b="1"/>
            </a:lvl8pPr>
            <a:lvl9pPr marL="4114800" lvl="8" indent="-228600" algn="l">
              <a:lnSpc>
                <a:spcPct val="85000"/>
              </a:lnSpc>
              <a:spcBef>
                <a:spcPts val="600"/>
              </a:spcBef>
              <a:spcAft>
                <a:spcPts val="0"/>
              </a:spcAft>
              <a:buClr>
                <a:srgbClr val="262626"/>
              </a:buClr>
              <a:buSzPts val="1600"/>
              <a:buNone/>
              <a:defRPr sz="1600" b="1"/>
            </a:lvl9pPr>
          </a:lstStyle>
          <a:p>
            <a:endParaRPr/>
          </a:p>
        </p:txBody>
      </p:sp>
      <p:sp>
        <p:nvSpPr>
          <p:cNvPr id="154" name="Google Shape;154;p22"/>
          <p:cNvSpPr txBox="1">
            <a:spLocks noGrp="1"/>
          </p:cNvSpPr>
          <p:nvPr>
            <p:ph type="body" idx="4"/>
          </p:nvPr>
        </p:nvSpPr>
        <p:spPr>
          <a:xfrm>
            <a:off x="6007608" y="2750990"/>
            <a:ext cx="4663440" cy="3200400"/>
          </a:xfrm>
          <a:prstGeom prst="rect">
            <a:avLst/>
          </a:prstGeom>
          <a:noFill/>
          <a:ln>
            <a:noFill/>
          </a:ln>
        </p:spPr>
        <p:txBody>
          <a:bodyPr spcFirstLastPara="1" wrap="square" lIns="91425" tIns="45700" rIns="91425" bIns="45700" anchor="t" anchorCtr="0">
            <a:normAutofit/>
          </a:bodyPr>
          <a:lstStyle>
            <a:lvl1pPr marL="457200" lvl="0" indent="-381000" algn="l">
              <a:lnSpc>
                <a:spcPct val="85000"/>
              </a:lnSpc>
              <a:spcBef>
                <a:spcPts val="1300"/>
              </a:spcBef>
              <a:spcAft>
                <a:spcPts val="0"/>
              </a:spcAft>
              <a:buClr>
                <a:srgbClr val="262626"/>
              </a:buClr>
              <a:buSzPts val="2400"/>
              <a:buChar char=" "/>
              <a:defRPr sz="2400"/>
            </a:lvl1pPr>
            <a:lvl2pPr marL="914400" lvl="1" indent="-355600" algn="l">
              <a:lnSpc>
                <a:spcPct val="85000"/>
              </a:lnSpc>
              <a:spcBef>
                <a:spcPts val="600"/>
              </a:spcBef>
              <a:spcAft>
                <a:spcPts val="0"/>
              </a:spcAft>
              <a:buClr>
                <a:srgbClr val="262626"/>
              </a:buClr>
              <a:buSzPts val="2000"/>
              <a:buChar char=" "/>
              <a:defRPr sz="2000"/>
            </a:lvl2pPr>
            <a:lvl3pPr marL="1371600" lvl="2" indent="-342900" algn="l">
              <a:lnSpc>
                <a:spcPct val="85000"/>
              </a:lnSpc>
              <a:spcBef>
                <a:spcPts val="600"/>
              </a:spcBef>
              <a:spcAft>
                <a:spcPts val="0"/>
              </a:spcAft>
              <a:buClr>
                <a:srgbClr val="262626"/>
              </a:buClr>
              <a:buSzPts val="1800"/>
              <a:buChar char=" "/>
              <a:defRPr sz="1800"/>
            </a:lvl3pPr>
            <a:lvl4pPr marL="1828800" lvl="3" indent="-330200" algn="l">
              <a:lnSpc>
                <a:spcPct val="85000"/>
              </a:lnSpc>
              <a:spcBef>
                <a:spcPts val="600"/>
              </a:spcBef>
              <a:spcAft>
                <a:spcPts val="0"/>
              </a:spcAft>
              <a:buClr>
                <a:srgbClr val="262626"/>
              </a:buClr>
              <a:buSzPts val="1600"/>
              <a:buChar char=" "/>
              <a:defRPr sz="1600"/>
            </a:lvl4pPr>
            <a:lvl5pPr marL="2286000" lvl="4" indent="-330200" algn="l">
              <a:lnSpc>
                <a:spcPct val="85000"/>
              </a:lnSpc>
              <a:spcBef>
                <a:spcPts val="600"/>
              </a:spcBef>
              <a:spcAft>
                <a:spcPts val="0"/>
              </a:spcAft>
              <a:buClr>
                <a:srgbClr val="262626"/>
              </a:buClr>
              <a:buSzPts val="1600"/>
              <a:buChar char=" "/>
              <a:defRPr sz="1600"/>
            </a:lvl5pPr>
            <a:lvl6pPr marL="2743200" lvl="5" indent="-330200" algn="l">
              <a:lnSpc>
                <a:spcPct val="85000"/>
              </a:lnSpc>
              <a:spcBef>
                <a:spcPts val="600"/>
              </a:spcBef>
              <a:spcAft>
                <a:spcPts val="0"/>
              </a:spcAft>
              <a:buClr>
                <a:srgbClr val="262626"/>
              </a:buClr>
              <a:buSzPts val="1600"/>
              <a:buChar char=" "/>
              <a:defRPr sz="1600"/>
            </a:lvl6pPr>
            <a:lvl7pPr marL="3200400" lvl="6" indent="-330200" algn="l">
              <a:lnSpc>
                <a:spcPct val="85000"/>
              </a:lnSpc>
              <a:spcBef>
                <a:spcPts val="600"/>
              </a:spcBef>
              <a:spcAft>
                <a:spcPts val="0"/>
              </a:spcAft>
              <a:buClr>
                <a:srgbClr val="262626"/>
              </a:buClr>
              <a:buSzPts val="1600"/>
              <a:buChar char=" "/>
              <a:defRPr sz="1600"/>
            </a:lvl7pPr>
            <a:lvl8pPr marL="3657600" lvl="7" indent="-330200" algn="l">
              <a:lnSpc>
                <a:spcPct val="85000"/>
              </a:lnSpc>
              <a:spcBef>
                <a:spcPts val="600"/>
              </a:spcBef>
              <a:spcAft>
                <a:spcPts val="0"/>
              </a:spcAft>
              <a:buClr>
                <a:srgbClr val="262626"/>
              </a:buClr>
              <a:buSzPts val="1600"/>
              <a:buChar char=" "/>
              <a:defRPr sz="1600"/>
            </a:lvl8pPr>
            <a:lvl9pPr marL="4114800" lvl="8" indent="-330200" algn="l">
              <a:lnSpc>
                <a:spcPct val="85000"/>
              </a:lnSpc>
              <a:spcBef>
                <a:spcPts val="600"/>
              </a:spcBef>
              <a:spcAft>
                <a:spcPts val="0"/>
              </a:spcAft>
              <a:buClr>
                <a:srgbClr val="262626"/>
              </a:buClr>
              <a:buSzPts val="1600"/>
              <a:buChar char=" "/>
              <a:defRPr sz="1600"/>
            </a:lvl9pPr>
          </a:lstStyle>
          <a:p>
            <a:endParaRPr/>
          </a:p>
        </p:txBody>
      </p:sp>
      <p:sp>
        <p:nvSpPr>
          <p:cNvPr id="155" name="Google Shape;155;p22"/>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2"/>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2"/>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3"/>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3"/>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3"/>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3"/>
        <p:cNvGrpSpPr/>
        <p:nvPr/>
      </p:nvGrpSpPr>
      <p:grpSpPr>
        <a:xfrm>
          <a:off x="0" y="0"/>
          <a:ext cx="0" cy="0"/>
          <a:chOff x="0" y="0"/>
          <a:chExt cx="0" cy="0"/>
        </a:xfrm>
      </p:grpSpPr>
      <p:sp>
        <p:nvSpPr>
          <p:cNvPr id="164" name="Google Shape;164;p24"/>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4"/>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4"/>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7"/>
        <p:cNvGrpSpPr/>
        <p:nvPr/>
      </p:nvGrpSpPr>
      <p:grpSpPr>
        <a:xfrm>
          <a:off x="0" y="0"/>
          <a:ext cx="0" cy="0"/>
          <a:chOff x="0" y="0"/>
          <a:chExt cx="0" cy="0"/>
        </a:xfrm>
      </p:grpSpPr>
      <p:sp>
        <p:nvSpPr>
          <p:cNvPr id="168" name="Google Shape;168;p25"/>
          <p:cNvSpPr/>
          <p:nvPr/>
        </p:nvSpPr>
        <p:spPr>
          <a:xfrm>
            <a:off x="7620000" y="0"/>
            <a:ext cx="45720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5"/>
          <p:cNvSpPr txBox="1">
            <a:spLocks noGrp="1"/>
          </p:cNvSpPr>
          <p:nvPr>
            <p:ph type="title"/>
          </p:nvPr>
        </p:nvSpPr>
        <p:spPr>
          <a:xfrm>
            <a:off x="8261404" y="542282"/>
            <a:ext cx="3383280" cy="192024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4000"/>
              <a:buFont typeface="Calibri"/>
              <a:buNone/>
              <a:defRPr sz="4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25"/>
          <p:cNvSpPr txBox="1">
            <a:spLocks noGrp="1"/>
          </p:cNvSpPr>
          <p:nvPr>
            <p:ph type="body" idx="1"/>
          </p:nvPr>
        </p:nvSpPr>
        <p:spPr>
          <a:xfrm>
            <a:off x="762000" y="762000"/>
            <a:ext cx="6096000" cy="4572000"/>
          </a:xfrm>
          <a:prstGeom prst="rect">
            <a:avLst/>
          </a:prstGeom>
          <a:noFill/>
          <a:ln>
            <a:noFill/>
          </a:ln>
        </p:spPr>
        <p:txBody>
          <a:bodyPr spcFirstLastPara="1" wrap="square" lIns="91425" tIns="45700" rIns="91425" bIns="45700" anchor="t" anchorCtr="0">
            <a:normAutofit/>
          </a:bodyPr>
          <a:lstStyle>
            <a:lvl1pPr marL="457200" lvl="0" indent="-431800" algn="l">
              <a:lnSpc>
                <a:spcPct val="85000"/>
              </a:lnSpc>
              <a:spcBef>
                <a:spcPts val="1300"/>
              </a:spcBef>
              <a:spcAft>
                <a:spcPts val="0"/>
              </a:spcAft>
              <a:buClr>
                <a:srgbClr val="262626"/>
              </a:buClr>
              <a:buSzPts val="3200"/>
              <a:buChar char=" "/>
              <a:defRPr sz="3200"/>
            </a:lvl1pPr>
            <a:lvl2pPr marL="914400" lvl="1" indent="-406400" algn="l">
              <a:lnSpc>
                <a:spcPct val="85000"/>
              </a:lnSpc>
              <a:spcBef>
                <a:spcPts val="600"/>
              </a:spcBef>
              <a:spcAft>
                <a:spcPts val="0"/>
              </a:spcAft>
              <a:buClr>
                <a:srgbClr val="262626"/>
              </a:buClr>
              <a:buSzPts val="2800"/>
              <a:buChar char=" "/>
              <a:defRPr sz="2800"/>
            </a:lvl2pPr>
            <a:lvl3pPr marL="1371600" lvl="2" indent="-381000" algn="l">
              <a:lnSpc>
                <a:spcPct val="85000"/>
              </a:lnSpc>
              <a:spcBef>
                <a:spcPts val="600"/>
              </a:spcBef>
              <a:spcAft>
                <a:spcPts val="0"/>
              </a:spcAft>
              <a:buClr>
                <a:srgbClr val="262626"/>
              </a:buClr>
              <a:buSzPts val="2400"/>
              <a:buChar char=" "/>
              <a:defRPr sz="2400"/>
            </a:lvl3pPr>
            <a:lvl4pPr marL="1828800" lvl="3" indent="-355600" algn="l">
              <a:lnSpc>
                <a:spcPct val="85000"/>
              </a:lnSpc>
              <a:spcBef>
                <a:spcPts val="600"/>
              </a:spcBef>
              <a:spcAft>
                <a:spcPts val="0"/>
              </a:spcAft>
              <a:buClr>
                <a:srgbClr val="262626"/>
              </a:buClr>
              <a:buSzPts val="2000"/>
              <a:buChar char=" "/>
              <a:defRPr sz="2000"/>
            </a:lvl4pPr>
            <a:lvl5pPr marL="2286000" lvl="4" indent="-355600" algn="l">
              <a:lnSpc>
                <a:spcPct val="85000"/>
              </a:lnSpc>
              <a:spcBef>
                <a:spcPts val="600"/>
              </a:spcBef>
              <a:spcAft>
                <a:spcPts val="0"/>
              </a:spcAft>
              <a:buClr>
                <a:srgbClr val="262626"/>
              </a:buClr>
              <a:buSzPts val="2000"/>
              <a:buChar char=" "/>
              <a:defRPr sz="2000"/>
            </a:lvl5pPr>
            <a:lvl6pPr marL="2743200" lvl="5" indent="-355600" algn="l">
              <a:lnSpc>
                <a:spcPct val="85000"/>
              </a:lnSpc>
              <a:spcBef>
                <a:spcPts val="600"/>
              </a:spcBef>
              <a:spcAft>
                <a:spcPts val="0"/>
              </a:spcAft>
              <a:buClr>
                <a:srgbClr val="262626"/>
              </a:buClr>
              <a:buSzPts val="2000"/>
              <a:buChar char=" "/>
              <a:defRPr sz="2000"/>
            </a:lvl6pPr>
            <a:lvl7pPr marL="3200400" lvl="6" indent="-355600" algn="l">
              <a:lnSpc>
                <a:spcPct val="85000"/>
              </a:lnSpc>
              <a:spcBef>
                <a:spcPts val="600"/>
              </a:spcBef>
              <a:spcAft>
                <a:spcPts val="0"/>
              </a:spcAft>
              <a:buClr>
                <a:srgbClr val="262626"/>
              </a:buClr>
              <a:buSzPts val="2000"/>
              <a:buChar char=" "/>
              <a:defRPr sz="2000"/>
            </a:lvl7pPr>
            <a:lvl8pPr marL="3657600" lvl="7" indent="-355600" algn="l">
              <a:lnSpc>
                <a:spcPct val="85000"/>
              </a:lnSpc>
              <a:spcBef>
                <a:spcPts val="600"/>
              </a:spcBef>
              <a:spcAft>
                <a:spcPts val="0"/>
              </a:spcAft>
              <a:buClr>
                <a:srgbClr val="262626"/>
              </a:buClr>
              <a:buSzPts val="2000"/>
              <a:buChar char=" "/>
              <a:defRPr sz="2000"/>
            </a:lvl8pPr>
            <a:lvl9pPr marL="4114800" lvl="8" indent="-355600" algn="l">
              <a:lnSpc>
                <a:spcPct val="85000"/>
              </a:lnSpc>
              <a:spcBef>
                <a:spcPts val="600"/>
              </a:spcBef>
              <a:spcAft>
                <a:spcPts val="0"/>
              </a:spcAft>
              <a:buClr>
                <a:srgbClr val="262626"/>
              </a:buClr>
              <a:buSzPts val="2000"/>
              <a:buChar char=" "/>
              <a:defRPr sz="2000"/>
            </a:lvl9pPr>
          </a:lstStyle>
          <a:p>
            <a:endParaRPr/>
          </a:p>
        </p:txBody>
      </p:sp>
      <p:sp>
        <p:nvSpPr>
          <p:cNvPr id="171" name="Google Shape;171;p25"/>
          <p:cNvSpPr txBox="1">
            <a:spLocks noGrp="1"/>
          </p:cNvSpPr>
          <p:nvPr>
            <p:ph type="body" idx="2"/>
          </p:nvPr>
        </p:nvSpPr>
        <p:spPr>
          <a:xfrm>
            <a:off x="8275982" y="2511813"/>
            <a:ext cx="3398520" cy="3126987"/>
          </a:xfrm>
          <a:prstGeom prst="rect">
            <a:avLst/>
          </a:prstGeom>
          <a:noFill/>
          <a:ln>
            <a:noFill/>
          </a:ln>
        </p:spPr>
        <p:txBody>
          <a:bodyPr spcFirstLastPara="1" wrap="square" lIns="91425" tIns="45700" rIns="91425" bIns="45700" anchor="t" anchorCtr="0">
            <a:normAutofit/>
          </a:bodyPr>
          <a:lstStyle>
            <a:lvl1pPr marL="457200" marR="0" lvl="0" indent="-228600" algn="l">
              <a:lnSpc>
                <a:spcPct val="100000"/>
              </a:lnSpc>
              <a:spcBef>
                <a:spcPts val="1200"/>
              </a:spcBef>
              <a:spcAft>
                <a:spcPts val="0"/>
              </a:spcAft>
              <a:buClr>
                <a:srgbClr val="262626"/>
              </a:buClr>
              <a:buSzPts val="1800"/>
              <a:buFont typeface="Calibri"/>
              <a:buNone/>
              <a:defRPr sz="18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172" name="Google Shape;172;p25"/>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5"/>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5"/>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Calibri"/>
                <a:ea typeface="Calibri"/>
                <a:cs typeface="Calibri"/>
                <a:sym typeface="Calibri"/>
              </a:defRPr>
            </a:lvl1pPr>
            <a:lvl2pPr marL="0" lvl="1" indent="0" algn="r">
              <a:spcBef>
                <a:spcPts val="0"/>
              </a:spcBef>
              <a:buNone/>
              <a:defRPr sz="10300" b="0">
                <a:solidFill>
                  <a:srgbClr val="FFFFFF"/>
                </a:solidFill>
                <a:latin typeface="Calibri"/>
                <a:ea typeface="Calibri"/>
                <a:cs typeface="Calibri"/>
                <a:sym typeface="Calibri"/>
              </a:defRPr>
            </a:lvl2pPr>
            <a:lvl3pPr marL="0" lvl="2" indent="0" algn="r">
              <a:spcBef>
                <a:spcPts val="0"/>
              </a:spcBef>
              <a:buNone/>
              <a:defRPr sz="10300" b="0">
                <a:solidFill>
                  <a:srgbClr val="FFFFFF"/>
                </a:solidFill>
                <a:latin typeface="Calibri"/>
                <a:ea typeface="Calibri"/>
                <a:cs typeface="Calibri"/>
                <a:sym typeface="Calibri"/>
              </a:defRPr>
            </a:lvl3pPr>
            <a:lvl4pPr marL="0" lvl="3" indent="0" algn="r">
              <a:spcBef>
                <a:spcPts val="0"/>
              </a:spcBef>
              <a:buNone/>
              <a:defRPr sz="10300" b="0">
                <a:solidFill>
                  <a:srgbClr val="FFFFFF"/>
                </a:solidFill>
                <a:latin typeface="Calibri"/>
                <a:ea typeface="Calibri"/>
                <a:cs typeface="Calibri"/>
                <a:sym typeface="Calibri"/>
              </a:defRPr>
            </a:lvl4pPr>
            <a:lvl5pPr marL="0" lvl="4" indent="0" algn="r">
              <a:spcBef>
                <a:spcPts val="0"/>
              </a:spcBef>
              <a:buNone/>
              <a:defRPr sz="10300" b="0">
                <a:solidFill>
                  <a:srgbClr val="FFFFFF"/>
                </a:solidFill>
                <a:latin typeface="Calibri"/>
                <a:ea typeface="Calibri"/>
                <a:cs typeface="Calibri"/>
                <a:sym typeface="Calibri"/>
              </a:defRPr>
            </a:lvl5pPr>
            <a:lvl6pPr marL="0" lvl="5" indent="0" algn="r">
              <a:spcBef>
                <a:spcPts val="0"/>
              </a:spcBef>
              <a:buNone/>
              <a:defRPr sz="10300" b="0">
                <a:solidFill>
                  <a:srgbClr val="FFFFFF"/>
                </a:solidFill>
                <a:latin typeface="Calibri"/>
                <a:ea typeface="Calibri"/>
                <a:cs typeface="Calibri"/>
                <a:sym typeface="Calibri"/>
              </a:defRPr>
            </a:lvl6pPr>
            <a:lvl7pPr marL="0" lvl="6" indent="0" algn="r">
              <a:spcBef>
                <a:spcPts val="0"/>
              </a:spcBef>
              <a:buNone/>
              <a:defRPr sz="10300" b="0">
                <a:solidFill>
                  <a:srgbClr val="FFFFFF"/>
                </a:solidFill>
                <a:latin typeface="Calibri"/>
                <a:ea typeface="Calibri"/>
                <a:cs typeface="Calibri"/>
                <a:sym typeface="Calibri"/>
              </a:defRPr>
            </a:lvl7pPr>
            <a:lvl8pPr marL="0" lvl="7" indent="0" algn="r">
              <a:spcBef>
                <a:spcPts val="0"/>
              </a:spcBef>
              <a:buNone/>
              <a:defRPr sz="10300" b="0">
                <a:solidFill>
                  <a:srgbClr val="FFFFFF"/>
                </a:solidFill>
                <a:latin typeface="Calibri"/>
                <a:ea typeface="Calibri"/>
                <a:cs typeface="Calibri"/>
                <a:sym typeface="Calibri"/>
              </a:defRPr>
            </a:lvl8pPr>
            <a:lvl9pPr marL="0" lvl="8" indent="0" algn="r">
              <a:spcBef>
                <a:spcPts val="0"/>
              </a:spcBef>
              <a:buNone/>
              <a:defRPr sz="10300" b="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solidFill>
          <a:schemeClr val="accent1"/>
        </a:solidFill>
        <a:effectLst/>
      </p:bgPr>
    </p:bg>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649224" y="5418667"/>
            <a:ext cx="10780776" cy="61328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200"/>
              <a:buFont typeface="Calibri"/>
              <a:buNone/>
              <a:defRPr sz="32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26"/>
          <p:cNvSpPr>
            <a:spLocks noGrp="1"/>
          </p:cNvSpPr>
          <p:nvPr>
            <p:ph type="pic" idx="2"/>
          </p:nvPr>
        </p:nvSpPr>
        <p:spPr>
          <a:xfrm>
            <a:off x="0" y="0"/>
            <a:ext cx="12192000" cy="5330952"/>
          </a:xfrm>
          <a:prstGeom prst="rect">
            <a:avLst/>
          </a:prstGeom>
          <a:solidFill>
            <a:srgbClr val="B7E0E9"/>
          </a:solidFill>
          <a:ln>
            <a:noFill/>
          </a:ln>
        </p:spPr>
      </p:sp>
      <p:sp>
        <p:nvSpPr>
          <p:cNvPr id="178" name="Google Shape;178;p26"/>
          <p:cNvSpPr txBox="1">
            <a:spLocks noGrp="1"/>
          </p:cNvSpPr>
          <p:nvPr>
            <p:ph type="body" idx="1"/>
          </p:nvPr>
        </p:nvSpPr>
        <p:spPr>
          <a:xfrm>
            <a:off x="676656" y="5909735"/>
            <a:ext cx="9229344" cy="533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00"/>
              </a:spcBef>
              <a:spcAft>
                <a:spcPts val="0"/>
              </a:spcAft>
              <a:buClr>
                <a:srgbClr val="262626"/>
              </a:buClr>
              <a:buSzPts val="1400"/>
              <a:buNone/>
              <a:defRPr sz="1400">
                <a:solidFill>
                  <a:srgbClr val="262626"/>
                </a:solidFill>
              </a:defRPr>
            </a:lvl1pPr>
            <a:lvl2pPr marL="914400" lvl="1" indent="-228600" algn="l">
              <a:lnSpc>
                <a:spcPct val="85000"/>
              </a:lnSpc>
              <a:spcBef>
                <a:spcPts val="600"/>
              </a:spcBef>
              <a:spcAft>
                <a:spcPts val="0"/>
              </a:spcAft>
              <a:buClr>
                <a:srgbClr val="262626"/>
              </a:buClr>
              <a:buSzPts val="1200"/>
              <a:buNone/>
              <a:defRPr sz="1200"/>
            </a:lvl2pPr>
            <a:lvl3pPr marL="1371600" lvl="2" indent="-228600" algn="l">
              <a:lnSpc>
                <a:spcPct val="85000"/>
              </a:lnSpc>
              <a:spcBef>
                <a:spcPts val="600"/>
              </a:spcBef>
              <a:spcAft>
                <a:spcPts val="0"/>
              </a:spcAft>
              <a:buClr>
                <a:srgbClr val="262626"/>
              </a:buClr>
              <a:buSzPts val="1000"/>
              <a:buNone/>
              <a:defRPr sz="1000"/>
            </a:lvl3pPr>
            <a:lvl4pPr marL="1828800" lvl="3" indent="-228600" algn="l">
              <a:lnSpc>
                <a:spcPct val="85000"/>
              </a:lnSpc>
              <a:spcBef>
                <a:spcPts val="600"/>
              </a:spcBef>
              <a:spcAft>
                <a:spcPts val="0"/>
              </a:spcAft>
              <a:buClr>
                <a:srgbClr val="262626"/>
              </a:buClr>
              <a:buSzPts val="900"/>
              <a:buNone/>
              <a:defRPr sz="900"/>
            </a:lvl4pPr>
            <a:lvl5pPr marL="2286000" lvl="4" indent="-228600" algn="l">
              <a:lnSpc>
                <a:spcPct val="85000"/>
              </a:lnSpc>
              <a:spcBef>
                <a:spcPts val="600"/>
              </a:spcBef>
              <a:spcAft>
                <a:spcPts val="0"/>
              </a:spcAft>
              <a:buClr>
                <a:srgbClr val="262626"/>
              </a:buClr>
              <a:buSzPts val="900"/>
              <a:buNone/>
              <a:defRPr sz="900"/>
            </a:lvl5pPr>
            <a:lvl6pPr marL="2743200" lvl="5" indent="-228600" algn="l">
              <a:lnSpc>
                <a:spcPct val="85000"/>
              </a:lnSpc>
              <a:spcBef>
                <a:spcPts val="600"/>
              </a:spcBef>
              <a:spcAft>
                <a:spcPts val="0"/>
              </a:spcAft>
              <a:buClr>
                <a:srgbClr val="262626"/>
              </a:buClr>
              <a:buSzPts val="900"/>
              <a:buNone/>
              <a:defRPr sz="900"/>
            </a:lvl6pPr>
            <a:lvl7pPr marL="3200400" lvl="6" indent="-228600" algn="l">
              <a:lnSpc>
                <a:spcPct val="85000"/>
              </a:lnSpc>
              <a:spcBef>
                <a:spcPts val="600"/>
              </a:spcBef>
              <a:spcAft>
                <a:spcPts val="0"/>
              </a:spcAft>
              <a:buClr>
                <a:srgbClr val="262626"/>
              </a:buClr>
              <a:buSzPts val="900"/>
              <a:buNone/>
              <a:defRPr sz="900"/>
            </a:lvl7pPr>
            <a:lvl8pPr marL="3657600" lvl="7" indent="-228600" algn="l">
              <a:lnSpc>
                <a:spcPct val="85000"/>
              </a:lnSpc>
              <a:spcBef>
                <a:spcPts val="600"/>
              </a:spcBef>
              <a:spcAft>
                <a:spcPts val="0"/>
              </a:spcAft>
              <a:buClr>
                <a:srgbClr val="262626"/>
              </a:buClr>
              <a:buSzPts val="900"/>
              <a:buNone/>
              <a:defRPr sz="900"/>
            </a:lvl8pPr>
            <a:lvl9pPr marL="4114800" lvl="8" indent="-228600" algn="l">
              <a:lnSpc>
                <a:spcPct val="85000"/>
              </a:lnSpc>
              <a:spcBef>
                <a:spcPts val="600"/>
              </a:spcBef>
              <a:spcAft>
                <a:spcPts val="0"/>
              </a:spcAft>
              <a:buClr>
                <a:srgbClr val="262626"/>
              </a:buClr>
              <a:buSzPts val="900"/>
              <a:buNone/>
              <a:defRPr sz="900"/>
            </a:lvl9pPr>
          </a:lstStyle>
          <a:p>
            <a:endParaRPr/>
          </a:p>
        </p:txBody>
      </p:sp>
      <p:sp>
        <p:nvSpPr>
          <p:cNvPr id="179" name="Google Shape;179;p26"/>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6"/>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6"/>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300" b="0">
                <a:solidFill>
                  <a:srgbClr val="FFFFFF"/>
                </a:solidFill>
                <a:latin typeface="Calibri"/>
                <a:ea typeface="Calibri"/>
                <a:cs typeface="Calibri"/>
                <a:sym typeface="Calibri"/>
              </a:defRPr>
            </a:lvl1pPr>
            <a:lvl2pPr marL="0" lvl="1" indent="0" algn="r">
              <a:spcBef>
                <a:spcPts val="0"/>
              </a:spcBef>
              <a:buNone/>
              <a:defRPr sz="10300" b="0">
                <a:solidFill>
                  <a:srgbClr val="FFFFFF"/>
                </a:solidFill>
                <a:latin typeface="Calibri"/>
                <a:ea typeface="Calibri"/>
                <a:cs typeface="Calibri"/>
                <a:sym typeface="Calibri"/>
              </a:defRPr>
            </a:lvl2pPr>
            <a:lvl3pPr marL="0" lvl="2" indent="0" algn="r">
              <a:spcBef>
                <a:spcPts val="0"/>
              </a:spcBef>
              <a:buNone/>
              <a:defRPr sz="10300" b="0">
                <a:solidFill>
                  <a:srgbClr val="FFFFFF"/>
                </a:solidFill>
                <a:latin typeface="Calibri"/>
                <a:ea typeface="Calibri"/>
                <a:cs typeface="Calibri"/>
                <a:sym typeface="Calibri"/>
              </a:defRPr>
            </a:lvl3pPr>
            <a:lvl4pPr marL="0" lvl="3" indent="0" algn="r">
              <a:spcBef>
                <a:spcPts val="0"/>
              </a:spcBef>
              <a:buNone/>
              <a:defRPr sz="10300" b="0">
                <a:solidFill>
                  <a:srgbClr val="FFFFFF"/>
                </a:solidFill>
                <a:latin typeface="Calibri"/>
                <a:ea typeface="Calibri"/>
                <a:cs typeface="Calibri"/>
                <a:sym typeface="Calibri"/>
              </a:defRPr>
            </a:lvl4pPr>
            <a:lvl5pPr marL="0" lvl="4" indent="0" algn="r">
              <a:spcBef>
                <a:spcPts val="0"/>
              </a:spcBef>
              <a:buNone/>
              <a:defRPr sz="10300" b="0">
                <a:solidFill>
                  <a:srgbClr val="FFFFFF"/>
                </a:solidFill>
                <a:latin typeface="Calibri"/>
                <a:ea typeface="Calibri"/>
                <a:cs typeface="Calibri"/>
                <a:sym typeface="Calibri"/>
              </a:defRPr>
            </a:lvl5pPr>
            <a:lvl6pPr marL="0" lvl="5" indent="0" algn="r">
              <a:spcBef>
                <a:spcPts val="0"/>
              </a:spcBef>
              <a:buNone/>
              <a:defRPr sz="10300" b="0">
                <a:solidFill>
                  <a:srgbClr val="FFFFFF"/>
                </a:solidFill>
                <a:latin typeface="Calibri"/>
                <a:ea typeface="Calibri"/>
                <a:cs typeface="Calibri"/>
                <a:sym typeface="Calibri"/>
              </a:defRPr>
            </a:lvl6pPr>
            <a:lvl7pPr marL="0" lvl="6" indent="0" algn="r">
              <a:spcBef>
                <a:spcPts val="0"/>
              </a:spcBef>
              <a:buNone/>
              <a:defRPr sz="10300" b="0">
                <a:solidFill>
                  <a:srgbClr val="FFFFFF"/>
                </a:solidFill>
                <a:latin typeface="Calibri"/>
                <a:ea typeface="Calibri"/>
                <a:cs typeface="Calibri"/>
                <a:sym typeface="Calibri"/>
              </a:defRPr>
            </a:lvl7pPr>
            <a:lvl8pPr marL="0" lvl="7" indent="0" algn="r">
              <a:spcBef>
                <a:spcPts val="0"/>
              </a:spcBef>
              <a:buNone/>
              <a:defRPr sz="10300" b="0">
                <a:solidFill>
                  <a:srgbClr val="FFFFFF"/>
                </a:solidFill>
                <a:latin typeface="Calibri"/>
                <a:ea typeface="Calibri"/>
                <a:cs typeface="Calibri"/>
                <a:sym typeface="Calibri"/>
              </a:defRPr>
            </a:lvl8pPr>
            <a:lvl9pPr marL="0" lvl="8" indent="0" algn="r">
              <a:spcBef>
                <a:spcPts val="0"/>
              </a:spcBef>
              <a:buNone/>
              <a:defRPr sz="10300" b="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BE"/>
              <a:t>‹#›</a:t>
            </a:fld>
            <a:endParaRPr/>
          </a:p>
        </p:txBody>
      </p:sp>
      <p:pic>
        <p:nvPicPr>
          <p:cNvPr id="182" name="Google Shape;182;p26"/>
          <p:cNvPicPr preferRelativeResize="0"/>
          <p:nvPr/>
        </p:nvPicPr>
        <p:blipFill rotWithShape="1">
          <a:blip r:embed="rId2">
            <a:alphaModFix/>
          </a:blip>
          <a:srcRect/>
          <a:stretch/>
        </p:blipFill>
        <p:spPr>
          <a:xfrm>
            <a:off x="9906000" y="5784366"/>
            <a:ext cx="2140662" cy="90635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7"/>
          <p:cNvSpPr txBox="1">
            <a:spLocks noGrp="1"/>
          </p:cNvSpPr>
          <p:nvPr>
            <p:ph type="body" idx="1"/>
          </p:nvPr>
        </p:nvSpPr>
        <p:spPr>
          <a:xfrm rot="5400000">
            <a:off x="4170426" y="-1482090"/>
            <a:ext cx="3766185" cy="10753725"/>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186" name="Google Shape;186;p27"/>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7"/>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27"/>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rot="5400000">
            <a:off x="7658100" y="1781175"/>
            <a:ext cx="4800600" cy="262890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28"/>
          <p:cNvSpPr txBox="1">
            <a:spLocks noGrp="1"/>
          </p:cNvSpPr>
          <p:nvPr>
            <p:ph type="body" idx="1"/>
          </p:nvPr>
        </p:nvSpPr>
        <p:spPr>
          <a:xfrm rot="5400000">
            <a:off x="1938338" y="-452437"/>
            <a:ext cx="5400675"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85000"/>
              </a:lnSpc>
              <a:spcBef>
                <a:spcPts val="1300"/>
              </a:spcBef>
              <a:spcAft>
                <a:spcPts val="0"/>
              </a:spcAft>
              <a:buClr>
                <a:srgbClr val="262626"/>
              </a:buClr>
              <a:buSzPts val="1800"/>
              <a:buChar char=" "/>
              <a:defRPr/>
            </a:lvl1pPr>
            <a:lvl2pPr marL="914400" lvl="1" indent="-342900" algn="l">
              <a:lnSpc>
                <a:spcPct val="85000"/>
              </a:lnSpc>
              <a:spcBef>
                <a:spcPts val="600"/>
              </a:spcBef>
              <a:spcAft>
                <a:spcPts val="0"/>
              </a:spcAft>
              <a:buClr>
                <a:srgbClr val="262626"/>
              </a:buClr>
              <a:buSzPts val="1800"/>
              <a:buChar char=" "/>
              <a:defRPr/>
            </a:lvl2pPr>
            <a:lvl3pPr marL="1371600" lvl="2" indent="-342900" algn="l">
              <a:lnSpc>
                <a:spcPct val="85000"/>
              </a:lnSpc>
              <a:spcBef>
                <a:spcPts val="600"/>
              </a:spcBef>
              <a:spcAft>
                <a:spcPts val="0"/>
              </a:spcAft>
              <a:buClr>
                <a:srgbClr val="262626"/>
              </a:buClr>
              <a:buSzPts val="1800"/>
              <a:buChar char=" "/>
              <a:defRPr/>
            </a:lvl3pPr>
            <a:lvl4pPr marL="1828800" lvl="3" indent="-342900" algn="l">
              <a:lnSpc>
                <a:spcPct val="85000"/>
              </a:lnSpc>
              <a:spcBef>
                <a:spcPts val="600"/>
              </a:spcBef>
              <a:spcAft>
                <a:spcPts val="0"/>
              </a:spcAft>
              <a:buClr>
                <a:srgbClr val="262626"/>
              </a:buClr>
              <a:buSzPts val="1800"/>
              <a:buChar char=" "/>
              <a:defRPr/>
            </a:lvl4pPr>
            <a:lvl5pPr marL="2286000" lvl="4" indent="-342900" algn="l">
              <a:lnSpc>
                <a:spcPct val="85000"/>
              </a:lnSpc>
              <a:spcBef>
                <a:spcPts val="600"/>
              </a:spcBef>
              <a:spcAft>
                <a:spcPts val="0"/>
              </a:spcAft>
              <a:buClr>
                <a:srgbClr val="262626"/>
              </a:buClr>
              <a:buSzPts val="1800"/>
              <a:buChar char=" "/>
              <a:defRPr/>
            </a:lvl5pPr>
            <a:lvl6pPr marL="2743200" lvl="5" indent="-342900" algn="l">
              <a:lnSpc>
                <a:spcPct val="85000"/>
              </a:lnSpc>
              <a:spcBef>
                <a:spcPts val="600"/>
              </a:spcBef>
              <a:spcAft>
                <a:spcPts val="0"/>
              </a:spcAft>
              <a:buClr>
                <a:srgbClr val="262626"/>
              </a:buClr>
              <a:buSzPts val="1800"/>
              <a:buChar char=" "/>
              <a:defRPr/>
            </a:lvl6pPr>
            <a:lvl7pPr marL="3200400" lvl="6" indent="-342900" algn="l">
              <a:lnSpc>
                <a:spcPct val="85000"/>
              </a:lnSpc>
              <a:spcBef>
                <a:spcPts val="600"/>
              </a:spcBef>
              <a:spcAft>
                <a:spcPts val="0"/>
              </a:spcAft>
              <a:buClr>
                <a:srgbClr val="262626"/>
              </a:buClr>
              <a:buSzPts val="1800"/>
              <a:buChar char=" "/>
              <a:defRPr/>
            </a:lvl7pPr>
            <a:lvl8pPr marL="3657600" lvl="7" indent="-342900" algn="l">
              <a:lnSpc>
                <a:spcPct val="85000"/>
              </a:lnSpc>
              <a:spcBef>
                <a:spcPts val="600"/>
              </a:spcBef>
              <a:spcAft>
                <a:spcPts val="0"/>
              </a:spcAft>
              <a:buClr>
                <a:srgbClr val="262626"/>
              </a:buClr>
              <a:buSzPts val="1800"/>
              <a:buChar char=" "/>
              <a:defRPr/>
            </a:lvl8pPr>
            <a:lvl9pPr marL="4114800" lvl="8" indent="-342900" algn="l">
              <a:lnSpc>
                <a:spcPct val="85000"/>
              </a:lnSpc>
              <a:spcBef>
                <a:spcPts val="600"/>
              </a:spcBef>
              <a:spcAft>
                <a:spcPts val="0"/>
              </a:spcAft>
              <a:buClr>
                <a:srgbClr val="262626"/>
              </a:buClr>
              <a:buSzPts val="1800"/>
              <a:buChar char=" "/>
              <a:defRPr/>
            </a:lvl9pPr>
          </a:lstStyle>
          <a:p>
            <a:endParaRPr/>
          </a:p>
        </p:txBody>
      </p:sp>
      <p:sp>
        <p:nvSpPr>
          <p:cNvPr id="192" name="Google Shape;192;p28"/>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28"/>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28"/>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9/19/2024</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30698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9/19/2024</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6F16EFA2-B38F-5BE6-74D7-D75C474944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2683"/>
            <a:ext cx="1800746" cy="765317"/>
          </a:xfrm>
          <a:prstGeom prst="rect">
            <a:avLst/>
          </a:prstGeom>
        </p:spPr>
      </p:pic>
    </p:spTree>
    <p:extLst>
      <p:ext uri="{BB962C8B-B14F-4D97-AF65-F5344CB8AC3E}">
        <p14:creationId xmlns:p14="http://schemas.microsoft.com/office/powerpoint/2010/main" val="141515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rgbClr val="E1EFD6"/>
        </a:solidFill>
        <a:effectLst/>
      </p:bgPr>
    </p:bg>
    <p:spTree>
      <p:nvGrpSpPr>
        <p:cNvPr id="1" name="Shape 30"/>
        <p:cNvGrpSpPr/>
        <p:nvPr/>
      </p:nvGrpSpPr>
      <p:grpSpPr>
        <a:xfrm>
          <a:off x="0" y="0"/>
          <a:ext cx="0" cy="0"/>
          <a:chOff x="0" y="0"/>
          <a:chExt cx="0" cy="0"/>
        </a:xfrm>
      </p:grpSpPr>
      <p:sp>
        <p:nvSpPr>
          <p:cNvPr id="31" name="Google Shape;31;p30"/>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08278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37975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47756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66375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44033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75327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9/19/2024</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pic>
        <p:nvPicPr>
          <p:cNvPr id="6" name="Picture 5">
            <a:extLst>
              <a:ext uri="{FF2B5EF4-FFF2-40B4-BE49-F238E27FC236}">
                <a16:creationId xmlns:a16="http://schemas.microsoft.com/office/drawing/2014/main" id="{6FF92361-38F6-4B15-9779-451756D9EC44}"/>
              </a:ext>
            </a:extLst>
          </p:cNvPr>
          <p:cNvPicPr>
            <a:picLocks noChangeAspect="1"/>
          </p:cNvPicPr>
          <p:nvPr userDrawn="1"/>
        </p:nvPicPr>
        <p:blipFill>
          <a:blip r:embed="rId2"/>
          <a:stretch>
            <a:fillRect/>
          </a:stretch>
        </p:blipFill>
        <p:spPr>
          <a:xfrm>
            <a:off x="9906000" y="5784366"/>
            <a:ext cx="2140662" cy="906353"/>
          </a:xfrm>
          <a:prstGeom prst="rect">
            <a:avLst/>
          </a:prstGeom>
          <a:effectLst>
            <a:softEdge rad="31750"/>
          </a:effectLst>
        </p:spPr>
      </p:pic>
    </p:spTree>
    <p:extLst>
      <p:ext uri="{BB962C8B-B14F-4D97-AF65-F5344CB8AC3E}">
        <p14:creationId xmlns:p14="http://schemas.microsoft.com/office/powerpoint/2010/main" val="79821013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27253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79172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rgbClr val="CAEDFB"/>
        </a:solidFill>
        <a:effectLst/>
      </p:bgPr>
    </p:bg>
    <p:spTree>
      <p:nvGrpSpPr>
        <p:cNvPr id="1" name="Shape 36"/>
        <p:cNvGrpSpPr/>
        <p:nvPr/>
      </p:nvGrpSpPr>
      <p:grpSpPr>
        <a:xfrm>
          <a:off x="0" y="0"/>
          <a:ext cx="0" cy="0"/>
          <a:chOff x="0" y="0"/>
          <a:chExt cx="0" cy="0"/>
        </a:xfrm>
      </p:grpSpPr>
      <p:sp>
        <p:nvSpPr>
          <p:cNvPr id="37" name="Google Shape;37;p31"/>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C4D0ED"/>
        </a:solidFill>
        <a:effectLst/>
      </p:bgPr>
    </p:bg>
    <p:spTree>
      <p:nvGrpSpPr>
        <p:cNvPr id="1" name="Shape 42"/>
        <p:cNvGrpSpPr/>
        <p:nvPr/>
      </p:nvGrpSpPr>
      <p:grpSpPr>
        <a:xfrm>
          <a:off x="0" y="0"/>
          <a:ext cx="0" cy="0"/>
          <a:chOff x="0" y="0"/>
          <a:chExt cx="0" cy="0"/>
        </a:xfrm>
      </p:grpSpPr>
      <p:sp>
        <p:nvSpPr>
          <p:cNvPr id="43" name="Google Shape;43;p32"/>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F9BCB9"/>
        </a:solidFill>
        <a:effectLst/>
      </p:bgPr>
    </p:bg>
    <p:spTree>
      <p:nvGrpSpPr>
        <p:cNvPr id="1" name="Shape 48"/>
        <p:cNvGrpSpPr/>
        <p:nvPr/>
      </p:nvGrpSpPr>
      <p:grpSpPr>
        <a:xfrm>
          <a:off x="0" y="0"/>
          <a:ext cx="0" cy="0"/>
          <a:chOff x="0" y="0"/>
          <a:chExt cx="0" cy="0"/>
        </a:xfrm>
      </p:grpSpPr>
      <p:sp>
        <p:nvSpPr>
          <p:cNvPr id="49" name="Google Shape;49;p33"/>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EDA8E0"/>
        </a:solidFill>
        <a:effectLst/>
      </p:bgPr>
    </p:bg>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6000"/>
              <a:buFont typeface="Roboto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968892"/>
              </a:buClr>
              <a:buSzPts val="2400"/>
              <a:buNone/>
              <a:defRPr sz="2400">
                <a:solidFill>
                  <a:srgbClr val="968892"/>
                </a:solidFill>
              </a:defRPr>
            </a:lvl1pPr>
            <a:lvl2pPr marL="914400" lvl="1" indent="-228600" algn="l">
              <a:lnSpc>
                <a:spcPct val="90000"/>
              </a:lnSpc>
              <a:spcBef>
                <a:spcPts val="500"/>
              </a:spcBef>
              <a:spcAft>
                <a:spcPts val="0"/>
              </a:spcAft>
              <a:buClr>
                <a:srgbClr val="968892"/>
              </a:buClr>
              <a:buSzPts val="2000"/>
              <a:buNone/>
              <a:defRPr sz="2000">
                <a:solidFill>
                  <a:srgbClr val="968892"/>
                </a:solidFill>
              </a:defRPr>
            </a:lvl2pPr>
            <a:lvl3pPr marL="1371600" lvl="2" indent="-228600" algn="l">
              <a:lnSpc>
                <a:spcPct val="90000"/>
              </a:lnSpc>
              <a:spcBef>
                <a:spcPts val="500"/>
              </a:spcBef>
              <a:spcAft>
                <a:spcPts val="0"/>
              </a:spcAft>
              <a:buClr>
                <a:srgbClr val="968892"/>
              </a:buClr>
              <a:buSzPts val="1800"/>
              <a:buNone/>
              <a:defRPr sz="1800">
                <a:solidFill>
                  <a:srgbClr val="968892"/>
                </a:solidFill>
              </a:defRPr>
            </a:lvl3pPr>
            <a:lvl4pPr marL="1828800" lvl="3" indent="-228600" algn="l">
              <a:lnSpc>
                <a:spcPct val="90000"/>
              </a:lnSpc>
              <a:spcBef>
                <a:spcPts val="500"/>
              </a:spcBef>
              <a:spcAft>
                <a:spcPts val="0"/>
              </a:spcAft>
              <a:buClr>
                <a:srgbClr val="968892"/>
              </a:buClr>
              <a:buSzPts val="1600"/>
              <a:buNone/>
              <a:defRPr sz="1600">
                <a:solidFill>
                  <a:srgbClr val="968892"/>
                </a:solidFill>
              </a:defRPr>
            </a:lvl4pPr>
            <a:lvl5pPr marL="2286000" lvl="4" indent="-228600" algn="l">
              <a:lnSpc>
                <a:spcPct val="90000"/>
              </a:lnSpc>
              <a:spcBef>
                <a:spcPts val="500"/>
              </a:spcBef>
              <a:spcAft>
                <a:spcPts val="0"/>
              </a:spcAft>
              <a:buClr>
                <a:srgbClr val="968892"/>
              </a:buClr>
              <a:buSzPts val="1600"/>
              <a:buNone/>
              <a:defRPr sz="1600">
                <a:solidFill>
                  <a:srgbClr val="968892"/>
                </a:solidFill>
              </a:defRPr>
            </a:lvl5pPr>
            <a:lvl6pPr marL="2743200" lvl="5" indent="-228600" algn="l">
              <a:lnSpc>
                <a:spcPct val="90000"/>
              </a:lnSpc>
              <a:spcBef>
                <a:spcPts val="500"/>
              </a:spcBef>
              <a:spcAft>
                <a:spcPts val="0"/>
              </a:spcAft>
              <a:buClr>
                <a:srgbClr val="968892"/>
              </a:buClr>
              <a:buSzPts val="1600"/>
              <a:buNone/>
              <a:defRPr sz="1600">
                <a:solidFill>
                  <a:srgbClr val="968892"/>
                </a:solidFill>
              </a:defRPr>
            </a:lvl6pPr>
            <a:lvl7pPr marL="3200400" lvl="6" indent="-228600" algn="l">
              <a:lnSpc>
                <a:spcPct val="90000"/>
              </a:lnSpc>
              <a:spcBef>
                <a:spcPts val="500"/>
              </a:spcBef>
              <a:spcAft>
                <a:spcPts val="0"/>
              </a:spcAft>
              <a:buClr>
                <a:srgbClr val="968892"/>
              </a:buClr>
              <a:buSzPts val="1600"/>
              <a:buNone/>
              <a:defRPr sz="1600">
                <a:solidFill>
                  <a:srgbClr val="968892"/>
                </a:solidFill>
              </a:defRPr>
            </a:lvl7pPr>
            <a:lvl8pPr marL="3657600" lvl="7" indent="-228600" algn="l">
              <a:lnSpc>
                <a:spcPct val="90000"/>
              </a:lnSpc>
              <a:spcBef>
                <a:spcPts val="500"/>
              </a:spcBef>
              <a:spcAft>
                <a:spcPts val="0"/>
              </a:spcAft>
              <a:buClr>
                <a:srgbClr val="968892"/>
              </a:buClr>
              <a:buSzPts val="1600"/>
              <a:buNone/>
              <a:defRPr sz="1600">
                <a:solidFill>
                  <a:srgbClr val="968892"/>
                </a:solidFill>
              </a:defRPr>
            </a:lvl8pPr>
            <a:lvl9pPr marL="4114800" lvl="8" indent="-228600" algn="l">
              <a:lnSpc>
                <a:spcPct val="90000"/>
              </a:lnSpc>
              <a:spcBef>
                <a:spcPts val="500"/>
              </a:spcBef>
              <a:spcAft>
                <a:spcPts val="0"/>
              </a:spcAft>
              <a:buClr>
                <a:srgbClr val="968892"/>
              </a:buClr>
              <a:buSzPts val="1600"/>
              <a:buNone/>
              <a:defRPr sz="1600">
                <a:solidFill>
                  <a:srgbClr val="968892"/>
                </a:solidFill>
              </a:defRPr>
            </a:lvl9pPr>
          </a:lstStyle>
          <a:p>
            <a:endParaRPr/>
          </a:p>
        </p:txBody>
      </p:sp>
      <p:sp>
        <p:nvSpPr>
          <p:cNvPr id="63" name="Google Shape;63;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36"/>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B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Roboto Medium"/>
              <a:buNone/>
              <a:defRPr sz="4400" b="0" i="0" u="none" strike="noStrike" cap="none">
                <a:solidFill>
                  <a:schemeClr val="accent2"/>
                </a:solidFill>
                <a:latin typeface="Roboto Medium"/>
                <a:ea typeface="Roboto Medium"/>
                <a:cs typeface="Roboto Medium"/>
                <a:sym typeface="Roboto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Condensed"/>
                <a:ea typeface="Roboto Condensed"/>
                <a:cs typeface="Roboto Condensed"/>
                <a:sym typeface="Roboto Condense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Condensed"/>
                <a:ea typeface="Roboto Condensed"/>
                <a:cs typeface="Roboto Condensed"/>
                <a:sym typeface="Roboto Condensed"/>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Condensed"/>
                <a:ea typeface="Roboto Condensed"/>
                <a:cs typeface="Roboto Condensed"/>
                <a:sym typeface="Roboto Condensed"/>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a:ea typeface="Roboto Condensed"/>
                <a:cs typeface="Roboto Condensed"/>
                <a:sym typeface="Roboto Condensed"/>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a:ea typeface="Roboto Condensed"/>
                <a:cs typeface="Roboto Condensed"/>
                <a:sym typeface="Roboto Condense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a:ea typeface="Roboto Condensed"/>
                <a:cs typeface="Roboto Condensed"/>
                <a:sym typeface="Roboto Condensed"/>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a:ea typeface="Roboto Condensed"/>
                <a:cs typeface="Roboto Condensed"/>
                <a:sym typeface="Roboto Condensed"/>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a:ea typeface="Roboto Condensed"/>
                <a:cs typeface="Roboto Condensed"/>
                <a:sym typeface="Roboto Condensed"/>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Condensed"/>
                <a:ea typeface="Roboto Condensed"/>
                <a:cs typeface="Roboto Condensed"/>
                <a:sym typeface="Roboto Condensed"/>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68892"/>
                </a:solidFill>
                <a:latin typeface="Roboto Condensed"/>
                <a:ea typeface="Roboto Condensed"/>
                <a:cs typeface="Roboto Condensed"/>
                <a:sym typeface="Roboto Condensed"/>
              </a:defRPr>
            </a:lvl1pPr>
            <a:lvl2pPr marR="0" lvl="1" algn="l" rtl="0">
              <a:spcBef>
                <a:spcPts val="0"/>
              </a:spcBef>
              <a:spcAft>
                <a:spcPts val="0"/>
              </a:spcAft>
              <a:buSzPts val="1400"/>
              <a:buNone/>
              <a:defRPr sz="1800" b="0" i="0" u="none" strike="noStrike" cap="none">
                <a:solidFill>
                  <a:schemeClr val="dk1"/>
                </a:solidFill>
                <a:latin typeface="Roboto Condensed"/>
                <a:ea typeface="Roboto Condensed"/>
                <a:cs typeface="Roboto Condensed"/>
                <a:sym typeface="Roboto Condensed"/>
              </a:defRPr>
            </a:lvl2pPr>
            <a:lvl3pPr marR="0" lvl="2" algn="l" rtl="0">
              <a:spcBef>
                <a:spcPts val="0"/>
              </a:spcBef>
              <a:spcAft>
                <a:spcPts val="0"/>
              </a:spcAft>
              <a:buSzPts val="1400"/>
              <a:buNone/>
              <a:defRPr sz="1800" b="0" i="0" u="none" strike="noStrike" cap="none">
                <a:solidFill>
                  <a:schemeClr val="dk1"/>
                </a:solidFill>
                <a:latin typeface="Roboto Condensed"/>
                <a:ea typeface="Roboto Condensed"/>
                <a:cs typeface="Roboto Condensed"/>
                <a:sym typeface="Roboto Condensed"/>
              </a:defRPr>
            </a:lvl3pPr>
            <a:lvl4pPr marR="0" lvl="3" algn="l" rtl="0">
              <a:spcBef>
                <a:spcPts val="0"/>
              </a:spcBef>
              <a:spcAft>
                <a:spcPts val="0"/>
              </a:spcAft>
              <a:buSzPts val="1400"/>
              <a:buNone/>
              <a:defRPr sz="1800" b="0" i="0" u="none" strike="noStrike" cap="none">
                <a:solidFill>
                  <a:schemeClr val="dk1"/>
                </a:solidFill>
                <a:latin typeface="Roboto Condensed"/>
                <a:ea typeface="Roboto Condensed"/>
                <a:cs typeface="Roboto Condensed"/>
                <a:sym typeface="Roboto Condensed"/>
              </a:defRPr>
            </a:lvl4pPr>
            <a:lvl5pPr marR="0" lvl="4" algn="l" rtl="0">
              <a:spcBef>
                <a:spcPts val="0"/>
              </a:spcBef>
              <a:spcAft>
                <a:spcPts val="0"/>
              </a:spcAft>
              <a:buSzPts val="1400"/>
              <a:buNone/>
              <a:defRPr sz="1800" b="0" i="0" u="none" strike="noStrike" cap="none">
                <a:solidFill>
                  <a:schemeClr val="dk1"/>
                </a:solidFill>
                <a:latin typeface="Roboto Condensed"/>
                <a:ea typeface="Roboto Condensed"/>
                <a:cs typeface="Roboto Condensed"/>
                <a:sym typeface="Roboto Condensed"/>
              </a:defRPr>
            </a:lvl5pPr>
            <a:lvl6pPr marR="0" lvl="5" algn="l" rtl="0">
              <a:spcBef>
                <a:spcPts val="0"/>
              </a:spcBef>
              <a:spcAft>
                <a:spcPts val="0"/>
              </a:spcAft>
              <a:buSzPts val="1400"/>
              <a:buNone/>
              <a:defRPr sz="1800" b="0" i="0" u="none" strike="noStrike" cap="none">
                <a:solidFill>
                  <a:schemeClr val="dk1"/>
                </a:solidFill>
                <a:latin typeface="Roboto Condensed"/>
                <a:ea typeface="Roboto Condensed"/>
                <a:cs typeface="Roboto Condensed"/>
                <a:sym typeface="Roboto Condensed"/>
              </a:defRPr>
            </a:lvl6pPr>
            <a:lvl7pPr marR="0" lvl="6" algn="l" rtl="0">
              <a:spcBef>
                <a:spcPts val="0"/>
              </a:spcBef>
              <a:spcAft>
                <a:spcPts val="0"/>
              </a:spcAft>
              <a:buSzPts val="1400"/>
              <a:buNone/>
              <a:defRPr sz="1800" b="0" i="0" u="none" strike="noStrike" cap="none">
                <a:solidFill>
                  <a:schemeClr val="dk1"/>
                </a:solidFill>
                <a:latin typeface="Roboto Condensed"/>
                <a:ea typeface="Roboto Condensed"/>
                <a:cs typeface="Roboto Condensed"/>
                <a:sym typeface="Roboto Condensed"/>
              </a:defRPr>
            </a:lvl7pPr>
            <a:lvl8pPr marR="0" lvl="7" algn="l" rtl="0">
              <a:spcBef>
                <a:spcPts val="0"/>
              </a:spcBef>
              <a:spcAft>
                <a:spcPts val="0"/>
              </a:spcAft>
              <a:buSzPts val="1400"/>
              <a:buNone/>
              <a:defRPr sz="1800" b="0" i="0" u="none" strike="noStrike" cap="none">
                <a:solidFill>
                  <a:schemeClr val="dk1"/>
                </a:solidFill>
                <a:latin typeface="Roboto Condensed"/>
                <a:ea typeface="Roboto Condensed"/>
                <a:cs typeface="Roboto Condensed"/>
                <a:sym typeface="Roboto Condensed"/>
              </a:defRPr>
            </a:lvl8pPr>
            <a:lvl9pPr marR="0" lvl="8" algn="l" rtl="0">
              <a:spcBef>
                <a:spcPts val="0"/>
              </a:spcBef>
              <a:spcAft>
                <a:spcPts val="0"/>
              </a:spcAft>
              <a:buSzPts val="1400"/>
              <a:buNone/>
              <a:defRPr sz="1800" b="0" i="0" u="none" strike="noStrike" cap="none">
                <a:solidFill>
                  <a:schemeClr val="dk1"/>
                </a:solidFill>
                <a:latin typeface="Roboto Condensed"/>
                <a:ea typeface="Roboto Condensed"/>
                <a:cs typeface="Roboto Condensed"/>
                <a:sym typeface="Roboto Condensed"/>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68892"/>
                </a:solidFill>
                <a:latin typeface="Roboto Condensed"/>
                <a:ea typeface="Roboto Condensed"/>
                <a:cs typeface="Roboto Condensed"/>
                <a:sym typeface="Roboto Condensed"/>
              </a:defRPr>
            </a:lvl1pPr>
            <a:lvl2pPr marR="0" lvl="1" algn="l" rtl="0">
              <a:spcBef>
                <a:spcPts val="0"/>
              </a:spcBef>
              <a:spcAft>
                <a:spcPts val="0"/>
              </a:spcAft>
              <a:buSzPts val="1400"/>
              <a:buNone/>
              <a:defRPr sz="1800" b="0" i="0" u="none" strike="noStrike" cap="none">
                <a:solidFill>
                  <a:schemeClr val="dk1"/>
                </a:solidFill>
                <a:latin typeface="Roboto Condensed"/>
                <a:ea typeface="Roboto Condensed"/>
                <a:cs typeface="Roboto Condensed"/>
                <a:sym typeface="Roboto Condensed"/>
              </a:defRPr>
            </a:lvl2pPr>
            <a:lvl3pPr marR="0" lvl="2" algn="l" rtl="0">
              <a:spcBef>
                <a:spcPts val="0"/>
              </a:spcBef>
              <a:spcAft>
                <a:spcPts val="0"/>
              </a:spcAft>
              <a:buSzPts val="1400"/>
              <a:buNone/>
              <a:defRPr sz="1800" b="0" i="0" u="none" strike="noStrike" cap="none">
                <a:solidFill>
                  <a:schemeClr val="dk1"/>
                </a:solidFill>
                <a:latin typeface="Roboto Condensed"/>
                <a:ea typeface="Roboto Condensed"/>
                <a:cs typeface="Roboto Condensed"/>
                <a:sym typeface="Roboto Condensed"/>
              </a:defRPr>
            </a:lvl3pPr>
            <a:lvl4pPr marR="0" lvl="3" algn="l" rtl="0">
              <a:spcBef>
                <a:spcPts val="0"/>
              </a:spcBef>
              <a:spcAft>
                <a:spcPts val="0"/>
              </a:spcAft>
              <a:buSzPts val="1400"/>
              <a:buNone/>
              <a:defRPr sz="1800" b="0" i="0" u="none" strike="noStrike" cap="none">
                <a:solidFill>
                  <a:schemeClr val="dk1"/>
                </a:solidFill>
                <a:latin typeface="Roboto Condensed"/>
                <a:ea typeface="Roboto Condensed"/>
                <a:cs typeface="Roboto Condensed"/>
                <a:sym typeface="Roboto Condensed"/>
              </a:defRPr>
            </a:lvl4pPr>
            <a:lvl5pPr marR="0" lvl="4" algn="l" rtl="0">
              <a:spcBef>
                <a:spcPts val="0"/>
              </a:spcBef>
              <a:spcAft>
                <a:spcPts val="0"/>
              </a:spcAft>
              <a:buSzPts val="1400"/>
              <a:buNone/>
              <a:defRPr sz="1800" b="0" i="0" u="none" strike="noStrike" cap="none">
                <a:solidFill>
                  <a:schemeClr val="dk1"/>
                </a:solidFill>
                <a:latin typeface="Roboto Condensed"/>
                <a:ea typeface="Roboto Condensed"/>
                <a:cs typeface="Roboto Condensed"/>
                <a:sym typeface="Roboto Condensed"/>
              </a:defRPr>
            </a:lvl5pPr>
            <a:lvl6pPr marR="0" lvl="5" algn="l" rtl="0">
              <a:spcBef>
                <a:spcPts val="0"/>
              </a:spcBef>
              <a:spcAft>
                <a:spcPts val="0"/>
              </a:spcAft>
              <a:buSzPts val="1400"/>
              <a:buNone/>
              <a:defRPr sz="1800" b="0" i="0" u="none" strike="noStrike" cap="none">
                <a:solidFill>
                  <a:schemeClr val="dk1"/>
                </a:solidFill>
                <a:latin typeface="Roboto Condensed"/>
                <a:ea typeface="Roboto Condensed"/>
                <a:cs typeface="Roboto Condensed"/>
                <a:sym typeface="Roboto Condensed"/>
              </a:defRPr>
            </a:lvl6pPr>
            <a:lvl7pPr marR="0" lvl="6" algn="l" rtl="0">
              <a:spcBef>
                <a:spcPts val="0"/>
              </a:spcBef>
              <a:spcAft>
                <a:spcPts val="0"/>
              </a:spcAft>
              <a:buSzPts val="1400"/>
              <a:buNone/>
              <a:defRPr sz="1800" b="0" i="0" u="none" strike="noStrike" cap="none">
                <a:solidFill>
                  <a:schemeClr val="dk1"/>
                </a:solidFill>
                <a:latin typeface="Roboto Condensed"/>
                <a:ea typeface="Roboto Condensed"/>
                <a:cs typeface="Roboto Condensed"/>
                <a:sym typeface="Roboto Condensed"/>
              </a:defRPr>
            </a:lvl7pPr>
            <a:lvl8pPr marR="0" lvl="7" algn="l" rtl="0">
              <a:spcBef>
                <a:spcPts val="0"/>
              </a:spcBef>
              <a:spcAft>
                <a:spcPts val="0"/>
              </a:spcAft>
              <a:buSzPts val="1400"/>
              <a:buNone/>
              <a:defRPr sz="1800" b="0" i="0" u="none" strike="noStrike" cap="none">
                <a:solidFill>
                  <a:schemeClr val="dk1"/>
                </a:solidFill>
                <a:latin typeface="Roboto Condensed"/>
                <a:ea typeface="Roboto Condensed"/>
                <a:cs typeface="Roboto Condensed"/>
                <a:sym typeface="Roboto Condensed"/>
              </a:defRPr>
            </a:lvl8pPr>
            <a:lvl9pPr marR="0" lvl="8" algn="l" rtl="0">
              <a:spcBef>
                <a:spcPts val="0"/>
              </a:spcBef>
              <a:spcAft>
                <a:spcPts val="0"/>
              </a:spcAft>
              <a:buSzPts val="1400"/>
              <a:buNone/>
              <a:defRPr sz="1800" b="0" i="0" u="none" strike="noStrike" cap="none">
                <a:solidFill>
                  <a:schemeClr val="dk1"/>
                </a:solidFill>
                <a:latin typeface="Roboto Condensed"/>
                <a:ea typeface="Roboto Condensed"/>
                <a:cs typeface="Roboto Condensed"/>
                <a:sym typeface="Roboto Condensed"/>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68892"/>
                </a:solidFill>
                <a:latin typeface="Roboto Condensed"/>
                <a:ea typeface="Roboto Condensed"/>
                <a:cs typeface="Roboto Condensed"/>
                <a:sym typeface="Roboto Condensed"/>
              </a:defRPr>
            </a:lvl1pPr>
            <a:lvl2pPr marL="0" marR="0" lvl="1" indent="0" algn="r" rtl="0">
              <a:spcBef>
                <a:spcPts val="0"/>
              </a:spcBef>
              <a:buNone/>
              <a:defRPr sz="1200" b="0" i="0" u="none" strike="noStrike" cap="none">
                <a:solidFill>
                  <a:srgbClr val="968892"/>
                </a:solidFill>
                <a:latin typeface="Roboto Condensed"/>
                <a:ea typeface="Roboto Condensed"/>
                <a:cs typeface="Roboto Condensed"/>
                <a:sym typeface="Roboto Condensed"/>
              </a:defRPr>
            </a:lvl2pPr>
            <a:lvl3pPr marL="0" marR="0" lvl="2" indent="0" algn="r" rtl="0">
              <a:spcBef>
                <a:spcPts val="0"/>
              </a:spcBef>
              <a:buNone/>
              <a:defRPr sz="1200" b="0" i="0" u="none" strike="noStrike" cap="none">
                <a:solidFill>
                  <a:srgbClr val="968892"/>
                </a:solidFill>
                <a:latin typeface="Roboto Condensed"/>
                <a:ea typeface="Roboto Condensed"/>
                <a:cs typeface="Roboto Condensed"/>
                <a:sym typeface="Roboto Condensed"/>
              </a:defRPr>
            </a:lvl3pPr>
            <a:lvl4pPr marL="0" marR="0" lvl="3" indent="0" algn="r" rtl="0">
              <a:spcBef>
                <a:spcPts val="0"/>
              </a:spcBef>
              <a:buNone/>
              <a:defRPr sz="1200" b="0" i="0" u="none" strike="noStrike" cap="none">
                <a:solidFill>
                  <a:srgbClr val="968892"/>
                </a:solidFill>
                <a:latin typeface="Roboto Condensed"/>
                <a:ea typeface="Roboto Condensed"/>
                <a:cs typeface="Roboto Condensed"/>
                <a:sym typeface="Roboto Condensed"/>
              </a:defRPr>
            </a:lvl4pPr>
            <a:lvl5pPr marL="0" marR="0" lvl="4" indent="0" algn="r" rtl="0">
              <a:spcBef>
                <a:spcPts val="0"/>
              </a:spcBef>
              <a:buNone/>
              <a:defRPr sz="1200" b="0" i="0" u="none" strike="noStrike" cap="none">
                <a:solidFill>
                  <a:srgbClr val="968892"/>
                </a:solidFill>
                <a:latin typeface="Roboto Condensed"/>
                <a:ea typeface="Roboto Condensed"/>
                <a:cs typeface="Roboto Condensed"/>
                <a:sym typeface="Roboto Condensed"/>
              </a:defRPr>
            </a:lvl5pPr>
            <a:lvl6pPr marL="0" marR="0" lvl="5" indent="0" algn="r" rtl="0">
              <a:spcBef>
                <a:spcPts val="0"/>
              </a:spcBef>
              <a:buNone/>
              <a:defRPr sz="1200" b="0" i="0" u="none" strike="noStrike" cap="none">
                <a:solidFill>
                  <a:srgbClr val="968892"/>
                </a:solidFill>
                <a:latin typeface="Roboto Condensed"/>
                <a:ea typeface="Roboto Condensed"/>
                <a:cs typeface="Roboto Condensed"/>
                <a:sym typeface="Roboto Condensed"/>
              </a:defRPr>
            </a:lvl6pPr>
            <a:lvl7pPr marL="0" marR="0" lvl="6" indent="0" algn="r" rtl="0">
              <a:spcBef>
                <a:spcPts val="0"/>
              </a:spcBef>
              <a:buNone/>
              <a:defRPr sz="1200" b="0" i="0" u="none" strike="noStrike" cap="none">
                <a:solidFill>
                  <a:srgbClr val="968892"/>
                </a:solidFill>
                <a:latin typeface="Roboto Condensed"/>
                <a:ea typeface="Roboto Condensed"/>
                <a:cs typeface="Roboto Condensed"/>
                <a:sym typeface="Roboto Condensed"/>
              </a:defRPr>
            </a:lvl7pPr>
            <a:lvl8pPr marL="0" marR="0" lvl="7" indent="0" algn="r" rtl="0">
              <a:spcBef>
                <a:spcPts val="0"/>
              </a:spcBef>
              <a:buNone/>
              <a:defRPr sz="1200" b="0" i="0" u="none" strike="noStrike" cap="none">
                <a:solidFill>
                  <a:srgbClr val="968892"/>
                </a:solidFill>
                <a:latin typeface="Roboto Condensed"/>
                <a:ea typeface="Roboto Condensed"/>
                <a:cs typeface="Roboto Condensed"/>
                <a:sym typeface="Roboto Condensed"/>
              </a:defRPr>
            </a:lvl8pPr>
            <a:lvl9pPr marL="0" marR="0" lvl="8" indent="0" algn="r" rtl="0">
              <a:spcBef>
                <a:spcPts val="0"/>
              </a:spcBef>
              <a:buNone/>
              <a:defRPr sz="1200" b="0" i="0" u="none" strike="noStrike" cap="none">
                <a:solidFill>
                  <a:srgbClr val="968892"/>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B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657224" y="499533"/>
            <a:ext cx="10772775" cy="1658198"/>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accent1"/>
              </a:buClr>
              <a:buSzPts val="5400"/>
              <a:buFont typeface="Calibri"/>
              <a:buNone/>
              <a:defRPr sz="5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17"/>
          <p:cNvSpPr txBox="1">
            <a:spLocks noGrp="1"/>
          </p:cNvSpPr>
          <p:nvPr>
            <p:ph type="body" idx="1"/>
          </p:nvPr>
        </p:nvSpPr>
        <p:spPr>
          <a:xfrm>
            <a:off x="676656" y="2011680"/>
            <a:ext cx="10753725" cy="376618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85000"/>
              </a:lnSpc>
              <a:spcBef>
                <a:spcPts val="13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1pPr>
            <a:lvl2pPr marL="914400" marR="0" lvl="1" indent="-381000" algn="l" rtl="0">
              <a:lnSpc>
                <a:spcPct val="85000"/>
              </a:lnSpc>
              <a:spcBef>
                <a:spcPts val="600"/>
              </a:spcBef>
              <a:spcAft>
                <a:spcPts val="0"/>
              </a:spcAft>
              <a:buClr>
                <a:srgbClr val="262626"/>
              </a:buClr>
              <a:buSzPts val="2400"/>
              <a:buFont typeface="Arial"/>
              <a:buChar char=" "/>
              <a:defRPr sz="2400" b="0" i="0" u="none" strike="noStrike" cap="none">
                <a:solidFill>
                  <a:srgbClr val="262626"/>
                </a:solidFill>
                <a:latin typeface="Calibri"/>
                <a:ea typeface="Calibri"/>
                <a:cs typeface="Calibri"/>
                <a:sym typeface="Calibri"/>
              </a:defRPr>
            </a:lvl2pPr>
            <a:lvl3pPr marL="1371600" marR="0" lvl="2" indent="-355600" algn="l" rtl="0">
              <a:lnSpc>
                <a:spcPct val="85000"/>
              </a:lnSpc>
              <a:spcBef>
                <a:spcPts val="600"/>
              </a:spcBef>
              <a:spcAft>
                <a:spcPts val="0"/>
              </a:spcAft>
              <a:buClr>
                <a:srgbClr val="262626"/>
              </a:buClr>
              <a:buSzPts val="2000"/>
              <a:buFont typeface="Arial"/>
              <a:buChar char=" "/>
              <a:defRPr sz="2000" b="0" i="1" u="none" strike="noStrike" cap="none">
                <a:solidFill>
                  <a:srgbClr val="262626"/>
                </a:solidFill>
                <a:latin typeface="Calibri"/>
                <a:ea typeface="Calibri"/>
                <a:cs typeface="Calibri"/>
                <a:sym typeface="Calibri"/>
              </a:defRPr>
            </a:lvl3pPr>
            <a:lvl4pPr marL="1828800" marR="0" lvl="3"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4pPr>
            <a:lvl5pPr marL="2286000" marR="0" lvl="4"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5pPr>
            <a:lvl6pPr marL="2743200" marR="0" lvl="5"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6pPr>
            <a:lvl7pPr marL="3200400" marR="0" lvl="6"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7pPr>
            <a:lvl8pPr marL="3657600" marR="0" lvl="7"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8pPr>
            <a:lvl9pPr marL="4114800" marR="0" lvl="8" indent="-342900" algn="l" rtl="0">
              <a:lnSpc>
                <a:spcPct val="85000"/>
              </a:lnSpc>
              <a:spcBef>
                <a:spcPts val="600"/>
              </a:spcBef>
              <a:spcAft>
                <a:spcPts val="0"/>
              </a:spcAft>
              <a:buClr>
                <a:srgbClr val="262626"/>
              </a:buClr>
              <a:buSzPts val="1800"/>
              <a:buFont typeface="Arial"/>
              <a:buChar char=" "/>
              <a:defRPr sz="1800" b="0" i="0" u="none" strike="noStrike" cap="none">
                <a:solidFill>
                  <a:srgbClr val="262626"/>
                </a:solidFill>
                <a:latin typeface="Calibri"/>
                <a:ea typeface="Calibri"/>
                <a:cs typeface="Calibri"/>
                <a:sym typeface="Calibri"/>
              </a:defRPr>
            </a:lvl9pPr>
          </a:lstStyle>
          <a:p>
            <a:endParaRPr/>
          </a:p>
        </p:txBody>
      </p:sp>
      <p:sp>
        <p:nvSpPr>
          <p:cNvPr id="120" name="Google Shape;120;p17"/>
          <p:cNvSpPr txBox="1">
            <a:spLocks noGrp="1"/>
          </p:cNvSpPr>
          <p:nvPr>
            <p:ph type="dt" idx="10"/>
          </p:nvPr>
        </p:nvSpPr>
        <p:spPr>
          <a:xfrm>
            <a:off x="685800" y="6412447"/>
            <a:ext cx="41148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17"/>
          <p:cNvSpPr txBox="1">
            <a:spLocks noGrp="1"/>
          </p:cNvSpPr>
          <p:nvPr>
            <p:ph type="ftr" idx="11"/>
          </p:nvPr>
        </p:nvSpPr>
        <p:spPr>
          <a:xfrm>
            <a:off x="685800" y="6554697"/>
            <a:ext cx="5029200" cy="228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5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2" name="Google Shape;122;p17"/>
          <p:cNvSpPr txBox="1">
            <a:spLocks noGrp="1"/>
          </p:cNvSpPr>
          <p:nvPr>
            <p:ph type="sldNum" idx="12"/>
          </p:nvPr>
        </p:nvSpPr>
        <p:spPr>
          <a:xfrm>
            <a:off x="8763926" y="5876412"/>
            <a:ext cx="2926080" cy="1397039"/>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300" b="0" i="0" u="none" strike="noStrike" cap="none">
                <a:solidFill>
                  <a:schemeClr val="accent1"/>
                </a:solidFill>
                <a:latin typeface="Calibri"/>
                <a:ea typeface="Calibri"/>
                <a:cs typeface="Calibri"/>
                <a:sym typeface="Calibri"/>
              </a:defRPr>
            </a:lvl1pPr>
            <a:lvl2pPr marL="0" marR="0" lvl="1" indent="0" algn="r" rtl="0">
              <a:spcBef>
                <a:spcPts val="0"/>
              </a:spcBef>
              <a:buNone/>
              <a:defRPr sz="10300" b="0" i="0" u="none" strike="noStrike" cap="none">
                <a:solidFill>
                  <a:schemeClr val="accent1"/>
                </a:solidFill>
                <a:latin typeface="Calibri"/>
                <a:ea typeface="Calibri"/>
                <a:cs typeface="Calibri"/>
                <a:sym typeface="Calibri"/>
              </a:defRPr>
            </a:lvl2pPr>
            <a:lvl3pPr marL="0" marR="0" lvl="2" indent="0" algn="r" rtl="0">
              <a:spcBef>
                <a:spcPts val="0"/>
              </a:spcBef>
              <a:buNone/>
              <a:defRPr sz="10300" b="0" i="0" u="none" strike="noStrike" cap="none">
                <a:solidFill>
                  <a:schemeClr val="accent1"/>
                </a:solidFill>
                <a:latin typeface="Calibri"/>
                <a:ea typeface="Calibri"/>
                <a:cs typeface="Calibri"/>
                <a:sym typeface="Calibri"/>
              </a:defRPr>
            </a:lvl3pPr>
            <a:lvl4pPr marL="0" marR="0" lvl="3" indent="0" algn="r" rtl="0">
              <a:spcBef>
                <a:spcPts val="0"/>
              </a:spcBef>
              <a:buNone/>
              <a:defRPr sz="10300" b="0" i="0" u="none" strike="noStrike" cap="none">
                <a:solidFill>
                  <a:schemeClr val="accent1"/>
                </a:solidFill>
                <a:latin typeface="Calibri"/>
                <a:ea typeface="Calibri"/>
                <a:cs typeface="Calibri"/>
                <a:sym typeface="Calibri"/>
              </a:defRPr>
            </a:lvl4pPr>
            <a:lvl5pPr marL="0" marR="0" lvl="4" indent="0" algn="r" rtl="0">
              <a:spcBef>
                <a:spcPts val="0"/>
              </a:spcBef>
              <a:buNone/>
              <a:defRPr sz="10300" b="0" i="0" u="none" strike="noStrike" cap="none">
                <a:solidFill>
                  <a:schemeClr val="accent1"/>
                </a:solidFill>
                <a:latin typeface="Calibri"/>
                <a:ea typeface="Calibri"/>
                <a:cs typeface="Calibri"/>
                <a:sym typeface="Calibri"/>
              </a:defRPr>
            </a:lvl5pPr>
            <a:lvl6pPr marL="0" marR="0" lvl="5" indent="0" algn="r" rtl="0">
              <a:spcBef>
                <a:spcPts val="0"/>
              </a:spcBef>
              <a:buNone/>
              <a:defRPr sz="10300" b="0" i="0" u="none" strike="noStrike" cap="none">
                <a:solidFill>
                  <a:schemeClr val="accent1"/>
                </a:solidFill>
                <a:latin typeface="Calibri"/>
                <a:ea typeface="Calibri"/>
                <a:cs typeface="Calibri"/>
                <a:sym typeface="Calibri"/>
              </a:defRPr>
            </a:lvl6pPr>
            <a:lvl7pPr marL="0" marR="0" lvl="6" indent="0" algn="r" rtl="0">
              <a:spcBef>
                <a:spcPts val="0"/>
              </a:spcBef>
              <a:buNone/>
              <a:defRPr sz="10300" b="0" i="0" u="none" strike="noStrike" cap="none">
                <a:solidFill>
                  <a:schemeClr val="accent1"/>
                </a:solidFill>
                <a:latin typeface="Calibri"/>
                <a:ea typeface="Calibri"/>
                <a:cs typeface="Calibri"/>
                <a:sym typeface="Calibri"/>
              </a:defRPr>
            </a:lvl7pPr>
            <a:lvl8pPr marL="0" marR="0" lvl="7" indent="0" algn="r" rtl="0">
              <a:spcBef>
                <a:spcPts val="0"/>
              </a:spcBef>
              <a:buNone/>
              <a:defRPr sz="10300" b="0" i="0" u="none" strike="noStrike" cap="none">
                <a:solidFill>
                  <a:schemeClr val="accent1"/>
                </a:solidFill>
                <a:latin typeface="Calibri"/>
                <a:ea typeface="Calibri"/>
                <a:cs typeface="Calibri"/>
                <a:sym typeface="Calibri"/>
              </a:defRPr>
            </a:lvl8pPr>
            <a:lvl9pPr marL="0" marR="0" lvl="8" indent="0" algn="r" rtl="0">
              <a:spcBef>
                <a:spcPts val="0"/>
              </a:spcBef>
              <a:buNone/>
              <a:defRPr sz="10300" b="0" i="0" u="none" strike="noStrike" cap="none">
                <a:solidFill>
                  <a:schemeClr val="accen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BE"/>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9/19/2024</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99602314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2.png"/><Relationship Id="rId3" Type="http://schemas.openxmlformats.org/officeDocument/2006/relationships/hyperlink" Target="https://givingcare.eu/" TargetMode="External"/><Relationship Id="rId7" Type="http://schemas.openxmlformats.org/officeDocument/2006/relationships/image" Target="../media/image26.gif"/><Relationship Id="rId12" Type="http://schemas.openxmlformats.org/officeDocument/2006/relationships/image" Target="../media/image31.sv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svg"/><Relationship Id="rId10" Type="http://schemas.openxmlformats.org/officeDocument/2006/relationships/image" Target="../media/image29.gif"/><Relationship Id="rId4" Type="http://schemas.openxmlformats.org/officeDocument/2006/relationships/image" Target="../media/image23.png"/><Relationship Id="rId9" Type="http://schemas.openxmlformats.org/officeDocument/2006/relationships/image" Target="../media/image28.gif"/><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7.gif"/><Relationship Id="rId3" Type="http://schemas.openxmlformats.org/officeDocument/2006/relationships/image" Target="../media/image9.gif"/><Relationship Id="rId7" Type="http://schemas.openxmlformats.org/officeDocument/2006/relationships/hyperlink" Target="https://eldicare2-0.eu/" TargetMode="External"/><Relationship Id="rId12" Type="http://schemas.openxmlformats.org/officeDocument/2006/relationships/image" Target="../media/image36.gif"/><Relationship Id="rId17" Type="http://schemas.openxmlformats.org/officeDocument/2006/relationships/image" Target="../media/image40.png"/><Relationship Id="rId2" Type="http://schemas.openxmlformats.org/officeDocument/2006/relationships/notesSlide" Target="../notesSlides/notesSlide13.xml"/><Relationship Id="rId16" Type="http://schemas.openxmlformats.org/officeDocument/2006/relationships/image" Target="../media/image39.gif"/><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35.gif"/><Relationship Id="rId5" Type="http://schemas.openxmlformats.org/officeDocument/2006/relationships/image" Target="../media/image23.png"/><Relationship Id="rId15" Type="http://schemas.openxmlformats.org/officeDocument/2006/relationships/image" Target="../media/image38.gif"/><Relationship Id="rId10" Type="http://schemas.openxmlformats.org/officeDocument/2006/relationships/image" Target="../media/image31.svg"/><Relationship Id="rId4" Type="http://schemas.openxmlformats.org/officeDocument/2006/relationships/image" Target="../media/image34.png"/><Relationship Id="rId9" Type="http://schemas.openxmlformats.org/officeDocument/2006/relationships/image" Target="../media/image30.png"/><Relationship Id="rId14" Type="http://schemas.openxmlformats.org/officeDocument/2006/relationships/image" Target="../media/image26.gif"/></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gif"/><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pn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
          <p:cNvSpPr txBox="1">
            <a:spLocks noGrp="1"/>
          </p:cNvSpPr>
          <p:nvPr>
            <p:ph type="ctrTitle"/>
          </p:nvPr>
        </p:nvSpPr>
        <p:spPr>
          <a:xfrm>
            <a:off x="388938" y="906614"/>
            <a:ext cx="5285362" cy="311437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600"/>
              </a:spcAft>
              <a:buClr>
                <a:schemeClr val="lt1"/>
              </a:buClr>
              <a:buSzPts val="4400"/>
              <a:buFont typeface="Roboto Medium"/>
              <a:buNone/>
            </a:pPr>
            <a:r>
              <a:rPr lang="en-GB" sz="4900" dirty="0"/>
              <a:t>Informal carers’ skills and training: </a:t>
            </a:r>
            <a:br>
              <a:rPr lang="en-GB" dirty="0"/>
            </a:br>
            <a:r>
              <a:rPr lang="en-GB" dirty="0">
                <a:solidFill>
                  <a:schemeClr val="accent5">
                    <a:lumMod val="60000"/>
                    <a:lumOff val="40000"/>
                  </a:schemeClr>
                </a:solidFill>
              </a:rPr>
              <a:t>a tool for recognition and empowerment</a:t>
            </a:r>
            <a:endParaRPr lang="en-GB" sz="4000" dirty="0">
              <a:solidFill>
                <a:schemeClr val="accent5">
                  <a:lumMod val="60000"/>
                  <a:lumOff val="40000"/>
                </a:schemeClr>
              </a:solidFill>
            </a:endParaRPr>
          </a:p>
        </p:txBody>
      </p:sp>
      <p:sp>
        <p:nvSpPr>
          <p:cNvPr id="362" name="Google Shape;362;p1"/>
          <p:cNvSpPr txBox="1">
            <a:spLocks noGrp="1"/>
          </p:cNvSpPr>
          <p:nvPr>
            <p:ph type="body" idx="2"/>
          </p:nvPr>
        </p:nvSpPr>
        <p:spPr>
          <a:xfrm>
            <a:off x="388938" y="4394200"/>
            <a:ext cx="5284787" cy="795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4"/>
              </a:buClr>
              <a:buSzPts val="2400"/>
              <a:buNone/>
            </a:pPr>
            <a:r>
              <a:rPr lang="en-GB" dirty="0"/>
              <a:t>Giulia </a:t>
            </a:r>
            <a:r>
              <a:rPr lang="en-GB" dirty="0" err="1"/>
              <a:t>Lanfredi</a:t>
            </a:r>
            <a:r>
              <a:rPr lang="en-BE" dirty="0"/>
              <a:t>, </a:t>
            </a:r>
            <a:r>
              <a:rPr lang="en-GB" dirty="0"/>
              <a:t>Project Officer </a:t>
            </a:r>
          </a:p>
          <a:p>
            <a:pPr marL="0" lvl="0" indent="0" algn="l" rtl="0">
              <a:lnSpc>
                <a:spcPct val="90000"/>
              </a:lnSpc>
              <a:spcBef>
                <a:spcPts val="0"/>
              </a:spcBef>
              <a:spcAft>
                <a:spcPts val="0"/>
              </a:spcAft>
              <a:buClr>
                <a:schemeClr val="accent4"/>
              </a:buClr>
              <a:buSzPts val="2400"/>
              <a:buNone/>
            </a:pPr>
            <a:r>
              <a:rPr lang="en-BE" dirty="0"/>
              <a:t>Eurocarers </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2677-DF58-463F-4318-1E621B649546}"/>
              </a:ext>
            </a:extLst>
          </p:cNvPr>
          <p:cNvSpPr>
            <a:spLocks noGrp="1"/>
          </p:cNvSpPr>
          <p:nvPr>
            <p:ph type="title"/>
          </p:nvPr>
        </p:nvSpPr>
        <p:spPr>
          <a:xfrm>
            <a:off x="2182812" y="208119"/>
            <a:ext cx="7826375" cy="918717"/>
          </a:xfrm>
        </p:spPr>
        <p:txBody>
          <a:bodyPr>
            <a:normAutofit/>
          </a:bodyPr>
          <a:lstStyle/>
          <a:p>
            <a:pPr algn="ctr"/>
            <a:r>
              <a:rPr lang="en-US" dirty="0">
                <a:effectLst/>
                <a:latin typeface="Roboto" panose="02000000000000000000" pitchFamily="2" charset="0"/>
                <a:ea typeface="Roboto" panose="02000000000000000000" pitchFamily="2" charset="0"/>
                <a:cs typeface="Roboto" panose="02000000000000000000" pitchFamily="2" charset="0"/>
              </a:rPr>
              <a:t>Informal carers’ </a:t>
            </a:r>
            <a:r>
              <a:rPr lang="en-US" dirty="0">
                <a:latin typeface="Roboto" panose="02000000000000000000" pitchFamily="2" charset="0"/>
                <a:ea typeface="Roboto" panose="02000000000000000000" pitchFamily="2" charset="0"/>
                <a:cs typeface="Roboto" panose="02000000000000000000" pitchFamily="2" charset="0"/>
              </a:rPr>
              <a:t>skills</a:t>
            </a:r>
            <a:r>
              <a:rPr lang="en-US" dirty="0">
                <a:effectLst/>
                <a:latin typeface="Roboto" panose="02000000000000000000" pitchFamily="2" charset="0"/>
                <a:ea typeface="Roboto" panose="02000000000000000000" pitchFamily="2" charset="0"/>
                <a:cs typeface="Roboto" panose="02000000000000000000" pitchFamily="2" charset="0"/>
              </a:rPr>
              <a:t> needs</a:t>
            </a:r>
            <a:endParaRPr lang="en-BE" dirty="0">
              <a:latin typeface="Roboto" panose="02000000000000000000" pitchFamily="2" charset="0"/>
              <a:ea typeface="Roboto" panose="02000000000000000000" pitchFamily="2" charset="0"/>
              <a:cs typeface="Roboto" panose="02000000000000000000" pitchFamily="2" charset="0"/>
            </a:endParaRPr>
          </a:p>
        </p:txBody>
      </p:sp>
      <p:pic>
        <p:nvPicPr>
          <p:cNvPr id="7" name="Picture 6">
            <a:extLst>
              <a:ext uri="{FF2B5EF4-FFF2-40B4-BE49-F238E27FC236}">
                <a16:creationId xmlns:a16="http://schemas.microsoft.com/office/drawing/2014/main" id="{BDF4AD10-63D1-06BA-601C-84625814BEF2}"/>
              </a:ext>
            </a:extLst>
          </p:cNvPr>
          <p:cNvPicPr>
            <a:picLocks noChangeAspect="1"/>
          </p:cNvPicPr>
          <p:nvPr/>
        </p:nvPicPr>
        <p:blipFill>
          <a:blip r:embed="rId3"/>
          <a:stretch>
            <a:fillRect/>
          </a:stretch>
        </p:blipFill>
        <p:spPr>
          <a:xfrm>
            <a:off x="0" y="6086377"/>
            <a:ext cx="1822450" cy="771623"/>
          </a:xfrm>
          <a:prstGeom prst="rect">
            <a:avLst/>
          </a:prstGeom>
        </p:spPr>
      </p:pic>
      <p:pic>
        <p:nvPicPr>
          <p:cNvPr id="6" name="Picture 5">
            <a:extLst>
              <a:ext uri="{FF2B5EF4-FFF2-40B4-BE49-F238E27FC236}">
                <a16:creationId xmlns:a16="http://schemas.microsoft.com/office/drawing/2014/main" id="{BB6BC0F0-C5AD-D0C2-E24C-2A950522F3F9}"/>
              </a:ext>
            </a:extLst>
          </p:cNvPr>
          <p:cNvPicPr>
            <a:picLocks noChangeAspect="1"/>
          </p:cNvPicPr>
          <p:nvPr/>
        </p:nvPicPr>
        <p:blipFill>
          <a:blip r:embed="rId4"/>
          <a:stretch>
            <a:fillRect/>
          </a:stretch>
        </p:blipFill>
        <p:spPr>
          <a:xfrm>
            <a:off x="8036440" y="3429000"/>
            <a:ext cx="4564037" cy="3359426"/>
          </a:xfrm>
          <a:prstGeom prst="rect">
            <a:avLst/>
          </a:prstGeom>
        </p:spPr>
      </p:pic>
      <p:sp>
        <p:nvSpPr>
          <p:cNvPr id="4" name="TextBox 3">
            <a:extLst>
              <a:ext uri="{FF2B5EF4-FFF2-40B4-BE49-F238E27FC236}">
                <a16:creationId xmlns:a16="http://schemas.microsoft.com/office/drawing/2014/main" id="{6AC4E2A5-8C57-EB2D-79E5-76BE6449EF1D}"/>
              </a:ext>
            </a:extLst>
          </p:cNvPr>
          <p:cNvSpPr txBox="1"/>
          <p:nvPr/>
        </p:nvSpPr>
        <p:spPr>
          <a:xfrm>
            <a:off x="732300" y="1229213"/>
            <a:ext cx="10727397" cy="338554"/>
          </a:xfrm>
          <a:prstGeom prst="rect">
            <a:avLst/>
          </a:prstGeom>
          <a:noFill/>
        </p:spPr>
        <p:txBody>
          <a:bodyPr wrap="square" rtlCol="0">
            <a:spAutoFit/>
          </a:bodyPr>
          <a:lstStyle/>
          <a:p>
            <a:pPr algn="ctr"/>
            <a:r>
              <a:rPr lang="en-GB" sz="1600" dirty="0">
                <a:latin typeface="Roboto" panose="02000000000000000000" pitchFamily="2" charset="0"/>
                <a:ea typeface="Roboto" panose="02000000000000000000" pitchFamily="2" charset="0"/>
                <a:cs typeface="Roboto" panose="02000000000000000000" pitchFamily="2" charset="0"/>
              </a:rPr>
              <a:t>Research demonstrates that equipping carers with specific skills allows to </a:t>
            </a:r>
            <a:r>
              <a:rPr lang="en-GB" sz="1600" b="1" dirty="0">
                <a:latin typeface="Roboto" panose="02000000000000000000" pitchFamily="2" charset="0"/>
                <a:ea typeface="Roboto" panose="02000000000000000000" pitchFamily="2" charset="0"/>
                <a:cs typeface="Roboto" panose="02000000000000000000" pitchFamily="2" charset="0"/>
              </a:rPr>
              <a:t>improve the quality of care</a:t>
            </a:r>
            <a:r>
              <a:rPr lang="en-GB" sz="1600" dirty="0">
                <a:latin typeface="Roboto" panose="02000000000000000000" pitchFamily="2" charset="0"/>
                <a:ea typeface="Roboto" panose="02000000000000000000" pitchFamily="2" charset="0"/>
                <a:cs typeface="Roboto" panose="02000000000000000000" pitchFamily="2" charset="0"/>
              </a:rPr>
              <a:t>, notably:</a:t>
            </a:r>
            <a:endParaRPr lang="en-BE" sz="160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9F8143D4-9C62-07B9-1D2D-F7CECD3A31DB}"/>
              </a:ext>
            </a:extLst>
          </p:cNvPr>
          <p:cNvSpPr/>
          <p:nvPr/>
        </p:nvSpPr>
        <p:spPr>
          <a:xfrm>
            <a:off x="577222" y="1949280"/>
            <a:ext cx="2988014" cy="712934"/>
          </a:xfrm>
          <a:prstGeom prst="rect">
            <a:avLst/>
          </a:prstGeom>
          <a:solidFill>
            <a:srgbClr val="E5E8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GB" sz="1800" b="1" dirty="0">
                <a:solidFill>
                  <a:schemeClr val="accent2"/>
                </a:solidFill>
                <a:effectLst/>
                <a:latin typeface="Roboto Lt"/>
                <a:ea typeface="Calibri" panose="020F0502020204030204" pitchFamily="34" charset="0"/>
                <a:cs typeface="Noto Sans Symbols"/>
              </a:rPr>
              <a:t>Disease-specific </a:t>
            </a:r>
            <a:r>
              <a:rPr lang="en-GB" sz="1800" dirty="0">
                <a:solidFill>
                  <a:schemeClr val="accent2"/>
                </a:solidFill>
                <a:effectLst/>
                <a:latin typeface="Roboto Lt"/>
                <a:ea typeface="Calibri" panose="020F0502020204030204" pitchFamily="34" charset="0"/>
                <a:cs typeface="Noto Sans Symbols"/>
              </a:rPr>
              <a:t>knowledge</a:t>
            </a:r>
            <a:endParaRPr lang="en-BE" sz="1800" b="1" dirty="0">
              <a:solidFill>
                <a:schemeClr val="accent2"/>
              </a:solidFill>
              <a:effectLst/>
              <a:latin typeface="Roboto Lt"/>
              <a:ea typeface="Noto Sans Symbols"/>
              <a:cs typeface="Noto Sans Symbols"/>
            </a:endParaRPr>
          </a:p>
        </p:txBody>
      </p:sp>
      <p:sp>
        <p:nvSpPr>
          <p:cNvPr id="8" name="Rectangle 7">
            <a:extLst>
              <a:ext uri="{FF2B5EF4-FFF2-40B4-BE49-F238E27FC236}">
                <a16:creationId xmlns:a16="http://schemas.microsoft.com/office/drawing/2014/main" id="{CD6BB944-5924-A7D5-BFE5-17A27914E8D3}"/>
              </a:ext>
            </a:extLst>
          </p:cNvPr>
          <p:cNvSpPr/>
          <p:nvPr/>
        </p:nvSpPr>
        <p:spPr>
          <a:xfrm>
            <a:off x="577222" y="2912135"/>
            <a:ext cx="2988014" cy="1221306"/>
          </a:xfrm>
          <a:prstGeom prst="rect">
            <a:avLst/>
          </a:prstGeom>
          <a:solidFill>
            <a:srgbClr val="E5E8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GB" sz="1800" dirty="0">
                <a:solidFill>
                  <a:schemeClr val="accent2"/>
                </a:solidFill>
                <a:effectLst/>
                <a:latin typeface="Roboto Lt"/>
                <a:ea typeface="Calibri" panose="020F0502020204030204" pitchFamily="34" charset="0"/>
                <a:cs typeface="Noto Sans Symbols"/>
              </a:rPr>
              <a:t>Skills to </a:t>
            </a:r>
            <a:r>
              <a:rPr lang="en-GB" sz="1800" b="1" dirty="0">
                <a:solidFill>
                  <a:schemeClr val="accent2"/>
                </a:solidFill>
                <a:effectLst/>
                <a:latin typeface="Roboto Lt"/>
                <a:ea typeface="Calibri" panose="020F0502020204030204" pitchFamily="34" charset="0"/>
                <a:cs typeface="Noto Sans Symbols"/>
              </a:rPr>
              <a:t>maintain the health status </a:t>
            </a:r>
            <a:r>
              <a:rPr lang="en-GB" sz="1800" dirty="0">
                <a:solidFill>
                  <a:schemeClr val="accent2"/>
                </a:solidFill>
                <a:effectLst/>
                <a:latin typeface="Roboto Lt"/>
                <a:ea typeface="Calibri" panose="020F0502020204030204" pitchFamily="34" charset="0"/>
                <a:cs typeface="Noto Sans Symbols"/>
              </a:rPr>
              <a:t>of the care recipient, and (if possible) facilitate </a:t>
            </a:r>
            <a:r>
              <a:rPr lang="en-GB" sz="1800" b="1" dirty="0">
                <a:solidFill>
                  <a:schemeClr val="accent2"/>
                </a:solidFill>
                <a:effectLst/>
                <a:latin typeface="Roboto Lt"/>
                <a:ea typeface="Calibri" panose="020F0502020204030204" pitchFamily="34" charset="0"/>
                <a:cs typeface="Noto Sans Symbols"/>
              </a:rPr>
              <a:t>rehabilitation</a:t>
            </a:r>
            <a:endParaRPr lang="en-BE" sz="1800" b="1" dirty="0">
              <a:solidFill>
                <a:schemeClr val="accent2"/>
              </a:solidFill>
              <a:effectLst/>
              <a:latin typeface="Roboto Lt"/>
              <a:ea typeface="Noto Sans Symbols"/>
              <a:cs typeface="Noto Sans Symbols"/>
            </a:endParaRPr>
          </a:p>
        </p:txBody>
      </p:sp>
      <p:sp>
        <p:nvSpPr>
          <p:cNvPr id="9" name="Rectangle 8">
            <a:extLst>
              <a:ext uri="{FF2B5EF4-FFF2-40B4-BE49-F238E27FC236}">
                <a16:creationId xmlns:a16="http://schemas.microsoft.com/office/drawing/2014/main" id="{DCA22C6A-4D55-933B-F16A-4F31925B086C}"/>
              </a:ext>
            </a:extLst>
          </p:cNvPr>
          <p:cNvSpPr/>
          <p:nvPr/>
        </p:nvSpPr>
        <p:spPr>
          <a:xfrm>
            <a:off x="577222" y="4383363"/>
            <a:ext cx="2988014" cy="939988"/>
          </a:xfrm>
          <a:prstGeom prst="rect">
            <a:avLst/>
          </a:prstGeom>
          <a:solidFill>
            <a:srgbClr val="E5E8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GB" sz="1800" dirty="0">
                <a:solidFill>
                  <a:schemeClr val="accent2"/>
                </a:solidFill>
                <a:effectLst/>
                <a:latin typeface="Roboto Lt"/>
                <a:ea typeface="Calibri" panose="020F0502020204030204" pitchFamily="34" charset="0"/>
                <a:cs typeface="Noto Sans Symbols"/>
              </a:rPr>
              <a:t>Skills for managing specific </a:t>
            </a:r>
            <a:r>
              <a:rPr lang="en-GB" sz="1800" b="1" dirty="0">
                <a:solidFill>
                  <a:schemeClr val="accent2"/>
                </a:solidFill>
                <a:effectLst/>
                <a:latin typeface="Roboto Lt"/>
                <a:ea typeface="Calibri" panose="020F0502020204030204" pitchFamily="34" charset="0"/>
                <a:cs typeface="Noto Sans Symbols"/>
              </a:rPr>
              <a:t>symptoms</a:t>
            </a:r>
            <a:endParaRPr lang="en-BE" sz="1800" b="1" dirty="0">
              <a:solidFill>
                <a:schemeClr val="accent2"/>
              </a:solidFill>
              <a:effectLst/>
              <a:latin typeface="Roboto Lt"/>
              <a:ea typeface="Noto Sans Symbols"/>
              <a:cs typeface="Noto Sans Symbols"/>
            </a:endParaRPr>
          </a:p>
        </p:txBody>
      </p:sp>
      <p:sp>
        <p:nvSpPr>
          <p:cNvPr id="10" name="Rectangle 9">
            <a:extLst>
              <a:ext uri="{FF2B5EF4-FFF2-40B4-BE49-F238E27FC236}">
                <a16:creationId xmlns:a16="http://schemas.microsoft.com/office/drawing/2014/main" id="{F33A9EF6-5EC2-93AF-82C9-4F41419C5C50}"/>
              </a:ext>
            </a:extLst>
          </p:cNvPr>
          <p:cNvSpPr/>
          <p:nvPr/>
        </p:nvSpPr>
        <p:spPr>
          <a:xfrm>
            <a:off x="3962349" y="1949280"/>
            <a:ext cx="2988014" cy="1615956"/>
          </a:xfrm>
          <a:prstGeom prst="rect">
            <a:avLst/>
          </a:prstGeom>
          <a:solidFill>
            <a:srgbClr val="E5E8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GB" sz="1800" dirty="0">
                <a:solidFill>
                  <a:schemeClr val="accent2"/>
                </a:solidFill>
                <a:effectLst/>
                <a:latin typeface="Roboto Lt"/>
                <a:ea typeface="Calibri" panose="020F0502020204030204" pitchFamily="34" charset="0"/>
                <a:cs typeface="Noto Sans Symbols"/>
              </a:rPr>
              <a:t>Skills related to </a:t>
            </a:r>
            <a:r>
              <a:rPr lang="en-GB" sz="1800" b="1" dirty="0">
                <a:solidFill>
                  <a:schemeClr val="accent2"/>
                </a:solidFill>
                <a:effectLst/>
                <a:latin typeface="Roboto Lt"/>
                <a:ea typeface="Calibri" panose="020F0502020204030204" pitchFamily="34" charset="0"/>
                <a:cs typeface="Noto Sans Symbols"/>
              </a:rPr>
              <a:t>daily life activities</a:t>
            </a:r>
            <a:r>
              <a:rPr lang="en-GB" sz="1800" dirty="0">
                <a:solidFill>
                  <a:schemeClr val="accent2"/>
                </a:solidFill>
                <a:effectLst/>
                <a:latin typeface="Roboto Lt"/>
                <a:ea typeface="Calibri" panose="020F0502020204030204" pitchFamily="34" charset="0"/>
                <a:cs typeface="Noto Sans Symbols"/>
              </a:rPr>
              <a:t>, such as transferring, bathing, dressing and feeding care recipients </a:t>
            </a:r>
            <a:r>
              <a:rPr lang="en-GB" sz="1800" b="1" dirty="0">
                <a:solidFill>
                  <a:schemeClr val="accent2"/>
                </a:solidFill>
                <a:effectLst/>
                <a:latin typeface="Roboto Lt"/>
                <a:ea typeface="Calibri" panose="020F0502020204030204" pitchFamily="34" charset="0"/>
                <a:cs typeface="Noto Sans Symbols"/>
              </a:rPr>
              <a:t>with safety</a:t>
            </a:r>
            <a:endParaRPr lang="en-BE" sz="1800" b="1" dirty="0">
              <a:solidFill>
                <a:schemeClr val="accent2"/>
              </a:solidFill>
              <a:effectLst/>
              <a:latin typeface="Roboto Lt"/>
              <a:ea typeface="Noto Sans Symbols"/>
              <a:cs typeface="Noto Sans Symbols"/>
            </a:endParaRPr>
          </a:p>
        </p:txBody>
      </p:sp>
      <p:sp>
        <p:nvSpPr>
          <p:cNvPr id="11" name="Rectangle 10">
            <a:extLst>
              <a:ext uri="{FF2B5EF4-FFF2-40B4-BE49-F238E27FC236}">
                <a16:creationId xmlns:a16="http://schemas.microsoft.com/office/drawing/2014/main" id="{954B6723-FAE0-EEA0-A28A-6F1E679DD33E}"/>
              </a:ext>
            </a:extLst>
          </p:cNvPr>
          <p:cNvSpPr/>
          <p:nvPr/>
        </p:nvSpPr>
        <p:spPr>
          <a:xfrm>
            <a:off x="3962349" y="3793297"/>
            <a:ext cx="2988014" cy="939988"/>
          </a:xfrm>
          <a:prstGeom prst="rect">
            <a:avLst/>
          </a:prstGeom>
          <a:solidFill>
            <a:srgbClr val="E5E8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GB" sz="1800" dirty="0">
                <a:solidFill>
                  <a:schemeClr val="accent2"/>
                </a:solidFill>
                <a:effectLst/>
                <a:latin typeface="Roboto Lt"/>
                <a:ea typeface="Calibri" panose="020F0502020204030204" pitchFamily="34" charset="0"/>
                <a:cs typeface="Noto Sans Symbols"/>
              </a:rPr>
              <a:t>Skills for managing </a:t>
            </a:r>
            <a:r>
              <a:rPr lang="en-GB" sz="1800" b="1" dirty="0">
                <a:solidFill>
                  <a:schemeClr val="accent2"/>
                </a:solidFill>
                <a:effectLst/>
                <a:latin typeface="Roboto Lt"/>
                <a:ea typeface="Calibri" panose="020F0502020204030204" pitchFamily="34" charset="0"/>
                <a:cs typeface="Noto Sans Symbols"/>
              </a:rPr>
              <a:t>emergency situations</a:t>
            </a:r>
            <a:endParaRPr lang="en-BE" sz="1800" b="1" dirty="0">
              <a:solidFill>
                <a:schemeClr val="accent2"/>
              </a:solidFill>
              <a:effectLst/>
              <a:latin typeface="Roboto Lt"/>
              <a:ea typeface="Noto Sans Symbols"/>
              <a:cs typeface="Noto Sans Symbols"/>
            </a:endParaRPr>
          </a:p>
        </p:txBody>
      </p:sp>
      <p:sp>
        <p:nvSpPr>
          <p:cNvPr id="12" name="Rectangle 11">
            <a:extLst>
              <a:ext uri="{FF2B5EF4-FFF2-40B4-BE49-F238E27FC236}">
                <a16:creationId xmlns:a16="http://schemas.microsoft.com/office/drawing/2014/main" id="{529C252A-7AEA-30C9-19B1-F17AE16BB30E}"/>
              </a:ext>
            </a:extLst>
          </p:cNvPr>
          <p:cNvSpPr/>
          <p:nvPr/>
        </p:nvSpPr>
        <p:spPr>
          <a:xfrm>
            <a:off x="3986244" y="4998291"/>
            <a:ext cx="2988014" cy="1374800"/>
          </a:xfrm>
          <a:prstGeom prst="rect">
            <a:avLst/>
          </a:prstGeom>
          <a:solidFill>
            <a:srgbClr val="E5E8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GB" sz="1800" dirty="0">
                <a:solidFill>
                  <a:schemeClr val="accent2"/>
                </a:solidFill>
                <a:latin typeface="Roboto Lt"/>
                <a:ea typeface="Calibri" panose="020F0502020204030204" pitchFamily="34" charset="0"/>
                <a:cs typeface="Noto Sans Symbols"/>
              </a:rPr>
              <a:t>Skills</a:t>
            </a:r>
            <a:r>
              <a:rPr lang="en-GB" sz="1800" dirty="0">
                <a:solidFill>
                  <a:schemeClr val="accent2"/>
                </a:solidFill>
                <a:effectLst/>
                <a:latin typeface="Roboto Lt"/>
                <a:ea typeface="Calibri" panose="020F0502020204030204" pitchFamily="34" charset="0"/>
                <a:cs typeface="Noto Sans Symbols"/>
              </a:rPr>
              <a:t> to </a:t>
            </a:r>
            <a:r>
              <a:rPr lang="en-GB" sz="1800" b="1" dirty="0">
                <a:solidFill>
                  <a:schemeClr val="accent2"/>
                </a:solidFill>
                <a:effectLst/>
                <a:latin typeface="Roboto Lt"/>
                <a:ea typeface="Calibri" panose="020F0502020204030204" pitchFamily="34" charset="0"/>
                <a:cs typeface="Noto Sans Symbols"/>
              </a:rPr>
              <a:t>take care of themself</a:t>
            </a:r>
            <a:r>
              <a:rPr lang="en-GB" sz="1800" dirty="0">
                <a:solidFill>
                  <a:schemeClr val="accent2"/>
                </a:solidFill>
                <a:effectLst/>
                <a:latin typeface="Roboto Lt"/>
                <a:ea typeface="Calibri" panose="020F0502020204030204" pitchFamily="34" charset="0"/>
                <a:cs typeface="Noto Sans Symbols"/>
              </a:rPr>
              <a:t>, manage stress and protect </a:t>
            </a:r>
            <a:r>
              <a:rPr lang="en-GB" sz="1800" dirty="0">
                <a:solidFill>
                  <a:schemeClr val="accent2"/>
                </a:solidFill>
                <a:latin typeface="Roboto Lt"/>
                <a:ea typeface="Calibri" panose="020F0502020204030204" pitchFamily="34" charset="0"/>
                <a:cs typeface="Noto Sans Symbols"/>
              </a:rPr>
              <a:t>their</a:t>
            </a:r>
            <a:r>
              <a:rPr lang="en-GB" sz="1800" dirty="0">
                <a:solidFill>
                  <a:schemeClr val="accent2"/>
                </a:solidFill>
                <a:effectLst/>
                <a:latin typeface="Roboto Lt"/>
                <a:ea typeface="Calibri" panose="020F0502020204030204" pitchFamily="34" charset="0"/>
                <a:cs typeface="Noto Sans Symbols"/>
              </a:rPr>
              <a:t> own health</a:t>
            </a:r>
            <a:endParaRPr lang="en-BE" sz="1800" b="1" dirty="0">
              <a:solidFill>
                <a:schemeClr val="accent2"/>
              </a:solidFill>
              <a:effectLst/>
              <a:latin typeface="Roboto Lt"/>
              <a:ea typeface="Noto Sans Symbols"/>
              <a:cs typeface="Noto Sans Symbols"/>
            </a:endParaRPr>
          </a:p>
        </p:txBody>
      </p:sp>
      <p:sp>
        <p:nvSpPr>
          <p:cNvPr id="13" name="Rectangle 12">
            <a:extLst>
              <a:ext uri="{FF2B5EF4-FFF2-40B4-BE49-F238E27FC236}">
                <a16:creationId xmlns:a16="http://schemas.microsoft.com/office/drawing/2014/main" id="{F27EBE56-24E6-8442-A6D9-9DD147B3DE2C}"/>
              </a:ext>
            </a:extLst>
          </p:cNvPr>
          <p:cNvSpPr/>
          <p:nvPr/>
        </p:nvSpPr>
        <p:spPr>
          <a:xfrm>
            <a:off x="7330444" y="1949280"/>
            <a:ext cx="2988014" cy="1479720"/>
          </a:xfrm>
          <a:prstGeom prst="rect">
            <a:avLst/>
          </a:prstGeom>
          <a:solidFill>
            <a:srgbClr val="E5E8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GB" sz="1800" b="1" dirty="0">
                <a:solidFill>
                  <a:schemeClr val="accent2"/>
                </a:solidFill>
                <a:effectLst/>
                <a:latin typeface="Roboto Lt"/>
                <a:ea typeface="Calibri" panose="020F0502020204030204" pitchFamily="34" charset="0"/>
                <a:cs typeface="Noto Sans Symbols"/>
              </a:rPr>
              <a:t>Digital skills</a:t>
            </a:r>
            <a:r>
              <a:rPr lang="en-GB" sz="1800" dirty="0">
                <a:solidFill>
                  <a:schemeClr val="accent2"/>
                </a:solidFill>
                <a:effectLst/>
                <a:latin typeface="Roboto Lt"/>
                <a:ea typeface="Calibri" panose="020F0502020204030204" pitchFamily="34" charset="0"/>
                <a:cs typeface="Noto Sans Symbols"/>
              </a:rPr>
              <a:t>, to be able to use technologies that support care, and access training opportunities</a:t>
            </a:r>
            <a:endParaRPr lang="en-BE" sz="1800" b="1" dirty="0">
              <a:solidFill>
                <a:schemeClr val="accent2"/>
              </a:solidFill>
              <a:effectLst/>
              <a:latin typeface="Roboto Lt"/>
              <a:ea typeface="Noto Sans Symbols"/>
              <a:cs typeface="Noto Sans Symbols"/>
            </a:endParaRPr>
          </a:p>
        </p:txBody>
      </p:sp>
    </p:spTree>
    <p:extLst>
      <p:ext uri="{BB962C8B-B14F-4D97-AF65-F5344CB8AC3E}">
        <p14:creationId xmlns:p14="http://schemas.microsoft.com/office/powerpoint/2010/main" val="344559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F6E5"/>
        </a:solidFill>
        <a:effectLst/>
      </p:bgPr>
    </p:bg>
    <p:spTree>
      <p:nvGrpSpPr>
        <p:cNvPr id="1" name=""/>
        <p:cNvGrpSpPr/>
        <p:nvPr/>
      </p:nvGrpSpPr>
      <p:grpSpPr>
        <a:xfrm>
          <a:off x="0" y="0"/>
          <a:ext cx="0" cy="0"/>
          <a:chOff x="0" y="0"/>
          <a:chExt cx="0" cy="0"/>
        </a:xfrm>
      </p:grpSpPr>
      <p:sp>
        <p:nvSpPr>
          <p:cNvPr id="49" name="Title 1"/>
          <p:cNvSpPr>
            <a:spLocks noGrp="1"/>
          </p:cNvSpPr>
          <p:nvPr>
            <p:ph type="title"/>
          </p:nvPr>
        </p:nvSpPr>
        <p:spPr>
          <a:xfrm>
            <a:off x="1453421" y="219066"/>
            <a:ext cx="9285158" cy="738380"/>
          </a:xfrm>
        </p:spPr>
        <p:txBody>
          <a:bodyPr anchor="ctr">
            <a:noAutofit/>
          </a:bodyPr>
          <a:lstStyle/>
          <a:p>
            <a:pPr algn="ctr">
              <a:lnSpc>
                <a:spcPct val="100000"/>
              </a:lnSpc>
            </a:pPr>
            <a:r>
              <a:rPr lang="en-GB" sz="4500" dirty="0">
                <a:solidFill>
                  <a:srgbClr val="009999"/>
                </a:solidFill>
                <a:latin typeface="Roboto Lt" pitchFamily="2" charset="0"/>
                <a:ea typeface="Roboto Lt" pitchFamily="2" charset="0"/>
              </a:rPr>
              <a:t>Training for informal carers should be</a:t>
            </a:r>
            <a:endParaRPr lang="en-US" sz="4500" dirty="0">
              <a:solidFill>
                <a:srgbClr val="009999"/>
              </a:solidFill>
              <a:latin typeface="Roboto Lt" pitchFamily="2" charset="0"/>
              <a:ea typeface="Roboto Lt" pitchFamily="2" charset="0"/>
            </a:endParaRPr>
          </a:p>
        </p:txBody>
      </p:sp>
      <p:sp>
        <p:nvSpPr>
          <p:cNvPr id="2" name="TextBox 1">
            <a:extLst>
              <a:ext uri="{FF2B5EF4-FFF2-40B4-BE49-F238E27FC236}">
                <a16:creationId xmlns:a16="http://schemas.microsoft.com/office/drawing/2014/main" id="{3AB0F43F-8AF0-A855-7B76-C76149088C20}"/>
              </a:ext>
            </a:extLst>
          </p:cNvPr>
          <p:cNvSpPr txBox="1"/>
          <p:nvPr/>
        </p:nvSpPr>
        <p:spPr>
          <a:xfrm>
            <a:off x="1599310" y="1519906"/>
            <a:ext cx="8790686" cy="3908762"/>
          </a:xfrm>
          <a:prstGeom prst="rect">
            <a:avLst/>
          </a:prstGeom>
          <a:noFill/>
        </p:spPr>
        <p:txBody>
          <a:bodyPr wrap="square" rtlCol="0">
            <a:spAutoFit/>
          </a:bodyPr>
          <a:lstStyle/>
          <a:p>
            <a:r>
              <a:rPr lang="en-GB" sz="2800" dirty="0">
                <a:latin typeface="Roboto" panose="02000000000000000000" pitchFamily="2" charset="0"/>
                <a:ea typeface="Roboto" panose="02000000000000000000" pitchFamily="2" charset="0"/>
                <a:cs typeface="Roboto" panose="02000000000000000000" pitchFamily="2" charset="0"/>
              </a:rPr>
              <a:t>Accessible</a:t>
            </a:r>
          </a:p>
          <a:p>
            <a:endParaRPr lang="en-GB" sz="3600" dirty="0">
              <a:latin typeface="Roboto" panose="02000000000000000000" pitchFamily="2" charset="0"/>
              <a:ea typeface="Roboto" panose="02000000000000000000" pitchFamily="2" charset="0"/>
              <a:cs typeface="Roboto" panose="02000000000000000000" pitchFamily="2" charset="0"/>
            </a:endParaRPr>
          </a:p>
          <a:p>
            <a:r>
              <a:rPr lang="en-GB" sz="2800" dirty="0">
                <a:latin typeface="Roboto" panose="02000000000000000000" pitchFamily="2" charset="0"/>
                <a:ea typeface="Roboto" panose="02000000000000000000" pitchFamily="2" charset="0"/>
                <a:cs typeface="Roboto" panose="02000000000000000000" pitchFamily="2" charset="0"/>
              </a:rPr>
              <a:t>Designed with informal carers in mind (and with input from informal carers)</a:t>
            </a:r>
          </a:p>
          <a:p>
            <a:endParaRPr lang="en-GB" sz="3600" dirty="0">
              <a:latin typeface="Roboto" panose="02000000000000000000" pitchFamily="2" charset="0"/>
              <a:ea typeface="Roboto" panose="02000000000000000000" pitchFamily="2" charset="0"/>
              <a:cs typeface="Roboto" panose="02000000000000000000" pitchFamily="2" charset="0"/>
            </a:endParaRPr>
          </a:p>
          <a:p>
            <a:r>
              <a:rPr lang="en-GB" sz="2800" dirty="0">
                <a:latin typeface="Roboto" panose="02000000000000000000" pitchFamily="2" charset="0"/>
                <a:ea typeface="Roboto" panose="02000000000000000000" pitchFamily="2" charset="0"/>
                <a:cs typeface="Roboto" panose="02000000000000000000" pitchFamily="2" charset="0"/>
              </a:rPr>
              <a:t>Practical and practice-oriented</a:t>
            </a:r>
          </a:p>
          <a:p>
            <a:endParaRPr lang="en-GB" sz="3600" dirty="0">
              <a:latin typeface="Roboto" panose="02000000000000000000" pitchFamily="2" charset="0"/>
              <a:ea typeface="Roboto" panose="02000000000000000000" pitchFamily="2" charset="0"/>
              <a:cs typeface="Roboto" panose="02000000000000000000" pitchFamily="2" charset="0"/>
            </a:endParaRPr>
          </a:p>
          <a:p>
            <a:r>
              <a:rPr lang="en-GB" sz="2800" b="1" dirty="0">
                <a:latin typeface="Roboto" panose="02000000000000000000" pitchFamily="2" charset="0"/>
                <a:ea typeface="Roboto" panose="02000000000000000000" pitchFamily="2" charset="0"/>
                <a:cs typeface="Roboto" panose="02000000000000000000" pitchFamily="2" charset="0"/>
              </a:rPr>
              <a:t>A fair deal for informal carers</a:t>
            </a:r>
            <a:endParaRPr lang="en-BE" b="1" dirty="0"/>
          </a:p>
        </p:txBody>
      </p:sp>
      <p:pic>
        <p:nvPicPr>
          <p:cNvPr id="3" name="Picture 2">
            <a:extLst>
              <a:ext uri="{FF2B5EF4-FFF2-40B4-BE49-F238E27FC236}">
                <a16:creationId xmlns:a16="http://schemas.microsoft.com/office/drawing/2014/main" id="{8DABFB23-608B-57A9-386F-C04ED44E2654}"/>
              </a:ext>
            </a:extLst>
          </p:cNvPr>
          <p:cNvPicPr>
            <a:picLocks noChangeAspect="1"/>
          </p:cNvPicPr>
          <p:nvPr/>
        </p:nvPicPr>
        <p:blipFill>
          <a:blip r:embed="rId3"/>
          <a:stretch>
            <a:fillRect/>
          </a:stretch>
        </p:blipFill>
        <p:spPr>
          <a:xfrm>
            <a:off x="8580054" y="3407543"/>
            <a:ext cx="3823571" cy="3823571"/>
          </a:xfrm>
          <a:prstGeom prst="rect">
            <a:avLst/>
          </a:prstGeom>
        </p:spPr>
      </p:pic>
      <p:pic>
        <p:nvPicPr>
          <p:cNvPr id="1030" name="Picture 6" descr="Partnership and Collaboration">
            <a:extLst>
              <a:ext uri="{FF2B5EF4-FFF2-40B4-BE49-F238E27FC236}">
                <a16:creationId xmlns:a16="http://schemas.microsoft.com/office/drawing/2014/main" id="{EEBC18A2-0C11-E284-989D-0AF0627B49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096" y="4770011"/>
            <a:ext cx="848921" cy="8489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upport for informal carers">
            <a:extLst>
              <a:ext uri="{FF2B5EF4-FFF2-40B4-BE49-F238E27FC236}">
                <a16:creationId xmlns:a16="http://schemas.microsoft.com/office/drawing/2014/main" id="{0B180E45-8BCC-F452-D5A1-CDAB7AD1E5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096" y="1381983"/>
            <a:ext cx="848921" cy="8489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upport for informal carers organisations">
            <a:extLst>
              <a:ext uri="{FF2B5EF4-FFF2-40B4-BE49-F238E27FC236}">
                <a16:creationId xmlns:a16="http://schemas.microsoft.com/office/drawing/2014/main" id="{DDF13AFD-BD75-FA8D-E953-9282540B89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818" y="2501598"/>
            <a:ext cx="1003477" cy="10070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Folded Corner 6">
            <a:extLst>
              <a:ext uri="{FF2B5EF4-FFF2-40B4-BE49-F238E27FC236}">
                <a16:creationId xmlns:a16="http://schemas.microsoft.com/office/drawing/2014/main" id="{4FA3E6A0-DA97-BE60-93CE-FA0EC21E66F9}"/>
              </a:ext>
            </a:extLst>
          </p:cNvPr>
          <p:cNvSpPr/>
          <p:nvPr/>
        </p:nvSpPr>
        <p:spPr>
          <a:xfrm>
            <a:off x="2090057" y="5650553"/>
            <a:ext cx="6732395" cy="988381"/>
          </a:xfrm>
          <a:prstGeom prst="foldedCorner">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Roboto" panose="02000000000000000000" pitchFamily="2" charset="0"/>
                <a:ea typeface="Roboto" panose="02000000000000000000" pitchFamily="2" charset="0"/>
                <a:cs typeface="Roboto" panose="02000000000000000000" pitchFamily="2" charset="0"/>
              </a:rPr>
              <a:t>Also training for LTC professionals should focus on the role of informal carers, and how to work together as </a:t>
            </a:r>
            <a:r>
              <a:rPr lang="en-GB" sz="1800" b="1" dirty="0">
                <a:latin typeface="Roboto" panose="02000000000000000000" pitchFamily="2" charset="0"/>
                <a:ea typeface="Roboto" panose="02000000000000000000" pitchFamily="2" charset="0"/>
                <a:cs typeface="Roboto" panose="02000000000000000000" pitchFamily="2" charset="0"/>
              </a:rPr>
              <a:t>partners in care</a:t>
            </a:r>
            <a:endParaRPr lang="en-BE" sz="1800" b="1" dirty="0">
              <a:latin typeface="Roboto" panose="02000000000000000000" pitchFamily="2" charset="0"/>
              <a:ea typeface="Roboto" panose="02000000000000000000" pitchFamily="2" charset="0"/>
              <a:cs typeface="Roboto" panose="02000000000000000000" pitchFamily="2" charset="0"/>
            </a:endParaRPr>
          </a:p>
        </p:txBody>
      </p:sp>
      <p:sp>
        <p:nvSpPr>
          <p:cNvPr id="8" name="Isosceles Triangle 7">
            <a:extLst>
              <a:ext uri="{FF2B5EF4-FFF2-40B4-BE49-F238E27FC236}">
                <a16:creationId xmlns:a16="http://schemas.microsoft.com/office/drawing/2014/main" id="{E0F5BE3C-343F-E957-ADBE-B03791D9C718}"/>
              </a:ext>
            </a:extLst>
          </p:cNvPr>
          <p:cNvSpPr/>
          <p:nvPr/>
        </p:nvSpPr>
        <p:spPr>
          <a:xfrm rot="10800000">
            <a:off x="5312415" y="5408312"/>
            <a:ext cx="287677" cy="210620"/>
          </a:xfrm>
          <a:prstGeom prst="triangle">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4" name="Picture 3">
            <a:extLst>
              <a:ext uri="{FF2B5EF4-FFF2-40B4-BE49-F238E27FC236}">
                <a16:creationId xmlns:a16="http://schemas.microsoft.com/office/drawing/2014/main" id="{9E99D85A-754B-F52C-C3A6-FF9555ABE56F}"/>
              </a:ext>
            </a:extLst>
          </p:cNvPr>
          <p:cNvPicPr>
            <a:picLocks noChangeAspect="1"/>
          </p:cNvPicPr>
          <p:nvPr/>
        </p:nvPicPr>
        <p:blipFill>
          <a:blip r:embed="rId7"/>
          <a:stretch>
            <a:fillRect/>
          </a:stretch>
        </p:blipFill>
        <p:spPr>
          <a:xfrm>
            <a:off x="642253" y="3681007"/>
            <a:ext cx="916605" cy="916605"/>
          </a:xfrm>
          <a:prstGeom prst="rect">
            <a:avLst/>
          </a:prstGeom>
        </p:spPr>
      </p:pic>
    </p:spTree>
    <p:extLst>
      <p:ext uri="{BB962C8B-B14F-4D97-AF65-F5344CB8AC3E}">
        <p14:creationId xmlns:p14="http://schemas.microsoft.com/office/powerpoint/2010/main" val="39101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DAEE"/>
        </a:solidFill>
        <a:effectLst/>
      </p:bgPr>
    </p:bg>
    <p:spTree>
      <p:nvGrpSpPr>
        <p:cNvPr id="1" name=""/>
        <p:cNvGrpSpPr/>
        <p:nvPr/>
      </p:nvGrpSpPr>
      <p:grpSpPr>
        <a:xfrm>
          <a:off x="0" y="0"/>
          <a:ext cx="0" cy="0"/>
          <a:chOff x="0" y="0"/>
          <a:chExt cx="0" cy="0"/>
        </a:xfrm>
      </p:grpSpPr>
      <p:sp>
        <p:nvSpPr>
          <p:cNvPr id="49" name="Title 1"/>
          <p:cNvSpPr>
            <a:spLocks noGrp="1"/>
          </p:cNvSpPr>
          <p:nvPr>
            <p:ph type="title"/>
          </p:nvPr>
        </p:nvSpPr>
        <p:spPr>
          <a:xfrm>
            <a:off x="2306651" y="181564"/>
            <a:ext cx="8411466" cy="738380"/>
          </a:xfrm>
        </p:spPr>
        <p:txBody>
          <a:bodyPr anchor="ctr">
            <a:noAutofit/>
          </a:bodyPr>
          <a:lstStyle/>
          <a:p>
            <a:pPr algn="ctr">
              <a:lnSpc>
                <a:spcPct val="100000"/>
              </a:lnSpc>
            </a:pPr>
            <a:r>
              <a:rPr lang="en-GB" sz="4400" dirty="0" err="1">
                <a:solidFill>
                  <a:srgbClr val="C00000"/>
                </a:solidFill>
                <a:latin typeface="Roboto Lt" pitchFamily="2" charset="0"/>
                <a:ea typeface="Roboto Lt" pitchFamily="2" charset="0"/>
              </a:rPr>
              <a:t>GivingCare</a:t>
            </a:r>
            <a:r>
              <a:rPr lang="en-GB" sz="4400" dirty="0">
                <a:solidFill>
                  <a:srgbClr val="C00000"/>
                </a:solidFill>
                <a:latin typeface="Roboto Lt" pitchFamily="2" charset="0"/>
                <a:ea typeface="Roboto Lt" pitchFamily="2" charset="0"/>
              </a:rPr>
              <a:t> </a:t>
            </a:r>
            <a:r>
              <a:rPr lang="en-GB" sz="2800" dirty="0">
                <a:solidFill>
                  <a:srgbClr val="C00000"/>
                </a:solidFill>
                <a:latin typeface="Roboto Lt" pitchFamily="2" charset="0"/>
                <a:ea typeface="Roboto Lt" pitchFamily="2" charset="0"/>
              </a:rPr>
              <a:t>(2020-2022)</a:t>
            </a:r>
            <a:endParaRPr lang="en-US" sz="5200" dirty="0">
              <a:solidFill>
                <a:srgbClr val="C00000"/>
              </a:solidFill>
              <a:latin typeface="Roboto Lt" pitchFamily="2" charset="0"/>
              <a:ea typeface="Roboto Lt" pitchFamily="2" charset="0"/>
            </a:endParaRPr>
          </a:p>
        </p:txBody>
      </p:sp>
      <p:sp>
        <p:nvSpPr>
          <p:cNvPr id="2" name="Rectangle 1">
            <a:extLst>
              <a:ext uri="{FF2B5EF4-FFF2-40B4-BE49-F238E27FC236}">
                <a16:creationId xmlns:a16="http://schemas.microsoft.com/office/drawing/2014/main" id="{892478E6-7994-DEFC-CDEC-651A325A7639}"/>
              </a:ext>
            </a:extLst>
          </p:cNvPr>
          <p:cNvSpPr/>
          <p:nvPr/>
        </p:nvSpPr>
        <p:spPr>
          <a:xfrm>
            <a:off x="308943" y="2001434"/>
            <a:ext cx="4132297" cy="3686985"/>
          </a:xfrm>
          <a:prstGeom prst="rect">
            <a:avLst/>
          </a:prstGeom>
          <a:solidFill>
            <a:srgbClr val="E5E8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GB" sz="2000" dirty="0">
                <a:solidFill>
                  <a:schemeClr val="tx1"/>
                </a:solidFill>
                <a:latin typeface="Roboto Lt"/>
                <a:ea typeface="Calibri" panose="020F0502020204030204" pitchFamily="34" charset="0"/>
                <a:cs typeface="Noto Sans Symbols"/>
              </a:rPr>
              <a:t>T</a:t>
            </a:r>
            <a:r>
              <a:rPr lang="en-US" sz="2000" dirty="0">
                <a:solidFill>
                  <a:schemeClr val="tx1"/>
                </a:solidFill>
                <a:latin typeface="Roboto Lt"/>
                <a:ea typeface="Calibri" panose="020F0502020204030204" pitchFamily="34" charset="0"/>
                <a:cs typeface="Noto Sans Symbols"/>
              </a:rPr>
              <a:t>rain formal and informal carers, personal assistants, and other health professionals, through the development of </a:t>
            </a:r>
            <a:r>
              <a:rPr lang="en-US" sz="2000" b="1" dirty="0">
                <a:solidFill>
                  <a:srgbClr val="C00000"/>
                </a:solidFill>
                <a:latin typeface="Roboto Lt"/>
                <a:ea typeface="Calibri" panose="020F0502020204030204" pitchFamily="34" charset="0"/>
                <a:cs typeface="Noto Sans Symbols"/>
              </a:rPr>
              <a:t>technical</a:t>
            </a:r>
            <a:r>
              <a:rPr lang="en-US" sz="2000" dirty="0">
                <a:solidFill>
                  <a:schemeClr val="tx1"/>
                </a:solidFill>
                <a:latin typeface="Roboto Lt"/>
                <a:ea typeface="Calibri" panose="020F0502020204030204" pitchFamily="34" charset="0"/>
                <a:cs typeface="Noto Sans Symbols"/>
              </a:rPr>
              <a:t> and </a:t>
            </a:r>
            <a:r>
              <a:rPr lang="en-US" sz="2000" b="1" dirty="0">
                <a:solidFill>
                  <a:srgbClr val="C00000"/>
                </a:solidFill>
                <a:latin typeface="Roboto Lt"/>
                <a:ea typeface="Calibri" panose="020F0502020204030204" pitchFamily="34" charset="0"/>
                <a:cs typeface="Noto Sans Symbols"/>
              </a:rPr>
              <a:t>digital</a:t>
            </a:r>
            <a:r>
              <a:rPr lang="en-US" sz="2000" dirty="0">
                <a:solidFill>
                  <a:srgbClr val="C00000"/>
                </a:solidFill>
                <a:latin typeface="Roboto Lt"/>
                <a:ea typeface="Calibri" panose="020F0502020204030204" pitchFamily="34" charset="0"/>
                <a:cs typeface="Noto Sans Symbols"/>
              </a:rPr>
              <a:t> </a:t>
            </a:r>
            <a:r>
              <a:rPr lang="en-US" sz="2000" dirty="0">
                <a:solidFill>
                  <a:schemeClr val="tx1"/>
                </a:solidFill>
                <a:latin typeface="Roboto Lt"/>
                <a:ea typeface="Calibri" panose="020F0502020204030204" pitchFamily="34" charset="0"/>
                <a:cs typeface="Noto Sans Symbols"/>
              </a:rPr>
              <a:t>skills, </a:t>
            </a:r>
            <a:r>
              <a:rPr lang="en-US" sz="2000" b="1" dirty="0">
                <a:solidFill>
                  <a:srgbClr val="C00000"/>
                </a:solidFill>
                <a:latin typeface="Roboto Lt"/>
                <a:ea typeface="Calibri" panose="020F0502020204030204" pitchFamily="34" charset="0"/>
                <a:cs typeface="Noto Sans Symbols"/>
              </a:rPr>
              <a:t>soft skills</a:t>
            </a:r>
            <a:r>
              <a:rPr lang="en-US" sz="2000" dirty="0">
                <a:solidFill>
                  <a:schemeClr val="tx1"/>
                </a:solidFill>
                <a:latin typeface="Roboto Lt"/>
                <a:ea typeface="Calibri" panose="020F0502020204030204" pitchFamily="34" charset="0"/>
                <a:cs typeface="Noto Sans Symbols"/>
              </a:rPr>
              <a:t>, through the design and implementation of an innovative </a:t>
            </a:r>
            <a:r>
              <a:rPr lang="en-US" sz="2000" b="1" dirty="0">
                <a:solidFill>
                  <a:schemeClr val="tx1"/>
                </a:solidFill>
                <a:latin typeface="Roboto Lt"/>
                <a:ea typeface="Calibri" panose="020F0502020204030204" pitchFamily="34" charset="0"/>
                <a:cs typeface="Noto Sans Symbols"/>
              </a:rPr>
              <a:t>Continuing Education Program </a:t>
            </a:r>
            <a:r>
              <a:rPr lang="en-US" sz="2000" dirty="0">
                <a:solidFill>
                  <a:schemeClr val="tx1"/>
                </a:solidFill>
                <a:latin typeface="Roboto Lt"/>
                <a:ea typeface="Calibri" panose="020F0502020204030204" pitchFamily="34" charset="0"/>
                <a:cs typeface="Noto Sans Symbols"/>
              </a:rPr>
              <a:t>and respective materials, based on independent learning modules</a:t>
            </a:r>
          </a:p>
        </p:txBody>
      </p:sp>
      <p:sp>
        <p:nvSpPr>
          <p:cNvPr id="15" name="TextBox 14">
            <a:extLst>
              <a:ext uri="{FF2B5EF4-FFF2-40B4-BE49-F238E27FC236}">
                <a16:creationId xmlns:a16="http://schemas.microsoft.com/office/drawing/2014/main" id="{E921130E-93DB-3C69-3D5A-1C1FC7636F26}"/>
              </a:ext>
            </a:extLst>
          </p:cNvPr>
          <p:cNvSpPr txBox="1"/>
          <p:nvPr/>
        </p:nvSpPr>
        <p:spPr>
          <a:xfrm>
            <a:off x="7515247" y="1832154"/>
            <a:ext cx="2199651" cy="338554"/>
          </a:xfrm>
          <a:prstGeom prst="rect">
            <a:avLst/>
          </a:prstGeom>
          <a:noFill/>
        </p:spPr>
        <p:txBody>
          <a:bodyPr wrap="square">
            <a:spAutoFit/>
          </a:bodyPr>
          <a:lstStyle/>
          <a:p>
            <a:r>
              <a:rPr lang="en-BE" sz="1600" b="1" dirty="0">
                <a:solidFill>
                  <a:srgbClr val="C0000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https://givingcare.eu</a:t>
            </a:r>
            <a:endParaRPr lang="en-GB" sz="1600" b="1" dirty="0">
              <a:solidFill>
                <a:srgbClr val="C00000"/>
              </a:solidFill>
              <a:latin typeface="Roboto" panose="02000000000000000000" pitchFamily="2" charset="0"/>
              <a:ea typeface="Roboto" panose="02000000000000000000" pitchFamily="2" charset="0"/>
              <a:cs typeface="Roboto" panose="02000000000000000000" pitchFamily="2" charset="0"/>
            </a:endParaRPr>
          </a:p>
        </p:txBody>
      </p:sp>
      <p:pic>
        <p:nvPicPr>
          <p:cNvPr id="18" name="Graphic 17" descr="Internet with solid fill">
            <a:extLst>
              <a:ext uri="{FF2B5EF4-FFF2-40B4-BE49-F238E27FC236}">
                <a16:creationId xmlns:a16="http://schemas.microsoft.com/office/drawing/2014/main" id="{AD79E658-1268-85DC-A8CC-247E2C6C23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20368" y="1589730"/>
            <a:ext cx="794879" cy="794879"/>
          </a:xfrm>
          <a:prstGeom prst="rect">
            <a:avLst/>
          </a:prstGeom>
        </p:spPr>
      </p:pic>
      <p:pic>
        <p:nvPicPr>
          <p:cNvPr id="19" name="Picture 18">
            <a:extLst>
              <a:ext uri="{FF2B5EF4-FFF2-40B4-BE49-F238E27FC236}">
                <a16:creationId xmlns:a16="http://schemas.microsoft.com/office/drawing/2014/main" id="{41BA9363-BDB8-C43E-63CB-17E4E500BFE8}"/>
              </a:ext>
            </a:extLst>
          </p:cNvPr>
          <p:cNvPicPr>
            <a:picLocks noChangeAspect="1"/>
          </p:cNvPicPr>
          <p:nvPr/>
        </p:nvPicPr>
        <p:blipFill>
          <a:blip r:embed="rId6"/>
          <a:stretch>
            <a:fillRect/>
          </a:stretch>
        </p:blipFill>
        <p:spPr>
          <a:xfrm>
            <a:off x="1874820" y="6161151"/>
            <a:ext cx="2792221" cy="622073"/>
          </a:xfrm>
          <a:prstGeom prst="rect">
            <a:avLst/>
          </a:prstGeom>
        </p:spPr>
      </p:pic>
      <p:grpSp>
        <p:nvGrpSpPr>
          <p:cNvPr id="23" name="Group 22">
            <a:extLst>
              <a:ext uri="{FF2B5EF4-FFF2-40B4-BE49-F238E27FC236}">
                <a16:creationId xmlns:a16="http://schemas.microsoft.com/office/drawing/2014/main" id="{7FFA61DA-8776-4049-EADE-288F67083B3A}"/>
              </a:ext>
            </a:extLst>
          </p:cNvPr>
          <p:cNvGrpSpPr/>
          <p:nvPr/>
        </p:nvGrpSpPr>
        <p:grpSpPr>
          <a:xfrm>
            <a:off x="5597984" y="5865570"/>
            <a:ext cx="6206879" cy="914400"/>
            <a:chOff x="5038147" y="5755954"/>
            <a:chExt cx="6206879" cy="914400"/>
          </a:xfrm>
        </p:grpSpPr>
        <p:pic>
          <p:nvPicPr>
            <p:cNvPr id="20" name="Picture 8">
              <a:extLst>
                <a:ext uri="{FF2B5EF4-FFF2-40B4-BE49-F238E27FC236}">
                  <a16:creationId xmlns:a16="http://schemas.microsoft.com/office/drawing/2014/main" id="{34037B3D-6BDF-94E8-BB19-E65A751552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8002" y="5914452"/>
              <a:ext cx="806400" cy="5376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7474451B-FF81-F0DC-DCB2-83B13FF64E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8626" y="5878749"/>
              <a:ext cx="806400" cy="5402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BF71F48-D40A-6DDA-F517-466EEE626C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84013" y="5880693"/>
              <a:ext cx="859615" cy="536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C88D64A-1C07-88C3-336B-4E21AC15A20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19231"/>
            <a:stretch/>
          </p:blipFill>
          <p:spPr bwMode="auto">
            <a:xfrm>
              <a:off x="8329400" y="5908354"/>
              <a:ext cx="859615" cy="536400"/>
            </a:xfrm>
            <a:prstGeom prst="rect">
              <a:avLst/>
            </a:prstGeom>
            <a:noFill/>
            <a:extLst>
              <a:ext uri="{909E8E84-426E-40DD-AFC4-6F175D3DCCD1}">
                <a14:hiddenFill xmlns:a14="http://schemas.microsoft.com/office/drawing/2010/main">
                  <a:solidFill>
                    <a:srgbClr val="FFFFFF"/>
                  </a:solidFill>
                </a14:hiddenFill>
              </a:ext>
            </a:extLst>
          </p:spPr>
        </p:pic>
        <p:pic>
          <p:nvPicPr>
            <p:cNvPr id="21" name="Graphic 20" descr="Earth globe: Africa and Europe with solid fill">
              <a:extLst>
                <a:ext uri="{FF2B5EF4-FFF2-40B4-BE49-F238E27FC236}">
                  <a16:creationId xmlns:a16="http://schemas.microsoft.com/office/drawing/2014/main" id="{D74F6619-4EF1-2B0A-B2F1-CC89B5FDF1C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38147" y="5755954"/>
              <a:ext cx="914400" cy="914400"/>
            </a:xfrm>
            <a:prstGeom prst="rect">
              <a:avLst/>
            </a:prstGeom>
          </p:spPr>
        </p:pic>
        <p:sp>
          <p:nvSpPr>
            <p:cNvPr id="22" name="TextBox 21">
              <a:extLst>
                <a:ext uri="{FF2B5EF4-FFF2-40B4-BE49-F238E27FC236}">
                  <a16:creationId xmlns:a16="http://schemas.microsoft.com/office/drawing/2014/main" id="{5D295EF2-2C20-F05D-9676-0507692E5B4A}"/>
                </a:ext>
              </a:extLst>
            </p:cNvPr>
            <p:cNvSpPr txBox="1"/>
            <p:nvPr/>
          </p:nvSpPr>
          <p:spPr>
            <a:xfrm>
              <a:off x="5952547" y="6020495"/>
              <a:ext cx="1431206" cy="369332"/>
            </a:xfrm>
            <a:prstGeom prst="rect">
              <a:avLst/>
            </a:prstGeom>
            <a:noFill/>
          </p:spPr>
          <p:txBody>
            <a:bodyPr wrap="square" rtlCol="0">
              <a:spAutoFit/>
            </a:bodyPr>
            <a:lstStyle/>
            <a:p>
              <a:r>
                <a:rPr lang="en-GB" sz="1800" b="1" dirty="0">
                  <a:solidFill>
                    <a:srgbClr val="213368"/>
                  </a:solidFill>
                </a:rPr>
                <a:t>Countries</a:t>
              </a:r>
              <a:r>
                <a:rPr lang="en-GB" b="1" dirty="0">
                  <a:solidFill>
                    <a:srgbClr val="213368"/>
                  </a:solidFill>
                </a:rPr>
                <a:t>:</a:t>
              </a:r>
              <a:endParaRPr lang="en-BE" b="1" dirty="0">
                <a:solidFill>
                  <a:srgbClr val="213368"/>
                </a:solidFill>
              </a:endParaRPr>
            </a:p>
          </p:txBody>
        </p:sp>
      </p:grpSp>
      <p:pic>
        <p:nvPicPr>
          <p:cNvPr id="1026" name="Picture 2" descr="GivingCare">
            <a:extLst>
              <a:ext uri="{FF2B5EF4-FFF2-40B4-BE49-F238E27FC236}">
                <a16:creationId xmlns:a16="http://schemas.microsoft.com/office/drawing/2014/main" id="{38AA4223-C5E9-5859-30B4-0B8907B65C6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3414" y="1155443"/>
            <a:ext cx="3066473" cy="1046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vingCare-Home">
            <a:extLst>
              <a:ext uri="{FF2B5EF4-FFF2-40B4-BE49-F238E27FC236}">
                <a16:creationId xmlns:a16="http://schemas.microsoft.com/office/drawing/2014/main" id="{709BDB26-978E-BCFC-2294-F90200293BE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46517" y="2664730"/>
            <a:ext cx="6274955" cy="2509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95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9E1D04-634A-9857-657A-7A9F1A8987D8}"/>
              </a:ext>
            </a:extLst>
          </p:cNvPr>
          <p:cNvPicPr>
            <a:picLocks noChangeAspect="1"/>
          </p:cNvPicPr>
          <p:nvPr/>
        </p:nvPicPr>
        <p:blipFill>
          <a:blip r:embed="rId3"/>
          <a:stretch>
            <a:fillRect/>
          </a:stretch>
        </p:blipFill>
        <p:spPr>
          <a:xfrm>
            <a:off x="0" y="6086377"/>
            <a:ext cx="1822450" cy="771623"/>
          </a:xfrm>
          <a:prstGeom prst="rect">
            <a:avLst/>
          </a:prstGeom>
        </p:spPr>
      </p:pic>
      <p:pic>
        <p:nvPicPr>
          <p:cNvPr id="10" name="Picture 9">
            <a:extLst>
              <a:ext uri="{FF2B5EF4-FFF2-40B4-BE49-F238E27FC236}">
                <a16:creationId xmlns:a16="http://schemas.microsoft.com/office/drawing/2014/main" id="{B20C59BD-1B12-5D90-5F1B-E4EA79B259C6}"/>
              </a:ext>
            </a:extLst>
          </p:cNvPr>
          <p:cNvPicPr>
            <a:picLocks noChangeAspect="1"/>
          </p:cNvPicPr>
          <p:nvPr/>
        </p:nvPicPr>
        <p:blipFill>
          <a:blip r:embed="rId4"/>
          <a:stretch>
            <a:fillRect/>
          </a:stretch>
        </p:blipFill>
        <p:spPr>
          <a:xfrm>
            <a:off x="0" y="0"/>
            <a:ext cx="2033907" cy="1825786"/>
          </a:xfrm>
          <a:prstGeom prst="rect">
            <a:avLst/>
          </a:prstGeom>
        </p:spPr>
      </p:pic>
      <p:sp>
        <p:nvSpPr>
          <p:cNvPr id="11" name="Title 1">
            <a:extLst>
              <a:ext uri="{FF2B5EF4-FFF2-40B4-BE49-F238E27FC236}">
                <a16:creationId xmlns:a16="http://schemas.microsoft.com/office/drawing/2014/main" id="{05845AAF-F6BD-BBEF-8228-DFDC23EFEC1D}"/>
              </a:ext>
            </a:extLst>
          </p:cNvPr>
          <p:cNvSpPr>
            <a:spLocks noGrp="1"/>
          </p:cNvSpPr>
          <p:nvPr>
            <p:ph type="title"/>
          </p:nvPr>
        </p:nvSpPr>
        <p:spPr>
          <a:xfrm>
            <a:off x="4720837" y="0"/>
            <a:ext cx="5355246" cy="1325563"/>
          </a:xfrm>
        </p:spPr>
        <p:txBody>
          <a:bodyPr>
            <a:normAutofit/>
          </a:bodyPr>
          <a:lstStyle/>
          <a:p>
            <a:pPr algn="ctr"/>
            <a:r>
              <a:rPr lang="en-GB" dirty="0">
                <a:latin typeface="Roboto Lt"/>
              </a:rPr>
              <a:t>Eldicare 2.0 </a:t>
            </a:r>
            <a:r>
              <a:rPr lang="en-GB" sz="2800" dirty="0">
                <a:latin typeface="Roboto Lt"/>
              </a:rPr>
              <a:t>(2023-2027)</a:t>
            </a:r>
            <a:endParaRPr lang="en-BE" sz="2800" dirty="0">
              <a:latin typeface="Roboto Lt"/>
            </a:endParaRPr>
          </a:p>
        </p:txBody>
      </p:sp>
      <p:grpSp>
        <p:nvGrpSpPr>
          <p:cNvPr id="4" name="Group 3">
            <a:extLst>
              <a:ext uri="{FF2B5EF4-FFF2-40B4-BE49-F238E27FC236}">
                <a16:creationId xmlns:a16="http://schemas.microsoft.com/office/drawing/2014/main" id="{A90303E3-70A9-1A27-DBF5-1D416AB111F0}"/>
              </a:ext>
            </a:extLst>
          </p:cNvPr>
          <p:cNvGrpSpPr/>
          <p:nvPr/>
        </p:nvGrpSpPr>
        <p:grpSpPr>
          <a:xfrm>
            <a:off x="9048735" y="6146099"/>
            <a:ext cx="2994530" cy="794879"/>
            <a:chOff x="9021603" y="6085847"/>
            <a:chExt cx="2994530" cy="794879"/>
          </a:xfrm>
        </p:grpSpPr>
        <p:pic>
          <p:nvPicPr>
            <p:cNvPr id="16" name="Graphic 15" descr="Internet with solid fill">
              <a:extLst>
                <a:ext uri="{FF2B5EF4-FFF2-40B4-BE49-F238E27FC236}">
                  <a16:creationId xmlns:a16="http://schemas.microsoft.com/office/drawing/2014/main" id="{057117CB-959E-167A-8995-B23633218D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21254" y="6085847"/>
              <a:ext cx="794879" cy="794879"/>
            </a:xfrm>
            <a:prstGeom prst="rect">
              <a:avLst/>
            </a:prstGeom>
          </p:spPr>
        </p:pic>
        <p:sp>
          <p:nvSpPr>
            <p:cNvPr id="17" name="TextBox 16">
              <a:extLst>
                <a:ext uri="{FF2B5EF4-FFF2-40B4-BE49-F238E27FC236}">
                  <a16:creationId xmlns:a16="http://schemas.microsoft.com/office/drawing/2014/main" id="{A3DA4750-A53F-C734-BA72-BA9FE459041D}"/>
                </a:ext>
              </a:extLst>
            </p:cNvPr>
            <p:cNvSpPr txBox="1"/>
            <p:nvPr/>
          </p:nvSpPr>
          <p:spPr>
            <a:xfrm>
              <a:off x="9021603" y="6299770"/>
              <a:ext cx="2199651" cy="338554"/>
            </a:xfrm>
            <a:prstGeom prst="rect">
              <a:avLst/>
            </a:prstGeom>
            <a:noFill/>
          </p:spPr>
          <p:txBody>
            <a:bodyPr wrap="square">
              <a:spAutoFit/>
            </a:bodyPr>
            <a:lstStyle/>
            <a:p>
              <a:r>
                <a:rPr lang="en-BE" sz="1600" b="1" dirty="0">
                  <a:solidFill>
                    <a:srgbClr val="0070C0"/>
                  </a:solidFill>
                  <a:latin typeface="Roboto" panose="02000000000000000000" pitchFamily="2" charset="0"/>
                  <a:ea typeface="Roboto" panose="02000000000000000000" pitchFamily="2" charset="0"/>
                  <a:cs typeface="Roboto" panose="02000000000000000000" pitchFamily="2" charset="0"/>
                  <a:hlinkClick r:id="rId7">
                    <a:extLst>
                      <a:ext uri="{A12FA001-AC4F-418D-AE19-62706E023703}">
                        <ahyp:hlinkClr xmlns:ahyp="http://schemas.microsoft.com/office/drawing/2018/hyperlinkcolor" val="tx"/>
                      </a:ext>
                    </a:extLst>
                  </a:hlinkClick>
                </a:rPr>
                <a:t>https://</a:t>
              </a:r>
              <a:r>
                <a:rPr lang="en-GB" sz="1600" b="1" dirty="0">
                  <a:solidFill>
                    <a:srgbClr val="0070C0"/>
                  </a:solidFill>
                  <a:latin typeface="Roboto" panose="02000000000000000000" pitchFamily="2" charset="0"/>
                  <a:ea typeface="Roboto" panose="02000000000000000000" pitchFamily="2" charset="0"/>
                  <a:cs typeface="Roboto" panose="02000000000000000000" pitchFamily="2" charset="0"/>
                  <a:hlinkClick r:id="rId7">
                    <a:extLst>
                      <a:ext uri="{A12FA001-AC4F-418D-AE19-62706E023703}">
                        <ahyp:hlinkClr xmlns:ahyp="http://schemas.microsoft.com/office/drawing/2018/hyperlinkcolor" val="tx"/>
                      </a:ext>
                    </a:extLst>
                  </a:hlinkClick>
                </a:rPr>
                <a:t>eldicare2-0</a:t>
              </a:r>
              <a:r>
                <a:rPr lang="en-BE" sz="1600" b="1" dirty="0">
                  <a:solidFill>
                    <a:srgbClr val="0070C0"/>
                  </a:solidFill>
                  <a:latin typeface="Roboto" panose="02000000000000000000" pitchFamily="2" charset="0"/>
                  <a:ea typeface="Roboto" panose="02000000000000000000" pitchFamily="2" charset="0"/>
                  <a:cs typeface="Roboto" panose="02000000000000000000" pitchFamily="2" charset="0"/>
                  <a:hlinkClick r:id="rId7">
                    <a:extLst>
                      <a:ext uri="{A12FA001-AC4F-418D-AE19-62706E023703}">
                        <ahyp:hlinkClr xmlns:ahyp="http://schemas.microsoft.com/office/drawing/2018/hyperlinkcolor" val="tx"/>
                      </a:ext>
                    </a:extLst>
                  </a:hlinkClick>
                </a:rPr>
                <a:t>.eu</a:t>
              </a:r>
              <a:endParaRPr lang="en-GB" sz="1600" b="1" dirty="0">
                <a:solidFill>
                  <a:srgbClr val="0070C0"/>
                </a:solidFill>
                <a:latin typeface="Roboto" panose="02000000000000000000" pitchFamily="2" charset="0"/>
                <a:ea typeface="Roboto" panose="02000000000000000000" pitchFamily="2" charset="0"/>
                <a:cs typeface="Roboto" panose="02000000000000000000" pitchFamily="2" charset="0"/>
              </a:endParaRPr>
            </a:p>
          </p:txBody>
        </p:sp>
      </p:grpSp>
      <p:pic>
        <p:nvPicPr>
          <p:cNvPr id="24" name="Picture 23">
            <a:extLst>
              <a:ext uri="{FF2B5EF4-FFF2-40B4-BE49-F238E27FC236}">
                <a16:creationId xmlns:a16="http://schemas.microsoft.com/office/drawing/2014/main" id="{0A5EC1C4-21C5-CC79-6EE1-9F14ACEB46F4}"/>
              </a:ext>
            </a:extLst>
          </p:cNvPr>
          <p:cNvPicPr>
            <a:picLocks noChangeAspect="1"/>
          </p:cNvPicPr>
          <p:nvPr/>
        </p:nvPicPr>
        <p:blipFill>
          <a:blip r:embed="rId8"/>
          <a:stretch>
            <a:fillRect/>
          </a:stretch>
        </p:blipFill>
        <p:spPr>
          <a:xfrm>
            <a:off x="1874820" y="6161151"/>
            <a:ext cx="2792221" cy="622073"/>
          </a:xfrm>
          <a:prstGeom prst="rect">
            <a:avLst/>
          </a:prstGeom>
        </p:spPr>
      </p:pic>
      <p:pic>
        <p:nvPicPr>
          <p:cNvPr id="25" name="Graphic 24" descr="Earth globe: Africa and Europe with solid fill">
            <a:extLst>
              <a:ext uri="{FF2B5EF4-FFF2-40B4-BE49-F238E27FC236}">
                <a16:creationId xmlns:a16="http://schemas.microsoft.com/office/drawing/2014/main" id="{CBAC1231-1147-DFB2-E361-62D127B5CA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5603" y="2100114"/>
            <a:ext cx="914400" cy="914400"/>
          </a:xfrm>
          <a:prstGeom prst="rect">
            <a:avLst/>
          </a:prstGeom>
        </p:spPr>
      </p:pic>
      <p:sp>
        <p:nvSpPr>
          <p:cNvPr id="26" name="TextBox 25">
            <a:extLst>
              <a:ext uri="{FF2B5EF4-FFF2-40B4-BE49-F238E27FC236}">
                <a16:creationId xmlns:a16="http://schemas.microsoft.com/office/drawing/2014/main" id="{85897337-C5C1-DA2C-64C0-1EE80EDCFA04}"/>
              </a:ext>
            </a:extLst>
          </p:cNvPr>
          <p:cNvSpPr txBox="1"/>
          <p:nvPr/>
        </p:nvSpPr>
        <p:spPr>
          <a:xfrm>
            <a:off x="1212823" y="2365584"/>
            <a:ext cx="1431206" cy="369332"/>
          </a:xfrm>
          <a:prstGeom prst="rect">
            <a:avLst/>
          </a:prstGeom>
          <a:noFill/>
        </p:spPr>
        <p:txBody>
          <a:bodyPr wrap="square" rtlCol="0">
            <a:spAutoFit/>
          </a:bodyPr>
          <a:lstStyle/>
          <a:p>
            <a:r>
              <a:rPr lang="en-GB" sz="1800" b="1" dirty="0">
                <a:solidFill>
                  <a:srgbClr val="213368"/>
                </a:solidFill>
              </a:rPr>
              <a:t>Countries</a:t>
            </a:r>
            <a:r>
              <a:rPr lang="en-GB" b="1" dirty="0">
                <a:solidFill>
                  <a:srgbClr val="213368"/>
                </a:solidFill>
              </a:rPr>
              <a:t>:</a:t>
            </a:r>
            <a:endParaRPr lang="en-BE" b="1" dirty="0">
              <a:solidFill>
                <a:srgbClr val="213368"/>
              </a:solidFill>
            </a:endParaRPr>
          </a:p>
        </p:txBody>
      </p:sp>
      <p:pic>
        <p:nvPicPr>
          <p:cNvPr id="1026" name="Picture 2">
            <a:extLst>
              <a:ext uri="{FF2B5EF4-FFF2-40B4-BE49-F238E27FC236}">
                <a16:creationId xmlns:a16="http://schemas.microsoft.com/office/drawing/2014/main" id="{54790135-85DB-5BC1-40AF-74E327D8F2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169" y="3194510"/>
            <a:ext cx="807896" cy="51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53B522C-45B8-8F6B-30E8-D83812F7FB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46000" y="3194510"/>
            <a:ext cx="777600" cy="51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434B450-5DB8-917B-6E71-AE128D59410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1039" y="3950031"/>
            <a:ext cx="806400" cy="537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C4E4812-D70C-54B9-0FC2-75656D7D556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46000" y="3956151"/>
            <a:ext cx="806400" cy="537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10D9103A-B207-9069-DF57-3C49FDB595E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4917" y="4749404"/>
            <a:ext cx="806400" cy="537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194A579E-4BC3-7D52-672C-F2174E6BA82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17200" y="4736992"/>
            <a:ext cx="806400" cy="53878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64ABB38-5EFC-9A48-E16A-A478E057CA94}"/>
              </a:ext>
            </a:extLst>
          </p:cNvPr>
          <p:cNvPicPr>
            <a:picLocks noChangeAspect="1"/>
          </p:cNvPicPr>
          <p:nvPr/>
        </p:nvPicPr>
        <p:blipFill>
          <a:blip r:embed="rId17"/>
          <a:srcRect l="676" t="4381" r="5090"/>
          <a:stretch/>
        </p:blipFill>
        <p:spPr>
          <a:xfrm>
            <a:off x="4250921" y="1600721"/>
            <a:ext cx="6295079" cy="4560430"/>
          </a:xfrm>
          <a:prstGeom prst="rect">
            <a:avLst/>
          </a:prstGeom>
        </p:spPr>
      </p:pic>
    </p:spTree>
    <p:extLst>
      <p:ext uri="{BB962C8B-B14F-4D97-AF65-F5344CB8AC3E}">
        <p14:creationId xmlns:p14="http://schemas.microsoft.com/office/powerpoint/2010/main" val="1045687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C50A8-1AA6-A5A4-4E61-E232A88E9929}"/>
              </a:ext>
            </a:extLst>
          </p:cNvPr>
          <p:cNvSpPr>
            <a:spLocks noGrp="1"/>
          </p:cNvSpPr>
          <p:nvPr>
            <p:ph type="title"/>
          </p:nvPr>
        </p:nvSpPr>
        <p:spPr>
          <a:xfrm>
            <a:off x="0" y="18255"/>
            <a:ext cx="12192000" cy="1325563"/>
          </a:xfrm>
        </p:spPr>
        <p:txBody>
          <a:bodyPr>
            <a:normAutofit/>
          </a:bodyPr>
          <a:lstStyle/>
          <a:p>
            <a:pPr algn="ctr"/>
            <a:r>
              <a:rPr lang="en-GB" dirty="0">
                <a:latin typeface="Roboto Lt"/>
              </a:rPr>
              <a:t>Open access online course for informal carers</a:t>
            </a:r>
            <a:endParaRPr lang="en-BE" dirty="0">
              <a:latin typeface="Roboto Lt"/>
            </a:endParaRPr>
          </a:p>
        </p:txBody>
      </p:sp>
      <p:pic>
        <p:nvPicPr>
          <p:cNvPr id="5" name="Picture 4">
            <a:extLst>
              <a:ext uri="{FF2B5EF4-FFF2-40B4-BE49-F238E27FC236}">
                <a16:creationId xmlns:a16="http://schemas.microsoft.com/office/drawing/2014/main" id="{BDAAFB34-2F98-4BCD-0FA4-DC78DE483F75}"/>
              </a:ext>
            </a:extLst>
          </p:cNvPr>
          <p:cNvPicPr>
            <a:picLocks noChangeAspect="1"/>
          </p:cNvPicPr>
          <p:nvPr/>
        </p:nvPicPr>
        <p:blipFill>
          <a:blip r:embed="rId3"/>
          <a:stretch>
            <a:fillRect/>
          </a:stretch>
        </p:blipFill>
        <p:spPr>
          <a:xfrm>
            <a:off x="0" y="6086377"/>
            <a:ext cx="1822450" cy="771623"/>
          </a:xfrm>
          <a:prstGeom prst="rect">
            <a:avLst/>
          </a:prstGeom>
        </p:spPr>
      </p:pic>
      <p:pic>
        <p:nvPicPr>
          <p:cNvPr id="6" name="Picture 5">
            <a:extLst>
              <a:ext uri="{FF2B5EF4-FFF2-40B4-BE49-F238E27FC236}">
                <a16:creationId xmlns:a16="http://schemas.microsoft.com/office/drawing/2014/main" id="{1C3B2B2F-82A8-757D-03B2-1CF5289517B6}"/>
              </a:ext>
            </a:extLst>
          </p:cNvPr>
          <p:cNvPicPr>
            <a:picLocks noChangeAspect="1"/>
          </p:cNvPicPr>
          <p:nvPr/>
        </p:nvPicPr>
        <p:blipFill>
          <a:blip r:embed="rId4"/>
          <a:srcRect l="9693" t="8341" r="7743" b="22784"/>
          <a:stretch/>
        </p:blipFill>
        <p:spPr>
          <a:xfrm>
            <a:off x="5288533" y="3579619"/>
            <a:ext cx="6752055" cy="3180486"/>
          </a:xfrm>
          <a:prstGeom prst="rect">
            <a:avLst/>
          </a:prstGeom>
          <a:ln w="3175">
            <a:solidFill>
              <a:srgbClr val="002060"/>
            </a:solidFill>
          </a:ln>
        </p:spPr>
      </p:pic>
      <p:pic>
        <p:nvPicPr>
          <p:cNvPr id="2056" name="Picture 8" descr="WHY COB MATTERS: The European Commission and COB | COB">
            <a:extLst>
              <a:ext uri="{FF2B5EF4-FFF2-40B4-BE49-F238E27FC236}">
                <a16:creationId xmlns:a16="http://schemas.microsoft.com/office/drawing/2014/main" id="{3BC12DDE-0CA5-B8DA-AB96-6106ACED77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2675" y="2086509"/>
            <a:ext cx="3079531" cy="80958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HO Regional Office for Europe">
            <a:extLst>
              <a:ext uri="{FF2B5EF4-FFF2-40B4-BE49-F238E27FC236}">
                <a16:creationId xmlns:a16="http://schemas.microsoft.com/office/drawing/2014/main" id="{443C5EFE-BFC6-ECCF-AF33-088CCDAFAD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29" y="2212301"/>
            <a:ext cx="1982514" cy="9218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6A5205E-0388-43A3-E460-9201F20FC0DE}"/>
              </a:ext>
            </a:extLst>
          </p:cNvPr>
          <p:cNvPicPr>
            <a:picLocks noChangeAspect="1"/>
          </p:cNvPicPr>
          <p:nvPr/>
        </p:nvPicPr>
        <p:blipFill>
          <a:blip r:embed="rId7"/>
          <a:stretch>
            <a:fillRect/>
          </a:stretch>
        </p:blipFill>
        <p:spPr>
          <a:xfrm>
            <a:off x="104018" y="1325563"/>
            <a:ext cx="5277279" cy="3293302"/>
          </a:xfrm>
          <a:prstGeom prst="rect">
            <a:avLst/>
          </a:prstGeom>
          <a:ln w="3175">
            <a:solidFill>
              <a:srgbClr val="002060"/>
            </a:solidFill>
          </a:ln>
        </p:spPr>
      </p:pic>
      <p:pic>
        <p:nvPicPr>
          <p:cNvPr id="8" name="Picture 7">
            <a:extLst>
              <a:ext uri="{FF2B5EF4-FFF2-40B4-BE49-F238E27FC236}">
                <a16:creationId xmlns:a16="http://schemas.microsoft.com/office/drawing/2014/main" id="{6DC3837E-A01A-C17F-C42A-72AB1CFC9330}"/>
              </a:ext>
            </a:extLst>
          </p:cNvPr>
          <p:cNvPicPr>
            <a:picLocks noChangeAspect="1"/>
          </p:cNvPicPr>
          <p:nvPr/>
        </p:nvPicPr>
        <p:blipFill>
          <a:blip r:embed="rId8"/>
          <a:stretch>
            <a:fillRect/>
          </a:stretch>
        </p:blipFill>
        <p:spPr>
          <a:xfrm>
            <a:off x="3464026" y="4292932"/>
            <a:ext cx="2631974" cy="2190588"/>
          </a:xfrm>
          <a:prstGeom prst="rect">
            <a:avLst/>
          </a:prstGeom>
          <a:ln w="3175">
            <a:solidFill>
              <a:srgbClr val="002060"/>
            </a:solidFill>
          </a:ln>
        </p:spPr>
      </p:pic>
      <p:grpSp>
        <p:nvGrpSpPr>
          <p:cNvPr id="15" name="Group 14">
            <a:extLst>
              <a:ext uri="{FF2B5EF4-FFF2-40B4-BE49-F238E27FC236}">
                <a16:creationId xmlns:a16="http://schemas.microsoft.com/office/drawing/2014/main" id="{5189FC99-E032-8080-BCD4-BE889AEFF1AC}"/>
              </a:ext>
            </a:extLst>
          </p:cNvPr>
          <p:cNvGrpSpPr/>
          <p:nvPr/>
        </p:nvGrpSpPr>
        <p:grpSpPr>
          <a:xfrm>
            <a:off x="151412" y="5308255"/>
            <a:ext cx="1396329" cy="448364"/>
            <a:chOff x="7810469" y="1155469"/>
            <a:chExt cx="1727626" cy="527435"/>
          </a:xfrm>
        </p:grpSpPr>
        <p:pic>
          <p:nvPicPr>
            <p:cNvPr id="13" name="Graphic 12" descr="Daily calendar with solid fill">
              <a:extLst>
                <a:ext uri="{FF2B5EF4-FFF2-40B4-BE49-F238E27FC236}">
                  <a16:creationId xmlns:a16="http://schemas.microsoft.com/office/drawing/2014/main" id="{DC3ADA7D-FFA0-D2F4-510D-5DECB726CBA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10469" y="1155469"/>
              <a:ext cx="513639" cy="513639"/>
            </a:xfrm>
            <a:prstGeom prst="rect">
              <a:avLst/>
            </a:prstGeom>
          </p:spPr>
        </p:pic>
        <p:sp>
          <p:nvSpPr>
            <p:cNvPr id="14" name="TextBox 13">
              <a:extLst>
                <a:ext uri="{FF2B5EF4-FFF2-40B4-BE49-F238E27FC236}">
                  <a16:creationId xmlns:a16="http://schemas.microsoft.com/office/drawing/2014/main" id="{CBAF3E87-2B25-8255-5F92-37883002BBF4}"/>
                </a:ext>
              </a:extLst>
            </p:cNvPr>
            <p:cNvSpPr txBox="1"/>
            <p:nvPr/>
          </p:nvSpPr>
          <p:spPr>
            <a:xfrm>
              <a:off x="8324108" y="1212233"/>
              <a:ext cx="1213987" cy="470671"/>
            </a:xfrm>
            <a:prstGeom prst="rect">
              <a:avLst/>
            </a:prstGeom>
            <a:noFill/>
          </p:spPr>
          <p:txBody>
            <a:bodyPr wrap="square" rtlCol="0">
              <a:spAutoFit/>
            </a:bodyPr>
            <a:lstStyle/>
            <a:p>
              <a:r>
                <a:rPr lang="en-GB" sz="2000" b="1" dirty="0">
                  <a:solidFill>
                    <a:schemeClr val="accent2"/>
                  </a:solidFill>
                  <a:latin typeface="Roboto" panose="02000000000000000000" pitchFamily="2" charset="0"/>
                  <a:ea typeface="Roboto" panose="02000000000000000000" pitchFamily="2" charset="0"/>
                  <a:cs typeface="Roboto" panose="02000000000000000000" pitchFamily="2" charset="0"/>
                </a:rPr>
                <a:t>2025</a:t>
              </a:r>
              <a:endParaRPr lang="en-BE" sz="2000" b="1" dirty="0">
                <a:solidFill>
                  <a:schemeClr val="accent2"/>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1684735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13368"/>
        </a:solidFill>
        <a:effectLst/>
      </p:bgPr>
    </p:bg>
    <p:spTree>
      <p:nvGrpSpPr>
        <p:cNvPr id="1" name="Shape 636"/>
        <p:cNvGrpSpPr/>
        <p:nvPr/>
      </p:nvGrpSpPr>
      <p:grpSpPr>
        <a:xfrm>
          <a:off x="0" y="0"/>
          <a:ext cx="0" cy="0"/>
          <a:chOff x="0" y="0"/>
          <a:chExt cx="0" cy="0"/>
        </a:xfrm>
      </p:grpSpPr>
      <p:sp>
        <p:nvSpPr>
          <p:cNvPr id="637" name="Google Shape;637;p14"/>
          <p:cNvSpPr txBox="1">
            <a:spLocks noGrp="1"/>
          </p:cNvSpPr>
          <p:nvPr>
            <p:ph type="title"/>
          </p:nvPr>
        </p:nvSpPr>
        <p:spPr>
          <a:xfrm>
            <a:off x="709612" y="3590471"/>
            <a:ext cx="10772775" cy="890031"/>
          </a:xfrm>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2A3F92"/>
              </a:buClr>
              <a:buSzPts val="6000"/>
              <a:buFont typeface="Roboto Medium"/>
              <a:buNone/>
            </a:pPr>
            <a:r>
              <a:rPr lang="en-BE" sz="6000" dirty="0">
                <a:solidFill>
                  <a:schemeClr val="bg1"/>
                </a:solidFill>
                <a:latin typeface="Roboto Medium"/>
                <a:ea typeface="Roboto Medium"/>
                <a:cs typeface="Roboto Medium"/>
                <a:sym typeface="Roboto Medium"/>
              </a:rPr>
              <a:t>Thank you for your attention!</a:t>
            </a:r>
            <a:endParaRPr dirty="0">
              <a:solidFill>
                <a:schemeClr val="bg1"/>
              </a:solidFill>
            </a:endParaRPr>
          </a:p>
        </p:txBody>
      </p:sp>
      <p:cxnSp>
        <p:nvCxnSpPr>
          <p:cNvPr id="638" name="Google Shape;638;p14"/>
          <p:cNvCxnSpPr/>
          <p:nvPr/>
        </p:nvCxnSpPr>
        <p:spPr>
          <a:xfrm>
            <a:off x="709612" y="4677027"/>
            <a:ext cx="10772775" cy="0"/>
          </a:xfrm>
          <a:prstGeom prst="straightConnector1">
            <a:avLst/>
          </a:prstGeom>
          <a:noFill/>
          <a:ln w="22225" cap="flat" cmpd="sng">
            <a:solidFill>
              <a:srgbClr val="F15A55"/>
            </a:solidFill>
            <a:prstDash val="solid"/>
            <a:round/>
            <a:headEnd type="none" w="sm" len="sm"/>
            <a:tailEnd type="none" w="sm" len="sm"/>
          </a:ln>
        </p:spPr>
      </p:cxnSp>
      <p:sp>
        <p:nvSpPr>
          <p:cNvPr id="639" name="Google Shape;639;p14"/>
          <p:cNvSpPr txBox="1"/>
          <p:nvPr/>
        </p:nvSpPr>
        <p:spPr>
          <a:xfrm>
            <a:off x="1076120" y="4873552"/>
            <a:ext cx="10144536"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BE" sz="3200" dirty="0">
                <a:solidFill>
                  <a:srgbClr val="00B0F0"/>
                </a:solidFill>
                <a:latin typeface="Roboto Condensed"/>
                <a:ea typeface="Roboto Condensed"/>
                <a:cs typeface="Roboto Condensed"/>
                <a:sym typeface="Roboto Condensed"/>
              </a:rPr>
              <a:t>www.eurocarers.org</a:t>
            </a:r>
            <a:endParaRPr lang="en-GB" sz="3200" dirty="0">
              <a:solidFill>
                <a:srgbClr val="00B0F0"/>
              </a:solidFill>
              <a:latin typeface="Roboto Condensed"/>
              <a:ea typeface="Roboto Condensed"/>
              <a:cs typeface="Roboto Condensed"/>
              <a:sym typeface="Roboto Condensed"/>
            </a:endParaRPr>
          </a:p>
          <a:p>
            <a:pPr marL="0" marR="0" lvl="0" indent="0" algn="ctr" rtl="0">
              <a:spcBef>
                <a:spcPts val="0"/>
              </a:spcBef>
              <a:spcAft>
                <a:spcPts val="0"/>
              </a:spcAft>
              <a:buNone/>
            </a:pPr>
            <a:r>
              <a:rPr lang="en-GB" sz="3200" dirty="0">
                <a:solidFill>
                  <a:srgbClr val="00B0F0"/>
                </a:solidFill>
                <a:latin typeface="Roboto Condensed"/>
                <a:ea typeface="Roboto Condensed"/>
                <a:cs typeface="Roboto Condensed"/>
                <a:sym typeface="Roboto Condensed"/>
              </a:rPr>
              <a:t>gl@eurocarers.org</a:t>
            </a:r>
            <a:r>
              <a:rPr lang="en-BE" sz="3200" dirty="0">
                <a:solidFill>
                  <a:srgbClr val="00B0F0"/>
                </a:solidFill>
                <a:latin typeface="Roboto Condensed"/>
                <a:ea typeface="Roboto Condensed"/>
                <a:cs typeface="Roboto Condensed"/>
                <a:sym typeface="Roboto Condensed"/>
              </a:rPr>
              <a:t> </a:t>
            </a:r>
            <a:endParaRPr dirty="0">
              <a:solidFill>
                <a:srgbClr val="00B0F0"/>
              </a:solidFill>
            </a:endParaRPr>
          </a:p>
        </p:txBody>
      </p:sp>
      <p:pic>
        <p:nvPicPr>
          <p:cNvPr id="3" name="Picture 2">
            <a:extLst>
              <a:ext uri="{FF2B5EF4-FFF2-40B4-BE49-F238E27FC236}">
                <a16:creationId xmlns:a16="http://schemas.microsoft.com/office/drawing/2014/main" id="{EF9A84FB-073D-A149-73D6-BDD0D260C5F2}"/>
              </a:ext>
            </a:extLst>
          </p:cNvPr>
          <p:cNvPicPr>
            <a:picLocks noChangeAspect="1"/>
          </p:cNvPicPr>
          <p:nvPr/>
        </p:nvPicPr>
        <p:blipFill>
          <a:blip r:embed="rId3"/>
          <a:stretch>
            <a:fillRect/>
          </a:stretch>
        </p:blipFill>
        <p:spPr>
          <a:xfrm>
            <a:off x="4687002" y="218424"/>
            <a:ext cx="2817996" cy="28179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AF8F8"/>
        </a:solidFill>
        <a:effectLst/>
      </p:bgPr>
    </p:bg>
    <p:spTree>
      <p:nvGrpSpPr>
        <p:cNvPr id="1" name=""/>
        <p:cNvGrpSpPr/>
        <p:nvPr/>
      </p:nvGrpSpPr>
      <p:grpSpPr>
        <a:xfrm>
          <a:off x="0" y="0"/>
          <a:ext cx="0" cy="0"/>
          <a:chOff x="0" y="0"/>
          <a:chExt cx="0" cy="0"/>
        </a:xfrm>
      </p:grpSpPr>
      <p:sp>
        <p:nvSpPr>
          <p:cNvPr id="13" name="Rectangle 5"/>
          <p:cNvSpPr txBox="1">
            <a:spLocks noChangeArrowheads="1"/>
          </p:cNvSpPr>
          <p:nvPr/>
        </p:nvSpPr>
        <p:spPr>
          <a:xfrm>
            <a:off x="709613" y="1123060"/>
            <a:ext cx="10772774" cy="1185589"/>
          </a:xfrm>
          <a:prstGeom prst="rect">
            <a:avLst/>
          </a:prstGeom>
        </p:spPr>
        <p:txBody>
          <a:bodyPr vert="horz" lIns="91440" tIns="45720" rIns="91440" bIns="45720" rtlCol="0" anchor="ct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altLang="en-US" sz="2400" b="0" i="0" u="none" strike="noStrike" kern="1200" cap="none" spc="0" normalizeH="0" baseline="0" noProof="0" dirty="0">
                <a:ln>
                  <a:noFill/>
                </a:ln>
                <a:solidFill>
                  <a:srgbClr val="2BB9CD"/>
                </a:solidFill>
                <a:effectLst/>
                <a:uLnTx/>
                <a:uFillTx/>
                <a:latin typeface="Roboto" pitchFamily="2" charset="0"/>
                <a:ea typeface="Roboto" pitchFamily="2" charset="0"/>
                <a:cs typeface="Tahoma" panose="020B0604030504040204" pitchFamily="34" charset="0"/>
              </a:rPr>
              <a:t>A carer is any person who provides care - </a:t>
            </a:r>
            <a:r>
              <a:rPr kumimoji="0" lang="en-US" altLang="en-US" sz="2400" b="1" i="0" strike="noStrike" kern="1200" cap="none" spc="0" normalizeH="0" baseline="0" noProof="0" dirty="0">
                <a:ln>
                  <a:noFill/>
                </a:ln>
                <a:solidFill>
                  <a:srgbClr val="2BB9CD"/>
                </a:solidFill>
                <a:effectLst/>
                <a:uLnTx/>
                <a:uFillTx/>
                <a:latin typeface="Roboto" pitchFamily="2" charset="0"/>
                <a:ea typeface="Roboto" pitchFamily="2" charset="0"/>
                <a:cs typeface="Tahoma" panose="020B0604030504040204" pitchFamily="34" charset="0"/>
              </a:rPr>
              <a:t>usually unpaid </a:t>
            </a:r>
            <a:r>
              <a:rPr kumimoji="0" lang="en-US" altLang="en-US" sz="2400" b="0" i="0" u="none" strike="noStrike" kern="1200" cap="none" spc="0" normalizeH="0" baseline="0" noProof="0" dirty="0">
                <a:ln>
                  <a:noFill/>
                </a:ln>
                <a:solidFill>
                  <a:srgbClr val="2BB9CD"/>
                </a:solidFill>
                <a:effectLst/>
                <a:uLnTx/>
                <a:uFillTx/>
                <a:latin typeface="Roboto" pitchFamily="2" charset="0"/>
                <a:ea typeface="Roboto" pitchFamily="2" charset="0"/>
                <a:cs typeface="Tahoma" panose="020B0604030504040204" pitchFamily="34" charset="0"/>
              </a:rPr>
              <a:t>-  to someone with a chronic illness, a disability or any other long-lasting care needs, </a:t>
            </a:r>
            <a:r>
              <a:rPr kumimoji="0" lang="en-US" altLang="en-US" sz="2400" b="1" i="0" strike="noStrike" kern="1200" cap="none" spc="0" normalizeH="0" baseline="0" noProof="0" dirty="0">
                <a:ln>
                  <a:noFill/>
                </a:ln>
                <a:solidFill>
                  <a:srgbClr val="2BB9CD"/>
                </a:solidFill>
                <a:effectLst/>
                <a:uLnTx/>
                <a:uFillTx/>
                <a:latin typeface="Roboto" pitchFamily="2" charset="0"/>
                <a:ea typeface="Roboto" pitchFamily="2" charset="0"/>
                <a:cs typeface="Tahoma" panose="020B0604030504040204" pitchFamily="34" charset="0"/>
              </a:rPr>
              <a:t>outside a professional or formal framework </a:t>
            </a:r>
            <a:endParaRPr kumimoji="0" lang="en-GB" altLang="en-US" sz="2400" i="0" strike="noStrike" kern="1200" cap="none" spc="0" normalizeH="0" baseline="0" noProof="0" dirty="0">
              <a:ln>
                <a:noFill/>
              </a:ln>
              <a:solidFill>
                <a:srgbClr val="2BB9CD"/>
              </a:solidFill>
              <a:effectLst/>
              <a:uLnTx/>
              <a:uFillTx/>
              <a:latin typeface="Roboto" pitchFamily="2" charset="0"/>
              <a:ea typeface="Roboto" pitchFamily="2" charset="0"/>
              <a:cs typeface="Tahoma" panose="020B0604030504040204" pitchFamily="34" charset="0"/>
            </a:endParaRPr>
          </a:p>
        </p:txBody>
      </p:sp>
      <p:sp>
        <p:nvSpPr>
          <p:cNvPr id="49" name="Title 1"/>
          <p:cNvSpPr>
            <a:spLocks noGrp="1"/>
          </p:cNvSpPr>
          <p:nvPr>
            <p:ph type="title"/>
          </p:nvPr>
        </p:nvSpPr>
        <p:spPr>
          <a:xfrm>
            <a:off x="375313" y="180966"/>
            <a:ext cx="11470943" cy="738380"/>
          </a:xfrm>
        </p:spPr>
        <p:txBody>
          <a:bodyPr anchor="ctr">
            <a:noAutofit/>
          </a:bodyPr>
          <a:lstStyle/>
          <a:p>
            <a:pPr algn="just">
              <a:lnSpc>
                <a:spcPct val="100000"/>
              </a:lnSpc>
            </a:pPr>
            <a:r>
              <a:rPr lang="en-US" sz="4800" b="1" dirty="0">
                <a:solidFill>
                  <a:srgbClr val="2BB9CD"/>
                </a:solidFill>
                <a:latin typeface="Roboto Lt" pitchFamily="2" charset="0"/>
                <a:ea typeface="Roboto Lt" pitchFamily="2" charset="0"/>
              </a:rPr>
              <a:t>Who are informal carers/family carers?</a:t>
            </a:r>
          </a:p>
        </p:txBody>
      </p:sp>
      <p:sp>
        <p:nvSpPr>
          <p:cNvPr id="3" name="TextBox 2">
            <a:extLst>
              <a:ext uri="{FF2B5EF4-FFF2-40B4-BE49-F238E27FC236}">
                <a16:creationId xmlns:a16="http://schemas.microsoft.com/office/drawing/2014/main" id="{C6E20B03-20D6-EC33-86E5-C00308CEE59F}"/>
              </a:ext>
            </a:extLst>
          </p:cNvPr>
          <p:cNvSpPr txBox="1"/>
          <p:nvPr/>
        </p:nvSpPr>
        <p:spPr>
          <a:xfrm>
            <a:off x="6962781" y="4302416"/>
            <a:ext cx="3487114" cy="2369135"/>
          </a:xfrm>
          <a:prstGeom prst="foldedCorner">
            <a:avLst/>
          </a:prstGeom>
          <a:solidFill>
            <a:srgbClr val="E5E8F6"/>
          </a:solid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spcAft>
                <a:spcPts val="600"/>
              </a:spcAft>
            </a:pPr>
            <a:r>
              <a:rPr lang="en-GB" sz="1600" b="1" dirty="0">
                <a:solidFill>
                  <a:srgbClr val="002060"/>
                </a:solidFill>
                <a:effectLst/>
                <a:latin typeface="Roboto" panose="02000000000000000000" pitchFamily="2" charset="0"/>
                <a:ea typeface="Roboto" panose="02000000000000000000" pitchFamily="2" charset="0"/>
                <a:cs typeface="Roboto" panose="02000000000000000000" pitchFamily="2" charset="0"/>
              </a:rPr>
              <a:t>A</a:t>
            </a:r>
            <a:r>
              <a:rPr lang="en-BE" sz="1600" b="1" dirty="0" err="1">
                <a:solidFill>
                  <a:srgbClr val="002060"/>
                </a:solidFill>
                <a:effectLst/>
                <a:latin typeface="Roboto" panose="02000000000000000000" pitchFamily="2" charset="0"/>
                <a:ea typeface="Roboto" panose="02000000000000000000" pitchFamily="2" charset="0"/>
                <a:cs typeface="Roboto" panose="02000000000000000000" pitchFamily="2" charset="0"/>
              </a:rPr>
              <a:t>τυ</a:t>
            </a:r>
            <a:r>
              <a:rPr lang="en-BE" sz="1600" b="1" dirty="0">
                <a:solidFill>
                  <a:srgbClr val="002060"/>
                </a:solidFill>
                <a:effectLst/>
                <a:latin typeface="Roboto" panose="02000000000000000000" pitchFamily="2" charset="0"/>
                <a:ea typeface="Roboto" panose="02000000000000000000" pitchFamily="2" charset="0"/>
                <a:cs typeface="Roboto" panose="02000000000000000000" pitchFamily="2" charset="0"/>
              </a:rPr>
              <a:t>ποι φροντιστές </a:t>
            </a:r>
            <a:r>
              <a:rPr lang="en-GB" sz="1600" b="1" dirty="0">
                <a:solidFill>
                  <a:srgbClr val="002060"/>
                </a:solidFill>
                <a:effectLst/>
                <a:latin typeface="Roboto" panose="02000000000000000000" pitchFamily="2" charset="0"/>
                <a:ea typeface="Roboto" panose="02000000000000000000" pitchFamily="2" charset="0"/>
                <a:cs typeface="Roboto" panose="02000000000000000000" pitchFamily="2" charset="0"/>
              </a:rPr>
              <a:t> </a:t>
            </a:r>
            <a:r>
              <a:rPr lang="en-GB" sz="1600" dirty="0">
                <a:solidFill>
                  <a:srgbClr val="002060"/>
                </a:solidFill>
                <a:effectLst/>
                <a:latin typeface="Roboto" panose="02000000000000000000" pitchFamily="2" charset="0"/>
                <a:ea typeface="Roboto" panose="02000000000000000000" pitchFamily="2" charset="0"/>
                <a:cs typeface="Roboto" panose="02000000000000000000" pitchFamily="2" charset="0"/>
              </a:rPr>
              <a:t>(Greek)</a:t>
            </a:r>
          </a:p>
          <a:p>
            <a:pPr>
              <a:spcAft>
                <a:spcPts val="600"/>
              </a:spcAft>
            </a:pPr>
            <a:r>
              <a:rPr lang="en-GB" sz="1600" b="1" dirty="0">
                <a:solidFill>
                  <a:srgbClr val="002060"/>
                </a:solidFill>
                <a:latin typeface="Roboto" panose="02000000000000000000" pitchFamily="2" charset="0"/>
                <a:ea typeface="Roboto" panose="02000000000000000000" pitchFamily="2" charset="0"/>
                <a:cs typeface="Roboto" panose="02000000000000000000" pitchFamily="2" charset="0"/>
              </a:rPr>
              <a:t>Caregiver </a:t>
            </a:r>
            <a:r>
              <a:rPr lang="en-GB" sz="1600" b="1" dirty="0" err="1">
                <a:solidFill>
                  <a:srgbClr val="002060"/>
                </a:solidFill>
                <a:latin typeface="Roboto" panose="02000000000000000000" pitchFamily="2" charset="0"/>
                <a:ea typeface="Roboto" panose="02000000000000000000" pitchFamily="2" charset="0"/>
                <a:cs typeface="Roboto" panose="02000000000000000000" pitchFamily="2" charset="0"/>
              </a:rPr>
              <a:t>familiare</a:t>
            </a:r>
            <a:r>
              <a:rPr lang="en-GB" sz="1600" b="1" dirty="0">
                <a:solidFill>
                  <a:srgbClr val="002060"/>
                </a:solidFill>
                <a:latin typeface="Roboto" panose="02000000000000000000" pitchFamily="2" charset="0"/>
                <a:ea typeface="Roboto" panose="02000000000000000000" pitchFamily="2" charset="0"/>
                <a:cs typeface="Roboto" panose="02000000000000000000" pitchFamily="2" charset="0"/>
              </a:rPr>
              <a:t> </a:t>
            </a:r>
            <a:r>
              <a:rPr lang="en-GB" sz="1600" dirty="0">
                <a:solidFill>
                  <a:srgbClr val="002060"/>
                </a:solidFill>
                <a:latin typeface="Roboto" panose="02000000000000000000" pitchFamily="2" charset="0"/>
                <a:ea typeface="Roboto" panose="02000000000000000000" pitchFamily="2" charset="0"/>
                <a:cs typeface="Roboto" panose="02000000000000000000" pitchFamily="2" charset="0"/>
              </a:rPr>
              <a:t>(Italian)</a:t>
            </a:r>
          </a:p>
          <a:p>
            <a:pPr>
              <a:spcAft>
                <a:spcPts val="600"/>
              </a:spcAft>
            </a:pPr>
            <a:r>
              <a:rPr lang="it-IT" sz="1600" b="1" dirty="0">
                <a:solidFill>
                  <a:srgbClr val="002060"/>
                </a:solidFill>
                <a:latin typeface="Roboto" panose="02000000000000000000" pitchFamily="2" charset="0"/>
                <a:ea typeface="Roboto" panose="02000000000000000000" pitchFamily="2" charset="0"/>
                <a:cs typeface="Roboto" panose="02000000000000000000" pitchFamily="2" charset="0"/>
              </a:rPr>
              <a:t>Mantelzorger</a:t>
            </a:r>
            <a:r>
              <a:rPr lang="it-IT" sz="1600" dirty="0">
                <a:solidFill>
                  <a:srgbClr val="002060"/>
                </a:solidFill>
                <a:latin typeface="Roboto" panose="02000000000000000000" pitchFamily="2" charset="0"/>
                <a:ea typeface="Roboto" panose="02000000000000000000" pitchFamily="2" charset="0"/>
                <a:cs typeface="Roboto" panose="02000000000000000000" pitchFamily="2" charset="0"/>
              </a:rPr>
              <a:t> (Dutch)</a:t>
            </a:r>
          </a:p>
          <a:p>
            <a:pPr>
              <a:spcAft>
                <a:spcPts val="600"/>
              </a:spcAft>
            </a:pPr>
            <a:r>
              <a:rPr lang="it-IT" sz="1600" b="1" dirty="0">
                <a:solidFill>
                  <a:srgbClr val="002060"/>
                </a:solidFill>
                <a:latin typeface="Roboto" panose="02000000000000000000" pitchFamily="2" charset="0"/>
                <a:ea typeface="Roboto" panose="02000000000000000000" pitchFamily="2" charset="0"/>
                <a:cs typeface="Roboto" panose="02000000000000000000" pitchFamily="2" charset="0"/>
              </a:rPr>
              <a:t>Cuidador informal </a:t>
            </a:r>
            <a:r>
              <a:rPr lang="it-IT" sz="1600" dirty="0">
                <a:solidFill>
                  <a:srgbClr val="002060"/>
                </a:solidFill>
                <a:latin typeface="Roboto" panose="02000000000000000000" pitchFamily="2" charset="0"/>
                <a:ea typeface="Roboto" panose="02000000000000000000" pitchFamily="2" charset="0"/>
                <a:cs typeface="Roboto" panose="02000000000000000000" pitchFamily="2" charset="0"/>
              </a:rPr>
              <a:t>(Spanish)</a:t>
            </a:r>
          </a:p>
          <a:p>
            <a:pPr>
              <a:spcAft>
                <a:spcPts val="600"/>
              </a:spcAft>
            </a:pPr>
            <a:r>
              <a:rPr lang="it-IT" sz="1600" b="1" dirty="0">
                <a:solidFill>
                  <a:srgbClr val="002060"/>
                </a:solidFill>
                <a:latin typeface="Roboto" panose="02000000000000000000" pitchFamily="2" charset="0"/>
                <a:ea typeface="Roboto" panose="02000000000000000000" pitchFamily="2" charset="0"/>
                <a:cs typeface="Roboto" panose="02000000000000000000" pitchFamily="2" charset="0"/>
              </a:rPr>
              <a:t>Aidant proche </a:t>
            </a:r>
            <a:r>
              <a:rPr lang="it-IT" sz="1600" dirty="0">
                <a:solidFill>
                  <a:srgbClr val="002060"/>
                </a:solidFill>
                <a:latin typeface="Roboto" panose="02000000000000000000" pitchFamily="2" charset="0"/>
                <a:ea typeface="Roboto" panose="02000000000000000000" pitchFamily="2" charset="0"/>
                <a:cs typeface="Roboto" panose="02000000000000000000" pitchFamily="2" charset="0"/>
              </a:rPr>
              <a:t>(French)</a:t>
            </a:r>
          </a:p>
          <a:p>
            <a:pPr>
              <a:spcAft>
                <a:spcPts val="600"/>
              </a:spcAft>
            </a:pPr>
            <a:r>
              <a:rPr lang="it-IT" sz="1600" b="1" dirty="0">
                <a:solidFill>
                  <a:srgbClr val="002060"/>
                </a:solidFill>
                <a:latin typeface="Roboto" panose="02000000000000000000" pitchFamily="2" charset="0"/>
                <a:ea typeface="Roboto" panose="02000000000000000000" pitchFamily="2" charset="0"/>
                <a:cs typeface="Roboto" panose="02000000000000000000" pitchFamily="2" charset="0"/>
              </a:rPr>
              <a:t>Pflegende Angehörige </a:t>
            </a:r>
            <a:r>
              <a:rPr lang="it-IT" sz="1600" dirty="0">
                <a:solidFill>
                  <a:srgbClr val="002060"/>
                </a:solidFill>
                <a:latin typeface="Roboto" panose="02000000000000000000" pitchFamily="2" charset="0"/>
                <a:ea typeface="Roboto" panose="02000000000000000000" pitchFamily="2" charset="0"/>
                <a:cs typeface="Roboto" panose="02000000000000000000" pitchFamily="2" charset="0"/>
              </a:rPr>
              <a:t>(German)</a:t>
            </a:r>
            <a:endParaRPr lang="en-BE" sz="1600"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pic>
        <p:nvPicPr>
          <p:cNvPr id="4" name="Picture 3">
            <a:extLst>
              <a:ext uri="{FF2B5EF4-FFF2-40B4-BE49-F238E27FC236}">
                <a16:creationId xmlns:a16="http://schemas.microsoft.com/office/drawing/2014/main" id="{EDFDCF4C-BC05-D548-9908-F4C4563E9C85}"/>
              </a:ext>
            </a:extLst>
          </p:cNvPr>
          <p:cNvPicPr>
            <a:picLocks noChangeAspect="1"/>
          </p:cNvPicPr>
          <p:nvPr/>
        </p:nvPicPr>
        <p:blipFill>
          <a:blip r:embed="rId3"/>
          <a:stretch>
            <a:fillRect/>
          </a:stretch>
        </p:blipFill>
        <p:spPr>
          <a:xfrm>
            <a:off x="709613" y="2489650"/>
            <a:ext cx="5864357" cy="3671896"/>
          </a:xfrm>
          <a:prstGeom prst="rect">
            <a:avLst/>
          </a:prstGeom>
        </p:spPr>
      </p:pic>
      <p:sp>
        <p:nvSpPr>
          <p:cNvPr id="15" name="Cloud 14">
            <a:extLst>
              <a:ext uri="{FF2B5EF4-FFF2-40B4-BE49-F238E27FC236}">
                <a16:creationId xmlns:a16="http://schemas.microsoft.com/office/drawing/2014/main" id="{E3AF1B65-E720-AB53-5919-1DAC46198F06}"/>
              </a:ext>
            </a:extLst>
          </p:cNvPr>
          <p:cNvSpPr/>
          <p:nvPr/>
        </p:nvSpPr>
        <p:spPr>
          <a:xfrm>
            <a:off x="9790545" y="1994739"/>
            <a:ext cx="2817091" cy="2143278"/>
          </a:xfrm>
          <a:prstGeom prst="cloud">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2">
                    <a:lumMod val="25000"/>
                    <a:lumOff val="75000"/>
                  </a:schemeClr>
                </a:solidFill>
                <a:latin typeface="Roboto" panose="02000000000000000000" pitchFamily="2" charset="0"/>
                <a:ea typeface="Roboto" panose="02000000000000000000" pitchFamily="2" charset="0"/>
                <a:cs typeface="Roboto" panose="02000000000000000000" pitchFamily="2" charset="0"/>
              </a:rPr>
              <a:t>They typically are:</a:t>
            </a:r>
          </a:p>
          <a:p>
            <a:pPr algn="ctr"/>
            <a:endParaRPr lang="en-GB" sz="700" dirty="0">
              <a:solidFill>
                <a:schemeClr val="tx2">
                  <a:lumMod val="25000"/>
                  <a:lumOff val="75000"/>
                </a:schemeClr>
              </a:solidFill>
              <a:latin typeface="Roboto" panose="02000000000000000000" pitchFamily="2" charset="0"/>
              <a:ea typeface="Roboto" panose="02000000000000000000" pitchFamily="2" charset="0"/>
              <a:cs typeface="Roboto" panose="02000000000000000000" pitchFamily="2" charset="0"/>
            </a:endParaRPr>
          </a:p>
          <a:p>
            <a:pPr algn="ctr"/>
            <a:r>
              <a:rPr lang="en-GB" sz="1600" dirty="0">
                <a:latin typeface="Roboto" panose="02000000000000000000" pitchFamily="2" charset="0"/>
                <a:ea typeface="Roboto" panose="02000000000000000000" pitchFamily="2" charset="0"/>
                <a:cs typeface="Roboto" panose="02000000000000000000" pitchFamily="2" charset="0"/>
              </a:rPr>
              <a:t>Family members</a:t>
            </a:r>
          </a:p>
          <a:p>
            <a:pPr algn="ctr"/>
            <a:r>
              <a:rPr lang="en-GB" sz="1600" dirty="0">
                <a:latin typeface="Roboto" panose="02000000000000000000" pitchFamily="2" charset="0"/>
                <a:ea typeface="Roboto" panose="02000000000000000000" pitchFamily="2" charset="0"/>
                <a:cs typeface="Roboto" panose="02000000000000000000" pitchFamily="2" charset="0"/>
              </a:rPr>
              <a:t>Friends</a:t>
            </a:r>
          </a:p>
          <a:p>
            <a:pPr algn="ctr"/>
            <a:r>
              <a:rPr lang="en-GB" sz="1600" dirty="0">
                <a:latin typeface="Roboto" panose="02000000000000000000" pitchFamily="2" charset="0"/>
                <a:ea typeface="Roboto" panose="02000000000000000000" pitchFamily="2" charset="0"/>
                <a:cs typeface="Roboto" panose="02000000000000000000" pitchFamily="2" charset="0"/>
              </a:rPr>
              <a:t>Neighbours</a:t>
            </a:r>
          </a:p>
        </p:txBody>
      </p:sp>
    </p:spTree>
    <p:extLst>
      <p:ext uri="{BB962C8B-B14F-4D97-AF65-F5344CB8AC3E}">
        <p14:creationId xmlns:p14="http://schemas.microsoft.com/office/powerpoint/2010/main" val="112697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F6E5"/>
        </a:solidFill>
        <a:effectLst/>
      </p:bgPr>
    </p:bg>
    <p:spTree>
      <p:nvGrpSpPr>
        <p:cNvPr id="1" name=""/>
        <p:cNvGrpSpPr/>
        <p:nvPr/>
      </p:nvGrpSpPr>
      <p:grpSpPr>
        <a:xfrm>
          <a:off x="0" y="0"/>
          <a:ext cx="0" cy="0"/>
          <a:chOff x="0" y="0"/>
          <a:chExt cx="0" cy="0"/>
        </a:xfrm>
      </p:grpSpPr>
      <p:sp>
        <p:nvSpPr>
          <p:cNvPr id="49" name="Title 1"/>
          <p:cNvSpPr>
            <a:spLocks noGrp="1"/>
          </p:cNvSpPr>
          <p:nvPr>
            <p:ph type="title"/>
          </p:nvPr>
        </p:nvSpPr>
        <p:spPr>
          <a:xfrm>
            <a:off x="723684" y="175707"/>
            <a:ext cx="10744632" cy="738380"/>
          </a:xfrm>
        </p:spPr>
        <p:txBody>
          <a:bodyPr anchor="ctr">
            <a:noAutofit/>
          </a:bodyPr>
          <a:lstStyle/>
          <a:p>
            <a:pPr algn="just">
              <a:lnSpc>
                <a:spcPct val="100000"/>
              </a:lnSpc>
            </a:pPr>
            <a:r>
              <a:rPr lang="en-US" sz="5200" dirty="0">
                <a:solidFill>
                  <a:srgbClr val="009999"/>
                </a:solidFill>
                <a:latin typeface="Roboto Lt" pitchFamily="2" charset="0"/>
                <a:ea typeface="Roboto Lt" pitchFamily="2" charset="0"/>
              </a:rPr>
              <a:t>How many informal carers are there?</a:t>
            </a:r>
          </a:p>
        </p:txBody>
      </p:sp>
      <p:sp>
        <p:nvSpPr>
          <p:cNvPr id="22" name="TextBox 21">
            <a:extLst>
              <a:ext uri="{FF2B5EF4-FFF2-40B4-BE49-F238E27FC236}">
                <a16:creationId xmlns:a16="http://schemas.microsoft.com/office/drawing/2014/main" id="{C8BFF479-FDAD-44A7-82D2-267ECD93BF72}"/>
              </a:ext>
            </a:extLst>
          </p:cNvPr>
          <p:cNvSpPr txBox="1"/>
          <p:nvPr/>
        </p:nvSpPr>
        <p:spPr>
          <a:xfrm>
            <a:off x="10226466" y="6441539"/>
            <a:ext cx="184698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BE" sz="1200" b="0" i="0" u="none" strike="noStrike" kern="1200" cap="none" spc="0" normalizeH="0" baseline="0" noProof="0" dirty="0">
                <a:ln>
                  <a:noFill/>
                </a:ln>
                <a:solidFill>
                  <a:schemeClr val="bg1">
                    <a:lumMod val="50000"/>
                  </a:schemeClr>
                </a:solidFill>
                <a:effectLst/>
                <a:uLnTx/>
                <a:uFillTx/>
                <a:latin typeface="Roboto Lt" pitchFamily="2" charset="0"/>
                <a:ea typeface="Roboto Lt" pitchFamily="2" charset="0"/>
                <a:cs typeface="+mn-cs"/>
              </a:rPr>
              <a:t>Source: Eurofound 2020</a:t>
            </a:r>
            <a:endParaRPr kumimoji="0" lang="en-GB" sz="1200" b="0" i="0" u="none" strike="noStrike" kern="1200" cap="none" spc="0" normalizeH="0" baseline="0" noProof="0" dirty="0">
              <a:ln>
                <a:noFill/>
              </a:ln>
              <a:solidFill>
                <a:schemeClr val="bg1">
                  <a:lumMod val="50000"/>
                </a:schemeClr>
              </a:solidFill>
              <a:effectLst/>
              <a:uLnTx/>
              <a:uFillTx/>
              <a:latin typeface="Roboto Lt" pitchFamily="2" charset="0"/>
              <a:ea typeface="Roboto Lt" pitchFamily="2" charset="0"/>
              <a:cs typeface="+mn-cs"/>
            </a:endParaRPr>
          </a:p>
        </p:txBody>
      </p:sp>
      <p:graphicFrame>
        <p:nvGraphicFramePr>
          <p:cNvPr id="27" name="Chart 26">
            <a:extLst>
              <a:ext uri="{FF2B5EF4-FFF2-40B4-BE49-F238E27FC236}">
                <a16:creationId xmlns:a16="http://schemas.microsoft.com/office/drawing/2014/main" id="{68EEFE01-053E-4C3A-BBBC-5C5948F7DDBD}"/>
              </a:ext>
            </a:extLst>
          </p:cNvPr>
          <p:cNvGraphicFramePr/>
          <p:nvPr>
            <p:extLst>
              <p:ext uri="{D42A27DB-BD31-4B8C-83A1-F6EECF244321}">
                <p14:modId xmlns:p14="http://schemas.microsoft.com/office/powerpoint/2010/main" val="3732849382"/>
              </p:ext>
            </p:extLst>
          </p:nvPr>
        </p:nvGraphicFramePr>
        <p:xfrm>
          <a:off x="2512195" y="1482292"/>
          <a:ext cx="9292310" cy="4865730"/>
        </p:xfrm>
        <a:graphic>
          <a:graphicData uri="http://schemas.openxmlformats.org/drawingml/2006/chart">
            <c:chart xmlns:c="http://schemas.openxmlformats.org/drawingml/2006/chart" xmlns:r="http://schemas.openxmlformats.org/officeDocument/2006/relationships" r:id="rId3"/>
          </a:graphicData>
        </a:graphic>
      </p:graphicFrame>
      <p:sp>
        <p:nvSpPr>
          <p:cNvPr id="2" name="Star: 10 Points 1">
            <a:extLst>
              <a:ext uri="{FF2B5EF4-FFF2-40B4-BE49-F238E27FC236}">
                <a16:creationId xmlns:a16="http://schemas.microsoft.com/office/drawing/2014/main" id="{CA84D1A9-F11D-2955-E4D5-52DB4D2BE504}"/>
              </a:ext>
            </a:extLst>
          </p:cNvPr>
          <p:cNvSpPr/>
          <p:nvPr/>
        </p:nvSpPr>
        <p:spPr>
          <a:xfrm>
            <a:off x="387496" y="1330036"/>
            <a:ext cx="1950459" cy="1984664"/>
          </a:xfrm>
          <a:prstGeom prst="star10">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Roboto" panose="02000000000000000000" pitchFamily="2" charset="0"/>
                <a:ea typeface="Roboto" panose="02000000000000000000" pitchFamily="2" charset="0"/>
                <a:cs typeface="Roboto" panose="02000000000000000000" pitchFamily="2" charset="0"/>
              </a:rPr>
              <a:t>44m people (18+) in the EU</a:t>
            </a:r>
            <a:endParaRPr lang="en-BE" sz="1600" dirty="0">
              <a:latin typeface="Roboto" panose="02000000000000000000" pitchFamily="2" charset="0"/>
              <a:ea typeface="Roboto" panose="02000000000000000000" pitchFamily="2" charset="0"/>
              <a:cs typeface="Roboto" panose="02000000000000000000" pitchFamily="2" charset="0"/>
            </a:endParaRPr>
          </a:p>
        </p:txBody>
      </p:sp>
      <p:sp>
        <p:nvSpPr>
          <p:cNvPr id="3" name="Star: 10 Points 2">
            <a:extLst>
              <a:ext uri="{FF2B5EF4-FFF2-40B4-BE49-F238E27FC236}">
                <a16:creationId xmlns:a16="http://schemas.microsoft.com/office/drawing/2014/main" id="{93225347-14E5-BAD6-BC70-92793B6BB372}"/>
              </a:ext>
            </a:extLst>
          </p:cNvPr>
          <p:cNvSpPr/>
          <p:nvPr/>
        </p:nvSpPr>
        <p:spPr>
          <a:xfrm>
            <a:off x="389012" y="3725390"/>
            <a:ext cx="1950459" cy="1984664"/>
          </a:xfrm>
          <a:prstGeom prst="star10">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latin typeface="Roboto" panose="02000000000000000000" pitchFamily="2" charset="0"/>
                <a:ea typeface="Roboto" panose="02000000000000000000" pitchFamily="2" charset="0"/>
                <a:cs typeface="Roboto" panose="02000000000000000000" pitchFamily="2" charset="0"/>
              </a:rPr>
              <a:t>80% of care providers at EU level, in FTE</a:t>
            </a:r>
            <a:endParaRPr lang="en-BE" sz="1600" dirty="0">
              <a:latin typeface="Roboto" panose="02000000000000000000" pitchFamily="2" charset="0"/>
              <a:ea typeface="Roboto" panose="02000000000000000000" pitchFamily="2" charset="0"/>
              <a:cs typeface="Roboto" panose="02000000000000000000" pitchFamily="2" charset="0"/>
            </a:endParaRPr>
          </a:p>
        </p:txBody>
      </p:sp>
      <p:sp>
        <p:nvSpPr>
          <p:cNvPr id="4" name="Oval 3">
            <a:extLst>
              <a:ext uri="{FF2B5EF4-FFF2-40B4-BE49-F238E27FC236}">
                <a16:creationId xmlns:a16="http://schemas.microsoft.com/office/drawing/2014/main" id="{C7955832-C56D-0F32-6763-235E8DFA7AB1}"/>
              </a:ext>
            </a:extLst>
          </p:cNvPr>
          <p:cNvSpPr/>
          <p:nvPr/>
        </p:nvSpPr>
        <p:spPr>
          <a:xfrm rot="19270882">
            <a:off x="11280622" y="5647790"/>
            <a:ext cx="375385" cy="269508"/>
          </a:xfrm>
          <a:prstGeom prst="ellipse">
            <a:avLst/>
          </a:prstGeom>
          <a:noFill/>
          <a:ln w="19050">
            <a:solidFill>
              <a:srgbClr val="F15A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146281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DAEE"/>
        </a:solidFill>
        <a:effectLst/>
      </p:bgPr>
    </p:bg>
    <p:spTree>
      <p:nvGrpSpPr>
        <p:cNvPr id="1" name=""/>
        <p:cNvGrpSpPr/>
        <p:nvPr/>
      </p:nvGrpSpPr>
      <p:grpSpPr>
        <a:xfrm>
          <a:off x="0" y="0"/>
          <a:ext cx="0" cy="0"/>
          <a:chOff x="0" y="0"/>
          <a:chExt cx="0" cy="0"/>
        </a:xfrm>
      </p:grpSpPr>
      <p:sp>
        <p:nvSpPr>
          <p:cNvPr id="49" name="Title 1"/>
          <p:cNvSpPr>
            <a:spLocks noGrp="1"/>
          </p:cNvSpPr>
          <p:nvPr>
            <p:ph type="title"/>
          </p:nvPr>
        </p:nvSpPr>
        <p:spPr>
          <a:xfrm>
            <a:off x="2334322" y="140772"/>
            <a:ext cx="7523356" cy="738380"/>
          </a:xfrm>
        </p:spPr>
        <p:txBody>
          <a:bodyPr anchor="ctr">
            <a:noAutofit/>
          </a:bodyPr>
          <a:lstStyle/>
          <a:p>
            <a:pPr algn="just">
              <a:lnSpc>
                <a:spcPct val="100000"/>
              </a:lnSpc>
            </a:pPr>
            <a:r>
              <a:rPr lang="en-US" sz="5200" dirty="0">
                <a:solidFill>
                  <a:srgbClr val="982893"/>
                </a:solidFill>
                <a:latin typeface="Roboto Lt" pitchFamily="2" charset="0"/>
                <a:ea typeface="Roboto Lt" pitchFamily="2" charset="0"/>
              </a:rPr>
              <a:t>The economic </a:t>
            </a:r>
            <a:r>
              <a:rPr lang="en-BE" sz="5200" dirty="0">
                <a:solidFill>
                  <a:srgbClr val="982893"/>
                </a:solidFill>
                <a:latin typeface="Roboto Lt" pitchFamily="2" charset="0"/>
                <a:ea typeface="Roboto Lt" pitchFamily="2" charset="0"/>
              </a:rPr>
              <a:t>argument</a:t>
            </a:r>
            <a:endParaRPr lang="en-US" sz="5200" dirty="0">
              <a:solidFill>
                <a:srgbClr val="982893"/>
              </a:solidFill>
              <a:latin typeface="Roboto Lt" pitchFamily="2" charset="0"/>
              <a:ea typeface="Roboto Lt" pitchFamily="2" charset="0"/>
            </a:endParaRPr>
          </a:p>
        </p:txBody>
      </p:sp>
      <p:sp>
        <p:nvSpPr>
          <p:cNvPr id="85" name="Rectangle 2">
            <a:extLst>
              <a:ext uri="{FF2B5EF4-FFF2-40B4-BE49-F238E27FC236}">
                <a16:creationId xmlns:a16="http://schemas.microsoft.com/office/drawing/2014/main" id="{64587CE5-F9B5-4D8A-86BD-D0BFAA201400}"/>
              </a:ext>
            </a:extLst>
          </p:cNvPr>
          <p:cNvSpPr>
            <a:spLocks noChangeArrowheads="1"/>
          </p:cNvSpPr>
          <p:nvPr/>
        </p:nvSpPr>
        <p:spPr bwMode="auto">
          <a:xfrm>
            <a:off x="761548" y="3498466"/>
            <a:ext cx="10772774" cy="1279068"/>
          </a:xfrm>
          <a:prstGeom prst="rect">
            <a:avLst/>
          </a:prstGeom>
          <a:noFill/>
          <a:ln w="9525">
            <a:noFill/>
            <a:miter lim="800000"/>
            <a:headEnd/>
            <a:tailEnd/>
          </a:ln>
        </p:spPr>
        <p:txBody>
          <a:bodyPr wrap="square" anchor="ctr">
            <a:spAutoFit/>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GB" sz="3500" b="0" i="0" u="none" strike="noStrike" kern="1200" cap="none" spc="0" normalizeH="0" baseline="0" noProof="0" dirty="0">
                <a:ln>
                  <a:noFill/>
                </a:ln>
                <a:solidFill>
                  <a:schemeClr val="tx1"/>
                </a:solidFill>
                <a:effectLst/>
                <a:uLnTx/>
                <a:uFillTx/>
                <a:latin typeface="Roboto" pitchFamily="2" charset="0"/>
                <a:ea typeface="Roboto" pitchFamily="2" charset="0"/>
                <a:cs typeface="+mn-cs"/>
              </a:rPr>
              <a:t>A shift from informal to formal care would require an </a:t>
            </a:r>
            <a:r>
              <a:rPr kumimoji="0" lang="en-GB" sz="3500" b="0" i="0" u="sng" strike="noStrike" kern="1200" cap="none" spc="0" normalizeH="0" baseline="0" noProof="0" dirty="0">
                <a:ln>
                  <a:noFill/>
                </a:ln>
                <a:solidFill>
                  <a:schemeClr val="tx1"/>
                </a:solidFill>
                <a:effectLst/>
                <a:uLnTx/>
                <a:uFillTx/>
                <a:latin typeface="Roboto" pitchFamily="2" charset="0"/>
                <a:ea typeface="Roboto" pitchFamily="2" charset="0"/>
                <a:cs typeface="+mn-cs"/>
              </a:rPr>
              <a:t> </a:t>
            </a:r>
            <a:r>
              <a:rPr kumimoji="0" lang="en-GB" sz="3500" b="1" i="0" strike="noStrike" kern="1200" cap="none" spc="0" normalizeH="0" baseline="0" noProof="0" dirty="0">
                <a:ln>
                  <a:noFill/>
                </a:ln>
                <a:solidFill>
                  <a:schemeClr val="tx1"/>
                </a:solidFill>
                <a:effectLst/>
                <a:uLnTx/>
                <a:uFillTx/>
                <a:latin typeface="Roboto" pitchFamily="2" charset="0"/>
                <a:ea typeface="Roboto" pitchFamily="2" charset="0"/>
                <a:cs typeface="+mn-cs"/>
              </a:rPr>
              <a:t>increase of 109% in the share of GDP devoted to LTC</a:t>
            </a:r>
          </a:p>
        </p:txBody>
      </p:sp>
      <p:sp>
        <p:nvSpPr>
          <p:cNvPr id="86" name="Rectangle 5">
            <a:extLst>
              <a:ext uri="{FF2B5EF4-FFF2-40B4-BE49-F238E27FC236}">
                <a16:creationId xmlns:a16="http://schemas.microsoft.com/office/drawing/2014/main" id="{2DC696BF-889C-43D8-BC08-5E5BCDD0B413}"/>
              </a:ext>
            </a:extLst>
          </p:cNvPr>
          <p:cNvSpPr>
            <a:spLocks noChangeArrowheads="1"/>
          </p:cNvSpPr>
          <p:nvPr/>
        </p:nvSpPr>
        <p:spPr bwMode="auto">
          <a:xfrm>
            <a:off x="709800" y="1310412"/>
            <a:ext cx="8167649" cy="1279068"/>
          </a:xfrm>
          <a:prstGeom prst="rect">
            <a:avLst/>
          </a:prstGeom>
          <a:noFill/>
          <a:ln w="9525">
            <a:noFill/>
            <a:miter lim="800000"/>
            <a:headEnd/>
            <a:tailEnd/>
          </a:ln>
        </p:spPr>
        <p:txBody>
          <a:bodyPr wrap="square" anchor="ctr">
            <a:spAutoFit/>
          </a:bodyPr>
          <a:lstStyle/>
          <a:p>
            <a:pPr marL="0" marR="0" lvl="0" indent="0" algn="ctr" defTabSz="457200" rtl="0" eaLnBrk="1" fontAlgn="auto" latinLnBrk="0" hangingPunct="1">
              <a:lnSpc>
                <a:spcPct val="114000"/>
              </a:lnSpc>
              <a:spcBef>
                <a:spcPts val="0"/>
              </a:spcBef>
              <a:spcAft>
                <a:spcPts val="0"/>
              </a:spcAft>
              <a:buClrTx/>
              <a:buSzTx/>
              <a:buFontTx/>
              <a:buNone/>
              <a:tabLst>
                <a:tab pos="228600" algn="l"/>
              </a:tabLst>
              <a:defRPr/>
            </a:pPr>
            <a:r>
              <a:rPr kumimoji="0" lang="en-GB" sz="3500" b="0" i="0" u="none" strike="noStrike" kern="1200" cap="none" spc="0" normalizeH="0" baseline="0" noProof="0" dirty="0">
                <a:ln>
                  <a:noFill/>
                </a:ln>
                <a:solidFill>
                  <a:schemeClr val="tx1"/>
                </a:solidFill>
                <a:effectLst/>
                <a:uLnTx/>
                <a:uFillTx/>
                <a:latin typeface="Roboto" pitchFamily="2" charset="0"/>
                <a:ea typeface="Roboto" pitchFamily="2" charset="0"/>
                <a:cs typeface="+mn-cs"/>
              </a:rPr>
              <a:t>Value of unpaid informal care in the EU: </a:t>
            </a:r>
          </a:p>
          <a:p>
            <a:pPr marL="0" marR="0" lvl="0" indent="0" algn="ctr" defTabSz="457200" rtl="0" eaLnBrk="1" fontAlgn="auto" latinLnBrk="0" hangingPunct="1">
              <a:lnSpc>
                <a:spcPct val="114000"/>
              </a:lnSpc>
              <a:spcBef>
                <a:spcPts val="0"/>
              </a:spcBef>
              <a:spcAft>
                <a:spcPts val="0"/>
              </a:spcAft>
              <a:buClrTx/>
              <a:buSzTx/>
              <a:buFontTx/>
              <a:buNone/>
              <a:tabLst>
                <a:tab pos="228600" algn="l"/>
              </a:tabLst>
              <a:defRPr/>
            </a:pPr>
            <a:r>
              <a:rPr kumimoji="0" lang="en-GB" sz="3500" i="0" strike="noStrike" kern="1200" cap="none" spc="0" normalizeH="0" baseline="0" noProof="0" dirty="0">
                <a:ln>
                  <a:noFill/>
                </a:ln>
                <a:solidFill>
                  <a:schemeClr val="tx1"/>
                </a:solidFill>
                <a:effectLst/>
                <a:uLnTx/>
                <a:uFillTx/>
                <a:latin typeface="Roboto" pitchFamily="2" charset="0"/>
                <a:ea typeface="Roboto" pitchFamily="2" charset="0"/>
                <a:cs typeface="+mn-cs"/>
              </a:rPr>
              <a:t> </a:t>
            </a:r>
            <a:r>
              <a:rPr kumimoji="0" lang="en-GB" sz="3500" b="1" i="0" strike="noStrike" kern="1200" cap="none" spc="0" normalizeH="0" baseline="0" noProof="0" dirty="0">
                <a:ln>
                  <a:noFill/>
                </a:ln>
                <a:solidFill>
                  <a:schemeClr val="tx1"/>
                </a:solidFill>
                <a:effectLst/>
                <a:uLnTx/>
                <a:uFillTx/>
                <a:latin typeface="Roboto" pitchFamily="2" charset="0"/>
                <a:ea typeface="Roboto" pitchFamily="2" charset="0"/>
                <a:cs typeface="+mn-cs"/>
              </a:rPr>
              <a:t>2.5% of the EU GDP</a:t>
            </a:r>
          </a:p>
        </p:txBody>
      </p:sp>
      <p:sp>
        <p:nvSpPr>
          <p:cNvPr id="101" name="Rectangle 2">
            <a:extLst>
              <a:ext uri="{FF2B5EF4-FFF2-40B4-BE49-F238E27FC236}">
                <a16:creationId xmlns:a16="http://schemas.microsoft.com/office/drawing/2014/main" id="{F959546B-11ED-4E62-BC23-27FF4E8AB055}"/>
              </a:ext>
            </a:extLst>
          </p:cNvPr>
          <p:cNvSpPr>
            <a:spLocks noChangeArrowheads="1"/>
          </p:cNvSpPr>
          <p:nvPr/>
        </p:nvSpPr>
        <p:spPr bwMode="auto">
          <a:xfrm>
            <a:off x="0" y="5371049"/>
            <a:ext cx="10772400" cy="630942"/>
          </a:xfrm>
          <a:prstGeom prst="rect">
            <a:avLst/>
          </a:prstGeom>
          <a:noFill/>
          <a:ln w="9525">
            <a:noFill/>
            <a:miter lim="800000"/>
            <a:headEnd/>
            <a:tailEnd/>
          </a:ln>
        </p:spPr>
        <p:txBody>
          <a:bodyPr wrap="square" anchor="ctr">
            <a:spAutoFit/>
          </a:bodyPr>
          <a:lstStyle/>
          <a:p>
            <a:pPr marL="0" marR="0" lvl="0" indent="0" algn="ctr" defTabSz="457200" rtl="0" eaLnBrk="1" fontAlgn="auto" latinLnBrk="0" hangingPunct="1">
              <a:lnSpc>
                <a:spcPct val="100000"/>
              </a:lnSpc>
              <a:spcBef>
                <a:spcPts val="0"/>
              </a:spcBef>
              <a:spcAft>
                <a:spcPct val="20000"/>
              </a:spcAft>
              <a:buClrTx/>
              <a:buSzTx/>
              <a:buFontTx/>
              <a:buNone/>
              <a:tabLst/>
              <a:defRPr/>
            </a:pPr>
            <a:r>
              <a:rPr kumimoji="0" lang="en-GB" sz="3500" b="1" i="0" u="none" strike="noStrike" kern="1200" cap="none" spc="0" normalizeH="0" baseline="0" noProof="0" dirty="0">
                <a:ln>
                  <a:noFill/>
                </a:ln>
                <a:solidFill>
                  <a:srgbClr val="ED008C"/>
                </a:solidFill>
                <a:effectLst/>
                <a:uLnTx/>
                <a:uFillTx/>
                <a:latin typeface="Roboto" pitchFamily="2" charset="0"/>
                <a:ea typeface="Roboto" pitchFamily="2" charset="0"/>
                <a:cs typeface="+mn-cs"/>
              </a:rPr>
              <a:t>No universal long-term care without informal carers!</a:t>
            </a:r>
          </a:p>
        </p:txBody>
      </p:sp>
      <p:sp>
        <p:nvSpPr>
          <p:cNvPr id="2" name="Explosion: 8 Points 1">
            <a:extLst>
              <a:ext uri="{FF2B5EF4-FFF2-40B4-BE49-F238E27FC236}">
                <a16:creationId xmlns:a16="http://schemas.microsoft.com/office/drawing/2014/main" id="{38F5235F-DA57-A3E1-636F-9B466C2DF40E}"/>
              </a:ext>
            </a:extLst>
          </p:cNvPr>
          <p:cNvSpPr/>
          <p:nvPr/>
        </p:nvSpPr>
        <p:spPr>
          <a:xfrm>
            <a:off x="8877449" y="681679"/>
            <a:ext cx="2843496" cy="2677855"/>
          </a:xfrm>
          <a:prstGeom prst="irregularSeal1">
            <a:avLst/>
          </a:prstGeom>
          <a:solidFill>
            <a:srgbClr val="9828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1" dirty="0">
                <a:latin typeface="Roboto" panose="02000000000000000000" pitchFamily="2" charset="0"/>
                <a:ea typeface="Roboto" panose="02000000000000000000" pitchFamily="2" charset="0"/>
                <a:cs typeface="Roboto" panose="02000000000000000000" pitchFamily="2" charset="0"/>
              </a:rPr>
              <a:t>vs 1.7% spent on professional LTC</a:t>
            </a:r>
            <a:endParaRPr lang="en-BE" sz="1800" b="1" dirty="0">
              <a:latin typeface="Roboto" panose="02000000000000000000" pitchFamily="2"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FD6F48AA-C2C5-BEAF-EB03-CC7C42256FA5}"/>
              </a:ext>
            </a:extLst>
          </p:cNvPr>
          <p:cNvPicPr>
            <a:picLocks noChangeAspect="1"/>
          </p:cNvPicPr>
          <p:nvPr/>
        </p:nvPicPr>
        <p:blipFill>
          <a:blip r:embed="rId3"/>
          <a:stretch>
            <a:fillRect/>
          </a:stretch>
        </p:blipFill>
        <p:spPr>
          <a:xfrm>
            <a:off x="586482" y="-363958"/>
            <a:ext cx="1747840" cy="1747840"/>
          </a:xfrm>
          <a:prstGeom prst="rect">
            <a:avLst/>
          </a:prstGeom>
        </p:spPr>
      </p:pic>
      <p:pic>
        <p:nvPicPr>
          <p:cNvPr id="7" name="Picture 6">
            <a:extLst>
              <a:ext uri="{FF2B5EF4-FFF2-40B4-BE49-F238E27FC236}">
                <a16:creationId xmlns:a16="http://schemas.microsoft.com/office/drawing/2014/main" id="{9D873A97-8B3D-BCE6-E2B0-B3A9CDF205E5}"/>
              </a:ext>
            </a:extLst>
          </p:cNvPr>
          <p:cNvPicPr>
            <a:picLocks noChangeAspect="1"/>
          </p:cNvPicPr>
          <p:nvPr/>
        </p:nvPicPr>
        <p:blipFill>
          <a:blip r:embed="rId4"/>
          <a:stretch>
            <a:fillRect/>
          </a:stretch>
        </p:blipFill>
        <p:spPr>
          <a:xfrm>
            <a:off x="10772400" y="5202790"/>
            <a:ext cx="1373500" cy="1373500"/>
          </a:xfrm>
          <a:prstGeom prst="rect">
            <a:avLst/>
          </a:prstGeom>
        </p:spPr>
      </p:pic>
    </p:spTree>
    <p:extLst>
      <p:ext uri="{BB962C8B-B14F-4D97-AF65-F5344CB8AC3E}">
        <p14:creationId xmlns:p14="http://schemas.microsoft.com/office/powerpoint/2010/main" val="56296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01"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BEA2-766A-6131-DDEE-BD980AB8AEAA}"/>
              </a:ext>
            </a:extLst>
          </p:cNvPr>
          <p:cNvSpPr>
            <a:spLocks noGrp="1"/>
          </p:cNvSpPr>
          <p:nvPr>
            <p:ph type="title"/>
          </p:nvPr>
        </p:nvSpPr>
        <p:spPr>
          <a:xfrm>
            <a:off x="343930" y="212019"/>
            <a:ext cx="4263304" cy="1325563"/>
          </a:xfrm>
        </p:spPr>
        <p:txBody>
          <a:bodyPr/>
          <a:lstStyle/>
          <a:p>
            <a:pPr algn="ctr"/>
            <a:r>
              <a:rPr lang="en-GB" dirty="0">
                <a:solidFill>
                  <a:srgbClr val="F15A55"/>
                </a:solidFill>
                <a:latin typeface="Roboto Lt"/>
              </a:rPr>
              <a:t>The Eurocarers</a:t>
            </a:r>
            <a:r>
              <a:rPr lang="en-GB" dirty="0">
                <a:latin typeface="Roboto Lt"/>
              </a:rPr>
              <a:t> </a:t>
            </a:r>
            <a:r>
              <a:rPr lang="en-GB" dirty="0">
                <a:solidFill>
                  <a:srgbClr val="F15A55"/>
                </a:solidFill>
                <a:latin typeface="Roboto Lt"/>
              </a:rPr>
              <a:t>network</a:t>
            </a:r>
            <a:endParaRPr lang="en-BE" dirty="0">
              <a:solidFill>
                <a:srgbClr val="F15A55"/>
              </a:solidFill>
              <a:latin typeface="Roboto Lt"/>
            </a:endParaRPr>
          </a:p>
        </p:txBody>
      </p:sp>
      <p:sp>
        <p:nvSpPr>
          <p:cNvPr id="3" name="Text Placeholder 2">
            <a:extLst>
              <a:ext uri="{FF2B5EF4-FFF2-40B4-BE49-F238E27FC236}">
                <a16:creationId xmlns:a16="http://schemas.microsoft.com/office/drawing/2014/main" id="{8E45779E-0C0C-37A6-1E4F-0A3D92849966}"/>
              </a:ext>
            </a:extLst>
          </p:cNvPr>
          <p:cNvSpPr>
            <a:spLocks noGrp="1"/>
          </p:cNvSpPr>
          <p:nvPr>
            <p:ph type="body" idx="1"/>
          </p:nvPr>
        </p:nvSpPr>
        <p:spPr>
          <a:xfrm>
            <a:off x="216108" y="1759351"/>
            <a:ext cx="4518949" cy="4351338"/>
          </a:xfrm>
        </p:spPr>
        <p:txBody>
          <a:bodyPr>
            <a:normAutofit/>
          </a:bodyPr>
          <a:lstStyle/>
          <a:p>
            <a:pPr>
              <a:buFont typeface="Wingdings" panose="05000000000000000000" pitchFamily="2" charset="2"/>
              <a:buChar char="§"/>
            </a:pPr>
            <a:r>
              <a:rPr lang="en-GB" b="1" dirty="0">
                <a:solidFill>
                  <a:srgbClr val="002060"/>
                </a:solidFill>
                <a:latin typeface="Roboto" panose="02000000000000000000" pitchFamily="2" charset="0"/>
                <a:ea typeface="Roboto" panose="02000000000000000000" pitchFamily="2" charset="0"/>
                <a:cs typeface="Roboto" panose="02000000000000000000" pitchFamily="2" charset="0"/>
              </a:rPr>
              <a:t>75 members </a:t>
            </a:r>
            <a:r>
              <a:rPr lang="en-GB" dirty="0">
                <a:solidFill>
                  <a:srgbClr val="002060"/>
                </a:solidFill>
                <a:latin typeface="Roboto" panose="02000000000000000000" pitchFamily="2" charset="0"/>
                <a:ea typeface="Roboto" panose="02000000000000000000" pitchFamily="2" charset="0"/>
                <a:cs typeface="Roboto" panose="02000000000000000000" pitchFamily="2" charset="0"/>
              </a:rPr>
              <a:t>and partner organisations </a:t>
            </a:r>
          </a:p>
          <a:p>
            <a:pPr>
              <a:buFont typeface="Wingdings" panose="05000000000000000000" pitchFamily="2" charset="2"/>
              <a:buChar char="§"/>
            </a:pPr>
            <a:r>
              <a:rPr lang="en-GB" b="1" dirty="0">
                <a:solidFill>
                  <a:srgbClr val="002060"/>
                </a:solidFill>
                <a:latin typeface="Roboto" panose="02000000000000000000" pitchFamily="2" charset="0"/>
                <a:ea typeface="Roboto" panose="02000000000000000000" pitchFamily="2" charset="0"/>
                <a:cs typeface="Roboto" panose="02000000000000000000" pitchFamily="2" charset="0"/>
              </a:rPr>
              <a:t>25 countries </a:t>
            </a:r>
            <a:r>
              <a:rPr lang="en-GB" dirty="0">
                <a:solidFill>
                  <a:srgbClr val="002060"/>
                </a:solidFill>
                <a:latin typeface="Roboto" panose="02000000000000000000" pitchFamily="2" charset="0"/>
                <a:ea typeface="Roboto" panose="02000000000000000000" pitchFamily="2" charset="0"/>
                <a:cs typeface="Roboto" panose="02000000000000000000" pitchFamily="2" charset="0"/>
              </a:rPr>
              <a:t>represented </a:t>
            </a:r>
          </a:p>
          <a:p>
            <a:pPr>
              <a:buFont typeface="Wingdings" panose="05000000000000000000" pitchFamily="2" charset="2"/>
              <a:buChar char="§"/>
            </a:pPr>
            <a:endParaRPr lang="en-GB" dirty="0">
              <a:solidFill>
                <a:srgbClr val="002060"/>
              </a:solidFill>
              <a:latin typeface="Roboto" panose="02000000000000000000" pitchFamily="2" charset="0"/>
              <a:ea typeface="Roboto" panose="02000000000000000000" pitchFamily="2" charset="0"/>
              <a:cs typeface="Roboto" panose="02000000000000000000" pitchFamily="2" charset="0"/>
            </a:endParaRPr>
          </a:p>
          <a:p>
            <a:pPr>
              <a:buFont typeface="Wingdings" panose="05000000000000000000" pitchFamily="2" charset="2"/>
              <a:buChar char="§"/>
            </a:pPr>
            <a:r>
              <a:rPr lang="en-GB" dirty="0">
                <a:solidFill>
                  <a:srgbClr val="002060"/>
                </a:solidFill>
                <a:latin typeface="Roboto" panose="02000000000000000000" pitchFamily="2" charset="0"/>
                <a:ea typeface="Roboto" panose="02000000000000000000" pitchFamily="2" charset="0"/>
                <a:cs typeface="Roboto" panose="02000000000000000000" pitchFamily="2" charset="0"/>
              </a:rPr>
              <a:t>Carers’ </a:t>
            </a:r>
            <a:r>
              <a:rPr lang="en-GB" b="1" dirty="0">
                <a:solidFill>
                  <a:srgbClr val="002060"/>
                </a:solidFill>
                <a:latin typeface="Roboto" panose="02000000000000000000" pitchFamily="2" charset="0"/>
                <a:ea typeface="Roboto" panose="02000000000000000000" pitchFamily="2" charset="0"/>
                <a:cs typeface="Roboto" panose="02000000000000000000" pitchFamily="2" charset="0"/>
              </a:rPr>
              <a:t>grassroots </a:t>
            </a:r>
            <a:r>
              <a:rPr lang="en-GB" dirty="0">
                <a:solidFill>
                  <a:srgbClr val="002060"/>
                </a:solidFill>
                <a:latin typeface="Roboto" panose="02000000000000000000" pitchFamily="2" charset="0"/>
                <a:ea typeface="Roboto" panose="02000000000000000000" pitchFamily="2" charset="0"/>
                <a:cs typeface="Roboto" panose="02000000000000000000" pitchFamily="2" charset="0"/>
              </a:rPr>
              <a:t>organisations </a:t>
            </a:r>
          </a:p>
          <a:p>
            <a:pPr>
              <a:buFont typeface="Wingdings" panose="05000000000000000000" pitchFamily="2" charset="2"/>
              <a:buChar char="§"/>
            </a:pPr>
            <a:r>
              <a:rPr lang="en-GB" b="1" dirty="0">
                <a:solidFill>
                  <a:srgbClr val="002060"/>
                </a:solidFill>
                <a:latin typeface="Roboto" panose="02000000000000000000" pitchFamily="2" charset="0"/>
                <a:ea typeface="Roboto" panose="02000000000000000000" pitchFamily="2" charset="0"/>
                <a:cs typeface="Roboto" panose="02000000000000000000" pitchFamily="2" charset="0"/>
              </a:rPr>
              <a:t>Research</a:t>
            </a:r>
            <a:r>
              <a:rPr lang="en-GB" dirty="0">
                <a:solidFill>
                  <a:srgbClr val="002060"/>
                </a:solidFill>
                <a:latin typeface="Roboto" panose="02000000000000000000" pitchFamily="2" charset="0"/>
                <a:ea typeface="Roboto" panose="02000000000000000000" pitchFamily="2" charset="0"/>
                <a:cs typeface="Roboto" panose="02000000000000000000" pitchFamily="2" charset="0"/>
              </a:rPr>
              <a:t> organisations</a:t>
            </a:r>
          </a:p>
          <a:p>
            <a:pPr marL="114300" indent="0">
              <a:buNone/>
            </a:pPr>
            <a:endParaRPr lang="en-BE" dirty="0">
              <a:solidFill>
                <a:srgbClr val="002060"/>
              </a:solidFill>
            </a:endParaRPr>
          </a:p>
        </p:txBody>
      </p:sp>
      <p:pic>
        <p:nvPicPr>
          <p:cNvPr id="4" name="Picture 3">
            <a:extLst>
              <a:ext uri="{FF2B5EF4-FFF2-40B4-BE49-F238E27FC236}">
                <a16:creationId xmlns:a16="http://schemas.microsoft.com/office/drawing/2014/main" id="{D74B7800-0399-56D6-D555-FD7EB6C3437F}"/>
              </a:ext>
            </a:extLst>
          </p:cNvPr>
          <p:cNvPicPr>
            <a:picLocks noChangeAspect="1"/>
          </p:cNvPicPr>
          <p:nvPr/>
        </p:nvPicPr>
        <p:blipFill>
          <a:blip r:embed="rId3"/>
          <a:stretch>
            <a:fillRect/>
          </a:stretch>
        </p:blipFill>
        <p:spPr>
          <a:xfrm>
            <a:off x="4899949" y="0"/>
            <a:ext cx="7292051" cy="6839745"/>
          </a:xfrm>
          <a:prstGeom prst="rect">
            <a:avLst/>
          </a:prstGeom>
        </p:spPr>
      </p:pic>
      <p:pic>
        <p:nvPicPr>
          <p:cNvPr id="6" name="Picture 5">
            <a:extLst>
              <a:ext uri="{FF2B5EF4-FFF2-40B4-BE49-F238E27FC236}">
                <a16:creationId xmlns:a16="http://schemas.microsoft.com/office/drawing/2014/main" id="{1A9E1D04-634A-9857-657A-7A9F1A8987D8}"/>
              </a:ext>
            </a:extLst>
          </p:cNvPr>
          <p:cNvPicPr>
            <a:picLocks noChangeAspect="1"/>
          </p:cNvPicPr>
          <p:nvPr/>
        </p:nvPicPr>
        <p:blipFill>
          <a:blip r:embed="rId4"/>
          <a:stretch>
            <a:fillRect/>
          </a:stretch>
        </p:blipFill>
        <p:spPr>
          <a:xfrm>
            <a:off x="0" y="6086377"/>
            <a:ext cx="1822450" cy="771623"/>
          </a:xfrm>
          <a:prstGeom prst="rect">
            <a:avLst/>
          </a:prstGeom>
        </p:spPr>
      </p:pic>
      <p:pic>
        <p:nvPicPr>
          <p:cNvPr id="7" name="Picture 6">
            <a:extLst>
              <a:ext uri="{FF2B5EF4-FFF2-40B4-BE49-F238E27FC236}">
                <a16:creationId xmlns:a16="http://schemas.microsoft.com/office/drawing/2014/main" id="{86339353-9A0B-4FFE-5C04-373EE59E065A}"/>
              </a:ext>
            </a:extLst>
          </p:cNvPr>
          <p:cNvPicPr>
            <a:picLocks noChangeAspect="1"/>
          </p:cNvPicPr>
          <p:nvPr/>
        </p:nvPicPr>
        <p:blipFill>
          <a:blip r:embed="rId5"/>
          <a:stretch>
            <a:fillRect/>
          </a:stretch>
        </p:blipFill>
        <p:spPr>
          <a:xfrm>
            <a:off x="4899949" y="18255"/>
            <a:ext cx="1406094" cy="1406094"/>
          </a:xfrm>
          <a:prstGeom prst="rect">
            <a:avLst/>
          </a:prstGeom>
        </p:spPr>
      </p:pic>
    </p:spTree>
    <p:extLst>
      <p:ext uri="{BB962C8B-B14F-4D97-AF65-F5344CB8AC3E}">
        <p14:creationId xmlns:p14="http://schemas.microsoft.com/office/powerpoint/2010/main" val="2457835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F4AD10-63D1-06BA-601C-84625814BEF2}"/>
              </a:ext>
            </a:extLst>
          </p:cNvPr>
          <p:cNvPicPr>
            <a:picLocks noChangeAspect="1"/>
          </p:cNvPicPr>
          <p:nvPr/>
        </p:nvPicPr>
        <p:blipFill>
          <a:blip r:embed="rId3"/>
          <a:stretch>
            <a:fillRect/>
          </a:stretch>
        </p:blipFill>
        <p:spPr>
          <a:xfrm>
            <a:off x="0" y="6086377"/>
            <a:ext cx="1822450" cy="771623"/>
          </a:xfrm>
          <a:prstGeom prst="rect">
            <a:avLst/>
          </a:prstGeom>
        </p:spPr>
      </p:pic>
      <p:sp>
        <p:nvSpPr>
          <p:cNvPr id="6" name="Title 5">
            <a:extLst>
              <a:ext uri="{FF2B5EF4-FFF2-40B4-BE49-F238E27FC236}">
                <a16:creationId xmlns:a16="http://schemas.microsoft.com/office/drawing/2014/main" id="{81F88838-F345-3A73-13F2-F3CA61E512BB}"/>
              </a:ext>
            </a:extLst>
          </p:cNvPr>
          <p:cNvSpPr>
            <a:spLocks noGrp="1"/>
          </p:cNvSpPr>
          <p:nvPr>
            <p:ph type="title"/>
          </p:nvPr>
        </p:nvSpPr>
        <p:spPr>
          <a:xfrm>
            <a:off x="145521" y="4164469"/>
            <a:ext cx="7114687" cy="1325563"/>
          </a:xfrm>
        </p:spPr>
        <p:txBody>
          <a:bodyPr/>
          <a:lstStyle/>
          <a:p>
            <a:pPr algn="ctr"/>
            <a:r>
              <a:rPr lang="en-GB" dirty="0">
                <a:solidFill>
                  <a:srgbClr val="002060"/>
                </a:solidFill>
                <a:latin typeface="Roboto" panose="02000000000000000000" pitchFamily="2" charset="0"/>
                <a:ea typeface="Roboto" panose="02000000000000000000" pitchFamily="2" charset="0"/>
                <a:cs typeface="Roboto" panose="02000000000000000000" pitchFamily="2" charset="0"/>
              </a:rPr>
              <a:t>Celebrating informal carers as key partners in LTC</a:t>
            </a:r>
            <a:endParaRPr lang="en-BE" dirty="0">
              <a:solidFill>
                <a:srgbClr val="002060"/>
              </a:solidFill>
              <a:latin typeface="Roboto" panose="02000000000000000000" pitchFamily="2" charset="0"/>
              <a:ea typeface="Roboto" panose="02000000000000000000" pitchFamily="2" charset="0"/>
              <a:cs typeface="Roboto" panose="02000000000000000000" pitchFamily="2" charset="0"/>
            </a:endParaRPr>
          </a:p>
        </p:txBody>
      </p:sp>
      <p:pic>
        <p:nvPicPr>
          <p:cNvPr id="1026" name="Picture 2">
            <a:extLst>
              <a:ext uri="{FF2B5EF4-FFF2-40B4-BE49-F238E27FC236}">
                <a16:creationId xmlns:a16="http://schemas.microsoft.com/office/drawing/2014/main" id="{C1E9BCB8-E968-1339-3968-F846A29C1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1" y="-22165"/>
            <a:ext cx="4876800" cy="68984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E592711-FD36-568E-C0A3-B611A6DF91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0145" y="567435"/>
            <a:ext cx="1845441" cy="299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554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F6E5"/>
        </a:solidFill>
        <a:effectLst/>
      </p:bgPr>
    </p:bg>
    <p:spTree>
      <p:nvGrpSpPr>
        <p:cNvPr id="1" name=""/>
        <p:cNvGrpSpPr/>
        <p:nvPr/>
      </p:nvGrpSpPr>
      <p:grpSpPr>
        <a:xfrm>
          <a:off x="0" y="0"/>
          <a:ext cx="0" cy="0"/>
          <a:chOff x="0" y="0"/>
          <a:chExt cx="0" cy="0"/>
        </a:xfrm>
      </p:grpSpPr>
      <p:sp>
        <p:nvSpPr>
          <p:cNvPr id="49" name="Title 1"/>
          <p:cNvSpPr>
            <a:spLocks noGrp="1"/>
          </p:cNvSpPr>
          <p:nvPr>
            <p:ph type="title"/>
          </p:nvPr>
        </p:nvSpPr>
        <p:spPr>
          <a:xfrm>
            <a:off x="1459870" y="180966"/>
            <a:ext cx="10022517" cy="738380"/>
          </a:xfrm>
        </p:spPr>
        <p:txBody>
          <a:bodyPr anchor="ctr">
            <a:noAutofit/>
          </a:bodyPr>
          <a:lstStyle/>
          <a:p>
            <a:pPr algn="just">
              <a:lnSpc>
                <a:spcPct val="100000"/>
              </a:lnSpc>
            </a:pPr>
            <a:r>
              <a:rPr lang="en-US" sz="5200" dirty="0">
                <a:solidFill>
                  <a:srgbClr val="009999"/>
                </a:solidFill>
                <a:latin typeface="Roboto Lt" pitchFamily="2" charset="0"/>
                <a:ea typeface="Roboto Lt" pitchFamily="2" charset="0"/>
              </a:rPr>
              <a:t>The carers movement: key asks</a:t>
            </a:r>
          </a:p>
        </p:txBody>
      </p:sp>
      <p:pic>
        <p:nvPicPr>
          <p:cNvPr id="6" name="Picture 5">
            <a:extLst>
              <a:ext uri="{FF2B5EF4-FFF2-40B4-BE49-F238E27FC236}">
                <a16:creationId xmlns:a16="http://schemas.microsoft.com/office/drawing/2014/main" id="{93F6C83E-DA0B-C4D4-736A-7341F7335B22}"/>
              </a:ext>
            </a:extLst>
          </p:cNvPr>
          <p:cNvPicPr>
            <a:picLocks noChangeAspect="1"/>
          </p:cNvPicPr>
          <p:nvPr/>
        </p:nvPicPr>
        <p:blipFill>
          <a:blip r:embed="rId3"/>
          <a:stretch>
            <a:fillRect/>
          </a:stretch>
        </p:blipFill>
        <p:spPr>
          <a:xfrm>
            <a:off x="6563737" y="2571630"/>
            <a:ext cx="5908685" cy="4455268"/>
          </a:xfrm>
          <a:prstGeom prst="rect">
            <a:avLst/>
          </a:prstGeom>
        </p:spPr>
      </p:pic>
      <p:grpSp>
        <p:nvGrpSpPr>
          <p:cNvPr id="8" name="Group 7">
            <a:extLst>
              <a:ext uri="{FF2B5EF4-FFF2-40B4-BE49-F238E27FC236}">
                <a16:creationId xmlns:a16="http://schemas.microsoft.com/office/drawing/2014/main" id="{1EE740A6-F93A-3358-38B6-4281F49EE68E}"/>
              </a:ext>
            </a:extLst>
          </p:cNvPr>
          <p:cNvGrpSpPr/>
          <p:nvPr/>
        </p:nvGrpSpPr>
        <p:grpSpPr>
          <a:xfrm>
            <a:off x="509439" y="1499690"/>
            <a:ext cx="6636189" cy="4484735"/>
            <a:chOff x="-72452" y="1435035"/>
            <a:chExt cx="6636189" cy="4484735"/>
          </a:xfrm>
        </p:grpSpPr>
        <p:sp>
          <p:nvSpPr>
            <p:cNvPr id="7" name="Text Placeholder 2">
              <a:extLst>
                <a:ext uri="{FF2B5EF4-FFF2-40B4-BE49-F238E27FC236}">
                  <a16:creationId xmlns:a16="http://schemas.microsoft.com/office/drawing/2014/main" id="{33E81609-0BDD-D474-2760-D391BA1F811E}"/>
                </a:ext>
              </a:extLst>
            </p:cNvPr>
            <p:cNvSpPr txBox="1">
              <a:spLocks/>
            </p:cNvSpPr>
            <p:nvPr/>
          </p:nvSpPr>
          <p:spPr>
            <a:xfrm>
              <a:off x="780979" y="1568432"/>
              <a:ext cx="5782758" cy="4351338"/>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buClrTx/>
                <a:buNone/>
              </a:pP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Recognition of the </a:t>
              </a:r>
              <a:r>
                <a:rPr lang="en-US" b="1" dirty="0">
                  <a:solidFill>
                    <a:srgbClr val="000000"/>
                  </a:solidFill>
                  <a:latin typeface="Roboto" panose="02000000000000000000" pitchFamily="2" charset="0"/>
                  <a:ea typeface="Roboto" panose="02000000000000000000" pitchFamily="2" charset="0"/>
                  <a:cs typeface="Roboto" panose="02000000000000000000" pitchFamily="2" charset="0"/>
                </a:rPr>
                <a:t>value of informal care</a:t>
              </a: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US" b="1" dirty="0">
                  <a:solidFill>
                    <a:srgbClr val="000000"/>
                  </a:solidFill>
                  <a:latin typeface="Roboto" panose="02000000000000000000" pitchFamily="2" charset="0"/>
                  <a:ea typeface="Roboto" panose="02000000000000000000" pitchFamily="2" charset="0"/>
                  <a:cs typeface="Roboto" panose="02000000000000000000" pitchFamily="2" charset="0"/>
                </a:rPr>
                <a:t>societal</a:t>
              </a: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 role + </a:t>
              </a:r>
              <a:r>
                <a:rPr lang="en-US" b="1" dirty="0">
                  <a:solidFill>
                    <a:srgbClr val="000000"/>
                  </a:solidFill>
                  <a:latin typeface="Roboto" panose="02000000000000000000" pitchFamily="2" charset="0"/>
                  <a:ea typeface="Roboto" panose="02000000000000000000" pitchFamily="2" charset="0"/>
                  <a:cs typeface="Roboto" panose="02000000000000000000" pitchFamily="2" charset="0"/>
                </a:rPr>
                <a:t>economic</a:t>
              </a: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 value</a:t>
              </a:r>
            </a:p>
            <a:p>
              <a:pPr marL="0" indent="0">
                <a:buClrTx/>
                <a:buNone/>
              </a:pPr>
              <a:endParaRPr lang="en-US" sz="10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0" indent="0">
                <a:buClrTx/>
                <a:buNone/>
              </a:pPr>
              <a:r>
                <a:rPr lang="en-US" b="1" dirty="0">
                  <a:solidFill>
                    <a:srgbClr val="000000"/>
                  </a:solidFill>
                  <a:latin typeface="Roboto" panose="02000000000000000000" pitchFamily="2" charset="0"/>
                  <a:ea typeface="Roboto" panose="02000000000000000000" pitchFamily="2" charset="0"/>
                  <a:cs typeface="Roboto" panose="02000000000000000000" pitchFamily="2" charset="0"/>
                </a:rPr>
                <a:t>Integration</a:t>
              </a: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 in the care team on an equal footing as professional care workers</a:t>
              </a:r>
            </a:p>
            <a:p>
              <a:pPr marL="0" indent="0">
                <a:buClrTx/>
                <a:buNone/>
              </a:pPr>
              <a:endParaRPr lang="en-US" sz="10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0" indent="0">
                <a:buClrTx/>
                <a:buNone/>
              </a:pPr>
              <a:r>
                <a:rPr lang="en-US" b="1" dirty="0">
                  <a:solidFill>
                    <a:srgbClr val="000000"/>
                  </a:solidFill>
                  <a:latin typeface="Roboto" panose="02000000000000000000" pitchFamily="2" charset="0"/>
                  <a:ea typeface="Roboto" panose="02000000000000000000" pitchFamily="2" charset="0"/>
                  <a:cs typeface="Roboto" panose="02000000000000000000" pitchFamily="2" charset="0"/>
                </a:rPr>
                <a:t>Empowering</a:t>
              </a: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 carers: having their voice heard</a:t>
              </a:r>
            </a:p>
            <a:p>
              <a:pPr marL="0" indent="0">
                <a:buClrTx/>
                <a:buNone/>
              </a:pPr>
              <a:endParaRPr lang="en-US" sz="100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0" indent="0">
                <a:buClrTx/>
                <a:buNone/>
              </a:pPr>
              <a:r>
                <a:rPr lang="en-US" dirty="0">
                  <a:solidFill>
                    <a:srgbClr val="000000"/>
                  </a:solidFill>
                  <a:latin typeface="Roboto" panose="02000000000000000000" pitchFamily="2" charset="0"/>
                  <a:ea typeface="Roboto" panose="02000000000000000000" pitchFamily="2" charset="0"/>
                  <a:cs typeface="Roboto" panose="02000000000000000000" pitchFamily="2" charset="0"/>
                </a:rPr>
                <a:t>Care as a </a:t>
              </a:r>
              <a:r>
                <a:rPr lang="en-US" b="1" dirty="0">
                  <a:solidFill>
                    <a:srgbClr val="000000"/>
                  </a:solidFill>
                  <a:latin typeface="Roboto" panose="02000000000000000000" pitchFamily="2" charset="0"/>
                  <a:ea typeface="Roboto" panose="02000000000000000000" pitchFamily="2" charset="0"/>
                  <a:cs typeface="Roboto" panose="02000000000000000000" pitchFamily="2" charset="0"/>
                </a:rPr>
                <a:t>choice</a:t>
              </a:r>
            </a:p>
          </p:txBody>
        </p:sp>
        <p:pic>
          <p:nvPicPr>
            <p:cNvPr id="2" name="Picture 2" descr="Awareness raising">
              <a:extLst>
                <a:ext uri="{FF2B5EF4-FFF2-40B4-BE49-F238E27FC236}">
                  <a16:creationId xmlns:a16="http://schemas.microsoft.com/office/drawing/2014/main" id="{FC80C092-C112-CD51-BF1E-01E34FC016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52" y="1435035"/>
              <a:ext cx="997508" cy="10010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wareness raising">
              <a:extLst>
                <a:ext uri="{FF2B5EF4-FFF2-40B4-BE49-F238E27FC236}">
                  <a16:creationId xmlns:a16="http://schemas.microsoft.com/office/drawing/2014/main" id="{F9B11F08-CC5D-372F-5E0E-61A21AF47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52" y="2489109"/>
              <a:ext cx="997508" cy="10010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wareness raising">
              <a:extLst>
                <a:ext uri="{FF2B5EF4-FFF2-40B4-BE49-F238E27FC236}">
                  <a16:creationId xmlns:a16="http://schemas.microsoft.com/office/drawing/2014/main" id="{EFD131D1-2203-62AB-2E01-48F352CA3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3" y="3623526"/>
              <a:ext cx="997508" cy="10010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wareness raising">
              <a:extLst>
                <a:ext uri="{FF2B5EF4-FFF2-40B4-BE49-F238E27FC236}">
                  <a16:creationId xmlns:a16="http://schemas.microsoft.com/office/drawing/2014/main" id="{1A1621B5-3492-D533-FAB5-011E4B47F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52" y="4638608"/>
              <a:ext cx="997508" cy="100102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741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DAEE"/>
        </a:solidFill>
        <a:effectLst/>
      </p:bgPr>
    </p:bg>
    <p:spTree>
      <p:nvGrpSpPr>
        <p:cNvPr id="1" name=""/>
        <p:cNvGrpSpPr/>
        <p:nvPr/>
      </p:nvGrpSpPr>
      <p:grpSpPr>
        <a:xfrm>
          <a:off x="0" y="0"/>
          <a:ext cx="0" cy="0"/>
          <a:chOff x="0" y="0"/>
          <a:chExt cx="0" cy="0"/>
        </a:xfrm>
      </p:grpSpPr>
      <p:sp>
        <p:nvSpPr>
          <p:cNvPr id="49" name="Title 1"/>
          <p:cNvSpPr>
            <a:spLocks noGrp="1"/>
          </p:cNvSpPr>
          <p:nvPr>
            <p:ph type="title"/>
          </p:nvPr>
        </p:nvSpPr>
        <p:spPr>
          <a:xfrm>
            <a:off x="277887" y="448227"/>
            <a:ext cx="11636226" cy="738380"/>
          </a:xfrm>
        </p:spPr>
        <p:txBody>
          <a:bodyPr anchor="ctr">
            <a:noAutofit/>
          </a:bodyPr>
          <a:lstStyle/>
          <a:p>
            <a:pPr algn="ctr">
              <a:lnSpc>
                <a:spcPct val="100000"/>
              </a:lnSpc>
            </a:pPr>
            <a:r>
              <a:rPr lang="en-GB" sz="6000" dirty="0">
                <a:solidFill>
                  <a:srgbClr val="F15A55"/>
                </a:solidFill>
                <a:latin typeface="Roboto Lt" pitchFamily="2" charset="0"/>
                <a:ea typeface="Roboto Lt" pitchFamily="2" charset="0"/>
              </a:rPr>
              <a:t>How to support informal carers</a:t>
            </a:r>
            <a:endParaRPr lang="en-US" sz="6000" dirty="0">
              <a:solidFill>
                <a:srgbClr val="F15A55"/>
              </a:solidFill>
              <a:latin typeface="Roboto Lt" pitchFamily="2" charset="0"/>
              <a:ea typeface="Roboto Lt" pitchFamily="2" charset="0"/>
            </a:endParaRPr>
          </a:p>
        </p:txBody>
      </p:sp>
      <p:sp>
        <p:nvSpPr>
          <p:cNvPr id="2" name="Rectangle 1">
            <a:extLst>
              <a:ext uri="{FF2B5EF4-FFF2-40B4-BE49-F238E27FC236}">
                <a16:creationId xmlns:a16="http://schemas.microsoft.com/office/drawing/2014/main" id="{892478E6-7994-DEFC-CDEC-651A325A7639}"/>
              </a:ext>
            </a:extLst>
          </p:cNvPr>
          <p:cNvSpPr/>
          <p:nvPr/>
        </p:nvSpPr>
        <p:spPr>
          <a:xfrm>
            <a:off x="1085222" y="2291024"/>
            <a:ext cx="3878664" cy="1668027"/>
          </a:xfrm>
          <a:prstGeom prst="rect">
            <a:avLst/>
          </a:prstGeom>
          <a:solidFill>
            <a:srgbClr val="E5E8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GB" sz="1800" dirty="0">
                <a:solidFill>
                  <a:schemeClr val="tx1"/>
                </a:solidFill>
                <a:effectLst/>
                <a:latin typeface="Roboto Lt"/>
                <a:ea typeface="Calibri" panose="020F0502020204030204" pitchFamily="34" charset="0"/>
                <a:cs typeface="Noto Sans Symbols"/>
              </a:rPr>
              <a:t>Beyond contributing to efficient </a:t>
            </a:r>
            <a:r>
              <a:rPr lang="en-GB" sz="1800" b="1" dirty="0">
                <a:solidFill>
                  <a:schemeClr val="tx1"/>
                </a:solidFill>
                <a:effectLst/>
                <a:latin typeface="Roboto Lt"/>
                <a:ea typeface="Calibri" panose="020F0502020204030204" pitchFamily="34" charset="0"/>
                <a:cs typeface="Noto Sans Symbols"/>
              </a:rPr>
              <a:t>care of their loved ones</a:t>
            </a:r>
            <a:r>
              <a:rPr lang="en-GB" sz="1800" dirty="0">
                <a:solidFill>
                  <a:schemeClr val="tx1"/>
                </a:solidFill>
                <a:effectLst/>
                <a:latin typeface="Roboto Lt"/>
                <a:ea typeface="Calibri" panose="020F0502020204030204" pitchFamily="34" charset="0"/>
                <a:cs typeface="Noto Sans Symbols"/>
              </a:rPr>
              <a:t>, informal carers need to be supported to </a:t>
            </a:r>
            <a:r>
              <a:rPr lang="en-GB" sz="1800" b="1" dirty="0">
                <a:solidFill>
                  <a:schemeClr val="tx1"/>
                </a:solidFill>
                <a:effectLst/>
                <a:latin typeface="Roboto Lt"/>
                <a:ea typeface="Calibri" panose="020F0502020204030204" pitchFamily="34" charset="0"/>
                <a:cs typeface="Noto Sans Symbols"/>
              </a:rPr>
              <a:t>take care of themselves </a:t>
            </a:r>
            <a:endParaRPr lang="en-BE" sz="1800" b="1" dirty="0">
              <a:solidFill>
                <a:schemeClr val="tx1"/>
              </a:solidFill>
              <a:effectLst/>
              <a:latin typeface="Roboto Lt"/>
              <a:ea typeface="Noto Sans Symbols"/>
              <a:cs typeface="Noto Sans Symbols"/>
            </a:endParaRPr>
          </a:p>
        </p:txBody>
      </p:sp>
      <p:sp>
        <p:nvSpPr>
          <p:cNvPr id="3" name="Rectangle 2">
            <a:extLst>
              <a:ext uri="{FF2B5EF4-FFF2-40B4-BE49-F238E27FC236}">
                <a16:creationId xmlns:a16="http://schemas.microsoft.com/office/drawing/2014/main" id="{30DF2E9D-97D1-ED13-63F0-8834988805EB}"/>
              </a:ext>
            </a:extLst>
          </p:cNvPr>
          <p:cNvSpPr/>
          <p:nvPr/>
        </p:nvSpPr>
        <p:spPr>
          <a:xfrm>
            <a:off x="6521380" y="2291023"/>
            <a:ext cx="3878664" cy="1668027"/>
          </a:xfrm>
          <a:prstGeom prst="rect">
            <a:avLst/>
          </a:prstGeom>
          <a:solidFill>
            <a:srgbClr val="E5E8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GB" sz="1800" dirty="0">
                <a:solidFill>
                  <a:srgbClr val="000000"/>
                </a:solidFill>
                <a:effectLst/>
                <a:latin typeface="Roboto Lt"/>
                <a:ea typeface="Calibri" panose="020F0502020204030204" pitchFamily="34" charset="0"/>
                <a:cs typeface="Noto Sans Symbols"/>
              </a:rPr>
              <a:t>Beyond the sole </a:t>
            </a:r>
            <a:r>
              <a:rPr lang="en-GB" sz="1800" b="1" dirty="0">
                <a:solidFill>
                  <a:srgbClr val="000000"/>
                </a:solidFill>
                <a:effectLst/>
                <a:latin typeface="Roboto Lt"/>
                <a:ea typeface="Calibri" panose="020F0502020204030204" pitchFamily="34" charset="0"/>
                <a:cs typeface="Noto Sans Symbols"/>
              </a:rPr>
              <a:t>health</a:t>
            </a:r>
            <a:r>
              <a:rPr lang="en-GB" sz="1800" dirty="0">
                <a:solidFill>
                  <a:srgbClr val="000000"/>
                </a:solidFill>
                <a:effectLst/>
                <a:latin typeface="Roboto Lt"/>
                <a:ea typeface="Calibri" panose="020F0502020204030204" pitchFamily="34" charset="0"/>
                <a:cs typeface="Noto Sans Symbols"/>
              </a:rPr>
              <a:t> area, informal carers need to be protected from </a:t>
            </a:r>
            <a:r>
              <a:rPr lang="en-GB" sz="1800" b="1" dirty="0">
                <a:solidFill>
                  <a:srgbClr val="000000"/>
                </a:solidFill>
                <a:effectLst/>
                <a:latin typeface="Roboto Lt"/>
                <a:ea typeface="Calibri" panose="020F0502020204030204" pitchFamily="34" charset="0"/>
                <a:cs typeface="Noto Sans Symbols"/>
              </a:rPr>
              <a:t>socio-economic vulnerability</a:t>
            </a:r>
            <a:endParaRPr lang="en-BE" sz="1800" b="1" dirty="0">
              <a:solidFill>
                <a:srgbClr val="000000"/>
              </a:solidFill>
              <a:effectLst/>
              <a:latin typeface="Roboto Lt"/>
              <a:ea typeface="Noto Sans Symbols"/>
              <a:cs typeface="Noto Sans Symbols"/>
            </a:endParaRPr>
          </a:p>
        </p:txBody>
      </p:sp>
      <p:sp>
        <p:nvSpPr>
          <p:cNvPr id="4" name="Rectangle 3">
            <a:extLst>
              <a:ext uri="{FF2B5EF4-FFF2-40B4-BE49-F238E27FC236}">
                <a16:creationId xmlns:a16="http://schemas.microsoft.com/office/drawing/2014/main" id="{32792CAD-86A2-120E-C752-03C23B0F0B52}"/>
              </a:ext>
            </a:extLst>
          </p:cNvPr>
          <p:cNvSpPr/>
          <p:nvPr/>
        </p:nvSpPr>
        <p:spPr>
          <a:xfrm>
            <a:off x="4156668" y="4352610"/>
            <a:ext cx="3878664" cy="1668027"/>
          </a:xfrm>
          <a:prstGeom prst="rect">
            <a:avLst/>
          </a:prstGeom>
          <a:solidFill>
            <a:srgbClr val="E5E8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GB" sz="1800" dirty="0">
                <a:solidFill>
                  <a:srgbClr val="000000"/>
                </a:solidFill>
                <a:effectLst/>
                <a:latin typeface="Roboto Lt"/>
                <a:ea typeface="Calibri" panose="020F0502020204030204" pitchFamily="34" charset="0"/>
                <a:cs typeface="Noto Sans Symbols"/>
              </a:rPr>
              <a:t>Beyond </a:t>
            </a:r>
            <a:r>
              <a:rPr lang="en-GB" sz="1800" b="1" dirty="0">
                <a:solidFill>
                  <a:srgbClr val="000000"/>
                </a:solidFill>
                <a:effectLst/>
                <a:latin typeface="Roboto Lt"/>
                <a:ea typeface="Calibri" panose="020F0502020204030204" pitchFamily="34" charset="0"/>
                <a:cs typeface="Noto Sans Symbols"/>
              </a:rPr>
              <a:t>supporting others</a:t>
            </a:r>
            <a:r>
              <a:rPr lang="en-GB" sz="1800" dirty="0">
                <a:solidFill>
                  <a:srgbClr val="000000"/>
                </a:solidFill>
                <a:effectLst/>
                <a:latin typeface="Roboto Lt"/>
                <a:ea typeface="Calibri" panose="020F0502020204030204" pitchFamily="34" charset="0"/>
                <a:cs typeface="Noto Sans Symbols"/>
              </a:rPr>
              <a:t>, informal carers should </a:t>
            </a:r>
            <a:r>
              <a:rPr lang="en-GB" sz="1800" b="1" dirty="0">
                <a:solidFill>
                  <a:srgbClr val="000000"/>
                </a:solidFill>
                <a:effectLst/>
                <a:latin typeface="Roboto Lt"/>
                <a:ea typeface="Calibri" panose="020F0502020204030204" pitchFamily="34" charset="0"/>
                <a:cs typeface="Noto Sans Symbols"/>
              </a:rPr>
              <a:t>have their voice heard </a:t>
            </a:r>
            <a:r>
              <a:rPr lang="en-GB" sz="1800" dirty="0">
                <a:solidFill>
                  <a:srgbClr val="000000"/>
                </a:solidFill>
                <a:effectLst/>
                <a:latin typeface="Roboto Lt"/>
                <a:ea typeface="Calibri" panose="020F0502020204030204" pitchFamily="34" charset="0"/>
                <a:cs typeface="Noto Sans Symbols"/>
              </a:rPr>
              <a:t>and contribute to policy design</a:t>
            </a:r>
            <a:endParaRPr lang="en-BE" sz="1800" dirty="0">
              <a:solidFill>
                <a:srgbClr val="000000"/>
              </a:solidFill>
              <a:effectLst/>
              <a:latin typeface="Roboto Lt"/>
              <a:ea typeface="Noto Sans Symbols"/>
              <a:cs typeface="Noto Sans Symbols"/>
            </a:endParaRPr>
          </a:p>
        </p:txBody>
      </p:sp>
      <p:pic>
        <p:nvPicPr>
          <p:cNvPr id="7" name="Picture 6">
            <a:extLst>
              <a:ext uri="{FF2B5EF4-FFF2-40B4-BE49-F238E27FC236}">
                <a16:creationId xmlns:a16="http://schemas.microsoft.com/office/drawing/2014/main" id="{97D1327A-6908-B62D-E0A0-38DA97B1B637}"/>
              </a:ext>
            </a:extLst>
          </p:cNvPr>
          <p:cNvPicPr>
            <a:picLocks noChangeAspect="1"/>
          </p:cNvPicPr>
          <p:nvPr/>
        </p:nvPicPr>
        <p:blipFill>
          <a:blip r:embed="rId3"/>
          <a:stretch>
            <a:fillRect/>
          </a:stretch>
        </p:blipFill>
        <p:spPr>
          <a:xfrm>
            <a:off x="536750" y="3182772"/>
            <a:ext cx="1552556" cy="1552556"/>
          </a:xfrm>
          <a:prstGeom prst="rect">
            <a:avLst/>
          </a:prstGeom>
        </p:spPr>
      </p:pic>
      <p:pic>
        <p:nvPicPr>
          <p:cNvPr id="11" name="Picture 10">
            <a:extLst>
              <a:ext uri="{FF2B5EF4-FFF2-40B4-BE49-F238E27FC236}">
                <a16:creationId xmlns:a16="http://schemas.microsoft.com/office/drawing/2014/main" id="{6A0A9404-85FD-B190-37CE-9845FB772769}"/>
              </a:ext>
            </a:extLst>
          </p:cNvPr>
          <p:cNvPicPr>
            <a:picLocks noChangeAspect="1"/>
          </p:cNvPicPr>
          <p:nvPr/>
        </p:nvPicPr>
        <p:blipFill>
          <a:blip r:embed="rId4"/>
          <a:stretch>
            <a:fillRect/>
          </a:stretch>
        </p:blipFill>
        <p:spPr>
          <a:xfrm>
            <a:off x="5470403" y="5240621"/>
            <a:ext cx="1800000" cy="1800000"/>
          </a:xfrm>
          <a:prstGeom prst="rect">
            <a:avLst/>
          </a:prstGeom>
        </p:spPr>
      </p:pic>
      <p:pic>
        <p:nvPicPr>
          <p:cNvPr id="13" name="Picture 12">
            <a:extLst>
              <a:ext uri="{FF2B5EF4-FFF2-40B4-BE49-F238E27FC236}">
                <a16:creationId xmlns:a16="http://schemas.microsoft.com/office/drawing/2014/main" id="{626EBA37-2EC0-A8D6-C94A-0DE0DD226C39}"/>
              </a:ext>
            </a:extLst>
          </p:cNvPr>
          <p:cNvPicPr>
            <a:picLocks noChangeAspect="1"/>
          </p:cNvPicPr>
          <p:nvPr/>
        </p:nvPicPr>
        <p:blipFill>
          <a:blip r:embed="rId5"/>
          <a:stretch>
            <a:fillRect/>
          </a:stretch>
        </p:blipFill>
        <p:spPr>
          <a:xfrm>
            <a:off x="9680044" y="3425650"/>
            <a:ext cx="1440000" cy="1440000"/>
          </a:xfrm>
          <a:prstGeom prst="rect">
            <a:avLst/>
          </a:prstGeom>
        </p:spPr>
      </p:pic>
      <p:sp>
        <p:nvSpPr>
          <p:cNvPr id="5" name="Oval 4">
            <a:extLst>
              <a:ext uri="{FF2B5EF4-FFF2-40B4-BE49-F238E27FC236}">
                <a16:creationId xmlns:a16="http://schemas.microsoft.com/office/drawing/2014/main" id="{EE914821-984E-D84B-B130-B819F21F6D73}"/>
              </a:ext>
            </a:extLst>
          </p:cNvPr>
          <p:cNvSpPr/>
          <p:nvPr/>
        </p:nvSpPr>
        <p:spPr>
          <a:xfrm>
            <a:off x="384188" y="1851995"/>
            <a:ext cx="4979913" cy="2590800"/>
          </a:xfrm>
          <a:prstGeom prst="ellipse">
            <a:avLst/>
          </a:prstGeom>
          <a:noFill/>
          <a:ln w="57150">
            <a:solidFill>
              <a:srgbClr val="F15A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6" name="Arrow: Down 5">
            <a:extLst>
              <a:ext uri="{FF2B5EF4-FFF2-40B4-BE49-F238E27FC236}">
                <a16:creationId xmlns:a16="http://schemas.microsoft.com/office/drawing/2014/main" id="{12860489-E262-69CF-C94C-7A6BB9F86F23}"/>
              </a:ext>
            </a:extLst>
          </p:cNvPr>
          <p:cNvSpPr/>
          <p:nvPr/>
        </p:nvSpPr>
        <p:spPr>
          <a:xfrm>
            <a:off x="2762616" y="4613003"/>
            <a:ext cx="523875" cy="505293"/>
          </a:xfrm>
          <a:prstGeom prst="downArrow">
            <a:avLst/>
          </a:prstGeom>
          <a:solidFill>
            <a:srgbClr val="F15A55"/>
          </a:solidFill>
          <a:ln>
            <a:solidFill>
              <a:srgbClr val="F15A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Oval 11">
            <a:extLst>
              <a:ext uri="{FF2B5EF4-FFF2-40B4-BE49-F238E27FC236}">
                <a16:creationId xmlns:a16="http://schemas.microsoft.com/office/drawing/2014/main" id="{2EC8C574-48A5-7B44-BAE4-A931906694B5}"/>
              </a:ext>
            </a:extLst>
          </p:cNvPr>
          <p:cNvSpPr/>
          <p:nvPr/>
        </p:nvSpPr>
        <p:spPr>
          <a:xfrm>
            <a:off x="1580169" y="5244359"/>
            <a:ext cx="2927175" cy="1552556"/>
          </a:xfrm>
          <a:prstGeom prst="ellipse">
            <a:avLst/>
          </a:prstGeom>
          <a:solidFill>
            <a:srgbClr val="F15A55"/>
          </a:solidFill>
          <a:ln w="9525">
            <a:solidFill>
              <a:srgbClr val="F15A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cs typeface="Roboto" panose="02000000000000000000" pitchFamily="2" charset="0"/>
              </a:rPr>
              <a:t>Training</a:t>
            </a:r>
            <a:r>
              <a:rPr lang="en-GB" sz="1600" dirty="0">
                <a:latin typeface="Roboto" panose="02000000000000000000" pitchFamily="2" charset="0"/>
                <a:ea typeface="Roboto" panose="02000000000000000000" pitchFamily="2" charset="0"/>
                <a:cs typeface="Roboto" panose="02000000000000000000" pitchFamily="2" charset="0"/>
              </a:rPr>
              <a:t> to support carers in their carer journey, and provide specific </a:t>
            </a:r>
            <a:r>
              <a:rPr lang="en-GB" sz="1600" b="1" dirty="0">
                <a:latin typeface="Roboto" panose="02000000000000000000" pitchFamily="2" charset="0"/>
                <a:ea typeface="Roboto" panose="02000000000000000000" pitchFamily="2" charset="0"/>
                <a:cs typeface="Roboto" panose="02000000000000000000" pitchFamily="2" charset="0"/>
              </a:rPr>
              <a:t>skills</a:t>
            </a:r>
            <a:r>
              <a:rPr lang="en-GB" sz="1600" dirty="0">
                <a:latin typeface="Roboto" panose="02000000000000000000" pitchFamily="2" charset="0"/>
                <a:ea typeface="Roboto" panose="02000000000000000000" pitchFamily="2" charset="0"/>
                <a:cs typeface="Roboto" panose="02000000000000000000" pitchFamily="2" charset="0"/>
              </a:rPr>
              <a:t> they might need</a:t>
            </a:r>
            <a:endParaRPr lang="en-BE"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4542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BEA2-766A-6131-DDEE-BD980AB8AEAA}"/>
              </a:ext>
            </a:extLst>
          </p:cNvPr>
          <p:cNvSpPr>
            <a:spLocks noGrp="1"/>
          </p:cNvSpPr>
          <p:nvPr>
            <p:ph type="title"/>
          </p:nvPr>
        </p:nvSpPr>
        <p:spPr>
          <a:xfrm>
            <a:off x="1510922" y="319462"/>
            <a:ext cx="10779303" cy="1325563"/>
          </a:xfrm>
        </p:spPr>
        <p:txBody>
          <a:bodyPr>
            <a:noAutofit/>
          </a:bodyPr>
          <a:lstStyle/>
          <a:p>
            <a:pPr algn="ctr"/>
            <a:r>
              <a:rPr lang="en-GB" dirty="0">
                <a:latin typeface="Roboto Lt"/>
              </a:rPr>
              <a:t>Strengthening the skills of informal carers</a:t>
            </a:r>
            <a:endParaRPr lang="en-BE" dirty="0">
              <a:latin typeface="Roboto Lt"/>
            </a:endParaRPr>
          </a:p>
        </p:txBody>
      </p:sp>
      <p:pic>
        <p:nvPicPr>
          <p:cNvPr id="6" name="Picture 5">
            <a:extLst>
              <a:ext uri="{FF2B5EF4-FFF2-40B4-BE49-F238E27FC236}">
                <a16:creationId xmlns:a16="http://schemas.microsoft.com/office/drawing/2014/main" id="{1A9E1D04-634A-9857-657A-7A9F1A8987D8}"/>
              </a:ext>
            </a:extLst>
          </p:cNvPr>
          <p:cNvPicPr>
            <a:picLocks noChangeAspect="1"/>
          </p:cNvPicPr>
          <p:nvPr/>
        </p:nvPicPr>
        <p:blipFill>
          <a:blip r:embed="rId3"/>
          <a:stretch>
            <a:fillRect/>
          </a:stretch>
        </p:blipFill>
        <p:spPr>
          <a:xfrm>
            <a:off x="0" y="6086377"/>
            <a:ext cx="1822450" cy="771623"/>
          </a:xfrm>
          <a:prstGeom prst="rect">
            <a:avLst/>
          </a:prstGeom>
        </p:spPr>
      </p:pic>
      <p:sp>
        <p:nvSpPr>
          <p:cNvPr id="3" name="Rectangle 2">
            <a:extLst>
              <a:ext uri="{FF2B5EF4-FFF2-40B4-BE49-F238E27FC236}">
                <a16:creationId xmlns:a16="http://schemas.microsoft.com/office/drawing/2014/main" id="{A3CEA955-872E-F0F4-F561-3B72BFCA858B}"/>
              </a:ext>
            </a:extLst>
          </p:cNvPr>
          <p:cNvSpPr/>
          <p:nvPr/>
        </p:nvSpPr>
        <p:spPr>
          <a:xfrm>
            <a:off x="801384" y="2034283"/>
            <a:ext cx="3205537" cy="1325563"/>
          </a:xfrm>
          <a:prstGeom prst="rect">
            <a:avLst/>
          </a:prstGeom>
          <a:ln>
            <a:solidFill>
              <a:srgbClr val="F15A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Roboto" panose="02000000000000000000" pitchFamily="2" charset="0"/>
                <a:ea typeface="Roboto" panose="02000000000000000000" pitchFamily="2" charset="0"/>
                <a:cs typeface="Roboto" panose="02000000000000000000" pitchFamily="2" charset="0"/>
              </a:rPr>
              <a:t>1. </a:t>
            </a:r>
            <a:r>
              <a:rPr lang="en-GB" sz="1800" b="1" dirty="0">
                <a:latin typeface="Roboto" panose="02000000000000000000" pitchFamily="2" charset="0"/>
                <a:ea typeface="Roboto" panose="02000000000000000000" pitchFamily="2" charset="0"/>
                <a:cs typeface="Roboto" panose="02000000000000000000" pitchFamily="2" charset="0"/>
              </a:rPr>
              <a:t>Value and validate </a:t>
            </a:r>
            <a:r>
              <a:rPr lang="en-GB" sz="1800" dirty="0">
                <a:latin typeface="Roboto" panose="02000000000000000000" pitchFamily="2" charset="0"/>
                <a:ea typeface="Roboto" panose="02000000000000000000" pitchFamily="2" charset="0"/>
                <a:cs typeface="Roboto" panose="02000000000000000000" pitchFamily="2" charset="0"/>
              </a:rPr>
              <a:t>the skills that informal carers gain along their carer journey</a:t>
            </a:r>
            <a:endParaRPr lang="en-BE" sz="1800" dirty="0">
              <a:latin typeface="Roboto" panose="02000000000000000000" pitchFamily="2" charset="0"/>
              <a:ea typeface="Roboto" panose="02000000000000000000" pitchFamily="2" charset="0"/>
              <a:cs typeface="Roboto" panose="02000000000000000000" pitchFamily="2" charset="0"/>
            </a:endParaRPr>
          </a:p>
        </p:txBody>
      </p:sp>
      <p:sp>
        <p:nvSpPr>
          <p:cNvPr id="4" name="Rectangle 3">
            <a:extLst>
              <a:ext uri="{FF2B5EF4-FFF2-40B4-BE49-F238E27FC236}">
                <a16:creationId xmlns:a16="http://schemas.microsoft.com/office/drawing/2014/main" id="{18E20335-B755-45E3-48C4-5418261A067E}"/>
              </a:ext>
            </a:extLst>
          </p:cNvPr>
          <p:cNvSpPr/>
          <p:nvPr/>
        </p:nvSpPr>
        <p:spPr>
          <a:xfrm>
            <a:off x="801384" y="3717533"/>
            <a:ext cx="3205537"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Roboto" panose="02000000000000000000" pitchFamily="2" charset="0"/>
                <a:ea typeface="Roboto" panose="02000000000000000000" pitchFamily="2" charset="0"/>
                <a:cs typeface="Roboto" panose="02000000000000000000" pitchFamily="2" charset="0"/>
              </a:rPr>
              <a:t>2. </a:t>
            </a:r>
            <a:r>
              <a:rPr lang="en-GB" sz="1800" b="1" dirty="0">
                <a:latin typeface="Roboto" panose="02000000000000000000" pitchFamily="2" charset="0"/>
                <a:ea typeface="Roboto" panose="02000000000000000000" pitchFamily="2" charset="0"/>
                <a:cs typeface="Roboto" panose="02000000000000000000" pitchFamily="2" charset="0"/>
              </a:rPr>
              <a:t>Provide education and training </a:t>
            </a:r>
            <a:r>
              <a:rPr lang="en-GB" sz="1800" dirty="0">
                <a:latin typeface="Roboto" panose="02000000000000000000" pitchFamily="2" charset="0"/>
                <a:ea typeface="Roboto" panose="02000000000000000000" pitchFamily="2" charset="0"/>
                <a:cs typeface="Roboto" panose="02000000000000000000" pitchFamily="2" charset="0"/>
              </a:rPr>
              <a:t>initiatives tailored to informal carers’ needs</a:t>
            </a:r>
            <a:endParaRPr lang="en-BE" sz="1800" dirty="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996DE8CB-AF06-1E52-8DCE-4E5CA0DCEDFE}"/>
              </a:ext>
            </a:extLst>
          </p:cNvPr>
          <p:cNvSpPr/>
          <p:nvPr/>
        </p:nvSpPr>
        <p:spPr>
          <a:xfrm>
            <a:off x="4625940" y="2034281"/>
            <a:ext cx="3205537" cy="1325563"/>
          </a:xfrm>
          <a:prstGeom prst="rect">
            <a:avLst/>
          </a:prstGeom>
          <a:ln>
            <a:solidFill>
              <a:srgbClr val="F15A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Roboto" panose="02000000000000000000" pitchFamily="2" charset="0"/>
                <a:ea typeface="Roboto" panose="02000000000000000000" pitchFamily="2" charset="0"/>
                <a:cs typeface="Roboto" panose="02000000000000000000" pitchFamily="2" charset="0"/>
              </a:rPr>
              <a:t>Highlight </a:t>
            </a:r>
            <a:r>
              <a:rPr lang="en-GB" sz="1800" b="1" dirty="0">
                <a:latin typeface="Roboto" panose="02000000000000000000" pitchFamily="2" charset="0"/>
                <a:ea typeface="Roboto" panose="02000000000000000000" pitchFamily="2" charset="0"/>
                <a:cs typeface="Roboto" panose="02000000000000000000" pitchFamily="2" charset="0"/>
              </a:rPr>
              <a:t>transferability to the labour market: </a:t>
            </a:r>
            <a:r>
              <a:rPr lang="en-GB" sz="1800" dirty="0">
                <a:latin typeface="Roboto" panose="02000000000000000000" pitchFamily="2" charset="0"/>
                <a:ea typeface="Roboto" panose="02000000000000000000" pitchFamily="2" charset="0"/>
                <a:cs typeface="Roboto" panose="02000000000000000000" pitchFamily="2" charset="0"/>
              </a:rPr>
              <a:t>being a carer is not a ‘career break’</a:t>
            </a:r>
            <a:endParaRPr lang="en-BE" sz="180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FEF1F1CC-0082-1DFF-CDCA-425DA34C4002}"/>
              </a:ext>
            </a:extLst>
          </p:cNvPr>
          <p:cNvSpPr/>
          <p:nvPr/>
        </p:nvSpPr>
        <p:spPr>
          <a:xfrm>
            <a:off x="8450497" y="2034281"/>
            <a:ext cx="3205537" cy="1325563"/>
          </a:xfrm>
          <a:prstGeom prst="rect">
            <a:avLst/>
          </a:prstGeom>
          <a:ln>
            <a:solidFill>
              <a:srgbClr val="F15A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Roboto" panose="02000000000000000000" pitchFamily="2" charset="0"/>
                <a:ea typeface="Roboto" panose="02000000000000000000" pitchFamily="2" charset="0"/>
                <a:cs typeface="Roboto" panose="02000000000000000000" pitchFamily="2" charset="0"/>
              </a:rPr>
              <a:t>Reduce the risk of social isolation, improve carers’ </a:t>
            </a:r>
            <a:r>
              <a:rPr lang="en-GB" sz="1800" b="1" dirty="0">
                <a:latin typeface="Roboto" panose="02000000000000000000" pitchFamily="2" charset="0"/>
                <a:ea typeface="Roboto" panose="02000000000000000000" pitchFamily="2" charset="0"/>
                <a:cs typeface="Roboto" panose="02000000000000000000" pitchFamily="2" charset="0"/>
              </a:rPr>
              <a:t>social participation</a:t>
            </a:r>
            <a:r>
              <a:rPr lang="en-GB" sz="1800" dirty="0">
                <a:latin typeface="Roboto" panose="02000000000000000000" pitchFamily="2" charset="0"/>
                <a:ea typeface="Roboto" panose="02000000000000000000" pitchFamily="2" charset="0"/>
                <a:cs typeface="Roboto" panose="02000000000000000000" pitchFamily="2" charset="0"/>
              </a:rPr>
              <a:t>, help them re-enter paid employment</a:t>
            </a:r>
            <a:endParaRPr lang="en-BE" sz="1800" dirty="0">
              <a:latin typeface="Roboto" panose="02000000000000000000" pitchFamily="2" charset="0"/>
              <a:ea typeface="Roboto" panose="02000000000000000000" pitchFamily="2" charset="0"/>
              <a:cs typeface="Roboto" panose="02000000000000000000" pitchFamily="2" charset="0"/>
            </a:endParaRPr>
          </a:p>
        </p:txBody>
      </p:sp>
      <p:sp>
        <p:nvSpPr>
          <p:cNvPr id="8" name="Rectangle 7">
            <a:extLst>
              <a:ext uri="{FF2B5EF4-FFF2-40B4-BE49-F238E27FC236}">
                <a16:creationId xmlns:a16="http://schemas.microsoft.com/office/drawing/2014/main" id="{C758E089-9846-C79A-B44A-12C4C04114DF}"/>
              </a:ext>
            </a:extLst>
          </p:cNvPr>
          <p:cNvSpPr/>
          <p:nvPr/>
        </p:nvSpPr>
        <p:spPr>
          <a:xfrm>
            <a:off x="4625939" y="3717532"/>
            <a:ext cx="3205537"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Roboto" panose="02000000000000000000" pitchFamily="2" charset="0"/>
                <a:ea typeface="Roboto" panose="02000000000000000000" pitchFamily="2" charset="0"/>
                <a:cs typeface="Roboto" panose="02000000000000000000" pitchFamily="2" charset="0"/>
              </a:rPr>
              <a:t>Equip them to better </a:t>
            </a:r>
            <a:r>
              <a:rPr lang="en-GB" sz="1800" b="1" dirty="0">
                <a:latin typeface="Roboto" panose="02000000000000000000" pitchFamily="2" charset="0"/>
                <a:ea typeface="Roboto" panose="02000000000000000000" pitchFamily="2" charset="0"/>
                <a:cs typeface="Roboto" panose="02000000000000000000" pitchFamily="2" charset="0"/>
              </a:rPr>
              <a:t>fulfil their role</a:t>
            </a:r>
            <a:r>
              <a:rPr lang="en-GB" sz="1800" dirty="0">
                <a:latin typeface="Roboto" panose="02000000000000000000" pitchFamily="2" charset="0"/>
                <a:ea typeface="Roboto" panose="02000000000000000000" pitchFamily="2" charset="0"/>
                <a:cs typeface="Roboto" panose="02000000000000000000" pitchFamily="2" charset="0"/>
              </a:rPr>
              <a:t>, alleviate the caregiver burden</a:t>
            </a:r>
            <a:endParaRPr lang="en-BE" sz="1800" dirty="0">
              <a:latin typeface="Roboto" panose="02000000000000000000" pitchFamily="2" charset="0"/>
              <a:ea typeface="Roboto" panose="02000000000000000000" pitchFamily="2" charset="0"/>
              <a:cs typeface="Roboto" panose="02000000000000000000" pitchFamily="2" charset="0"/>
            </a:endParaRPr>
          </a:p>
        </p:txBody>
      </p:sp>
      <p:sp>
        <p:nvSpPr>
          <p:cNvPr id="9" name="Rectangle 8">
            <a:extLst>
              <a:ext uri="{FF2B5EF4-FFF2-40B4-BE49-F238E27FC236}">
                <a16:creationId xmlns:a16="http://schemas.microsoft.com/office/drawing/2014/main" id="{96AC9C51-99D9-EA15-D13A-6B9771A08307}"/>
              </a:ext>
            </a:extLst>
          </p:cNvPr>
          <p:cNvSpPr/>
          <p:nvPr/>
        </p:nvSpPr>
        <p:spPr>
          <a:xfrm>
            <a:off x="8450497" y="3717531"/>
            <a:ext cx="3205537" cy="1325563"/>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Roboto" panose="02000000000000000000" pitchFamily="2" charset="0"/>
                <a:ea typeface="Roboto" panose="02000000000000000000" pitchFamily="2" charset="0"/>
                <a:cs typeface="Roboto" panose="02000000000000000000" pitchFamily="2" charset="0"/>
              </a:rPr>
              <a:t>Equip them to better preserve their </a:t>
            </a:r>
            <a:r>
              <a:rPr lang="en-GB" sz="1800" b="1" dirty="0">
                <a:latin typeface="Roboto" panose="02000000000000000000" pitchFamily="2" charset="0"/>
                <a:ea typeface="Roboto" panose="02000000000000000000" pitchFamily="2" charset="0"/>
                <a:cs typeface="Roboto" panose="02000000000000000000" pitchFamily="2" charset="0"/>
              </a:rPr>
              <a:t>physical and mental wellbeing</a:t>
            </a:r>
            <a:endParaRPr lang="en-BE" sz="1800" b="1"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7EF90F2F-8048-C138-A05A-F0660A9060F9}"/>
              </a:ext>
            </a:extLst>
          </p:cNvPr>
          <p:cNvSpPr/>
          <p:nvPr/>
        </p:nvSpPr>
        <p:spPr>
          <a:xfrm>
            <a:off x="6638602" y="5400781"/>
            <a:ext cx="3205537" cy="1325563"/>
          </a:xfrm>
          <a:prstGeom prst="rect">
            <a:avLst/>
          </a:prstGeom>
          <a:solidFill>
            <a:srgbClr val="3399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latin typeface="Roboto" panose="02000000000000000000" pitchFamily="2" charset="0"/>
                <a:ea typeface="Roboto" panose="02000000000000000000" pitchFamily="2" charset="0"/>
                <a:cs typeface="Roboto" panose="02000000000000000000" pitchFamily="2" charset="0"/>
              </a:rPr>
              <a:t>Improve the </a:t>
            </a:r>
            <a:r>
              <a:rPr lang="en-GB" sz="1800" b="1" dirty="0">
                <a:latin typeface="Roboto" panose="02000000000000000000" pitchFamily="2" charset="0"/>
                <a:ea typeface="Roboto" panose="02000000000000000000" pitchFamily="2" charset="0"/>
                <a:cs typeface="Roboto" panose="02000000000000000000" pitchFamily="2" charset="0"/>
              </a:rPr>
              <a:t>quality of care</a:t>
            </a:r>
            <a:r>
              <a:rPr lang="en-GB" sz="1800" dirty="0">
                <a:latin typeface="Roboto" panose="02000000000000000000" pitchFamily="2" charset="0"/>
                <a:ea typeface="Roboto" panose="02000000000000000000" pitchFamily="2" charset="0"/>
                <a:cs typeface="Roboto" panose="02000000000000000000" pitchFamily="2" charset="0"/>
              </a:rPr>
              <a:t>, and therefore the wellbeing </a:t>
            </a:r>
          </a:p>
          <a:p>
            <a:pPr algn="ctr"/>
            <a:r>
              <a:rPr lang="en-GB" sz="1800" dirty="0">
                <a:latin typeface="Roboto" panose="02000000000000000000" pitchFamily="2" charset="0"/>
                <a:ea typeface="Roboto" panose="02000000000000000000" pitchFamily="2" charset="0"/>
                <a:cs typeface="Roboto" panose="02000000000000000000" pitchFamily="2" charset="0"/>
              </a:rPr>
              <a:t>of care recipients</a:t>
            </a:r>
            <a:endParaRPr lang="en-BE" sz="1800" dirty="0">
              <a:latin typeface="Roboto" panose="02000000000000000000" pitchFamily="2" charset="0"/>
              <a:ea typeface="Roboto" panose="02000000000000000000" pitchFamily="2" charset="0"/>
              <a:cs typeface="Roboto" panose="02000000000000000000" pitchFamily="2" charset="0"/>
            </a:endParaRPr>
          </a:p>
        </p:txBody>
      </p:sp>
      <p:sp>
        <p:nvSpPr>
          <p:cNvPr id="11" name="Isosceles Triangle 10">
            <a:extLst>
              <a:ext uri="{FF2B5EF4-FFF2-40B4-BE49-F238E27FC236}">
                <a16:creationId xmlns:a16="http://schemas.microsoft.com/office/drawing/2014/main" id="{4A544C53-3DDD-CBC5-E832-7D41D2215A39}"/>
              </a:ext>
            </a:extLst>
          </p:cNvPr>
          <p:cNvSpPr/>
          <p:nvPr/>
        </p:nvSpPr>
        <p:spPr>
          <a:xfrm rot="5400000">
            <a:off x="4172591" y="2591752"/>
            <a:ext cx="287677" cy="21062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Isosceles Triangle 11">
            <a:extLst>
              <a:ext uri="{FF2B5EF4-FFF2-40B4-BE49-F238E27FC236}">
                <a16:creationId xmlns:a16="http://schemas.microsoft.com/office/drawing/2014/main" id="{8B598A0E-80EB-E9B8-7FE2-F10013087E29}"/>
              </a:ext>
            </a:extLst>
          </p:cNvPr>
          <p:cNvSpPr/>
          <p:nvPr/>
        </p:nvSpPr>
        <p:spPr>
          <a:xfrm rot="5400000">
            <a:off x="7997149" y="2591753"/>
            <a:ext cx="287677" cy="21062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3" name="Isosceles Triangle 12">
            <a:extLst>
              <a:ext uri="{FF2B5EF4-FFF2-40B4-BE49-F238E27FC236}">
                <a16:creationId xmlns:a16="http://schemas.microsoft.com/office/drawing/2014/main" id="{ADDF5E40-5913-9F3B-D379-A6E73B253097}"/>
              </a:ext>
            </a:extLst>
          </p:cNvPr>
          <p:cNvSpPr/>
          <p:nvPr/>
        </p:nvSpPr>
        <p:spPr>
          <a:xfrm rot="5400000">
            <a:off x="4172590" y="4275002"/>
            <a:ext cx="287677" cy="210620"/>
          </a:xfrm>
          <a:prstGeom prst="triangl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Isosceles Triangle 13">
            <a:extLst>
              <a:ext uri="{FF2B5EF4-FFF2-40B4-BE49-F238E27FC236}">
                <a16:creationId xmlns:a16="http://schemas.microsoft.com/office/drawing/2014/main" id="{30658D13-B612-F289-6F21-EB8BE7589ECA}"/>
              </a:ext>
            </a:extLst>
          </p:cNvPr>
          <p:cNvSpPr/>
          <p:nvPr/>
        </p:nvSpPr>
        <p:spPr>
          <a:xfrm rot="5400000">
            <a:off x="7992222" y="4275003"/>
            <a:ext cx="287677" cy="210620"/>
          </a:xfrm>
          <a:prstGeom prst="triangl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Rectangle 14">
            <a:extLst>
              <a:ext uri="{FF2B5EF4-FFF2-40B4-BE49-F238E27FC236}">
                <a16:creationId xmlns:a16="http://schemas.microsoft.com/office/drawing/2014/main" id="{5BBC6236-2F35-B04E-CD49-3645D4CD9EAB}"/>
              </a:ext>
            </a:extLst>
          </p:cNvPr>
          <p:cNvSpPr/>
          <p:nvPr/>
        </p:nvSpPr>
        <p:spPr>
          <a:xfrm>
            <a:off x="706348" y="1931542"/>
            <a:ext cx="3403315" cy="3205537"/>
          </a:xfrm>
          <a:prstGeom prst="rect">
            <a:avLst/>
          </a:prstGeom>
          <a:no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solidFill>
                <a:srgbClr val="000000"/>
              </a:solidFill>
            </a:endParaRPr>
          </a:p>
        </p:txBody>
      </p:sp>
      <p:sp>
        <p:nvSpPr>
          <p:cNvPr id="17" name="Isosceles Triangle 16">
            <a:extLst>
              <a:ext uri="{FF2B5EF4-FFF2-40B4-BE49-F238E27FC236}">
                <a16:creationId xmlns:a16="http://schemas.microsoft.com/office/drawing/2014/main" id="{91D81716-22DE-0FA8-2F76-4B90829EBE69}"/>
              </a:ext>
            </a:extLst>
          </p:cNvPr>
          <p:cNvSpPr/>
          <p:nvPr/>
        </p:nvSpPr>
        <p:spPr>
          <a:xfrm rot="10800000">
            <a:off x="7146811" y="5137079"/>
            <a:ext cx="287677" cy="210620"/>
          </a:xfrm>
          <a:prstGeom prst="triangle">
            <a:avLst/>
          </a:prstGeom>
          <a:solidFill>
            <a:srgbClr val="3399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8" name="Isosceles Triangle 17">
            <a:extLst>
              <a:ext uri="{FF2B5EF4-FFF2-40B4-BE49-F238E27FC236}">
                <a16:creationId xmlns:a16="http://schemas.microsoft.com/office/drawing/2014/main" id="{3488D85F-BC04-48A7-CC97-35BAFCAEBAAA}"/>
              </a:ext>
            </a:extLst>
          </p:cNvPr>
          <p:cNvSpPr/>
          <p:nvPr/>
        </p:nvSpPr>
        <p:spPr>
          <a:xfrm rot="10800000">
            <a:off x="8906622" y="5137079"/>
            <a:ext cx="287677" cy="210620"/>
          </a:xfrm>
          <a:prstGeom prst="triangle">
            <a:avLst/>
          </a:prstGeom>
          <a:solidFill>
            <a:srgbClr val="3399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9" name="TextBox 18">
            <a:extLst>
              <a:ext uri="{FF2B5EF4-FFF2-40B4-BE49-F238E27FC236}">
                <a16:creationId xmlns:a16="http://schemas.microsoft.com/office/drawing/2014/main" id="{8AA35DB8-F4BF-FFFC-CC78-AE47E2A39A31}"/>
              </a:ext>
            </a:extLst>
          </p:cNvPr>
          <p:cNvSpPr txBox="1"/>
          <p:nvPr/>
        </p:nvSpPr>
        <p:spPr>
          <a:xfrm>
            <a:off x="1575439" y="5162034"/>
            <a:ext cx="1657426" cy="307777"/>
          </a:xfrm>
          <a:prstGeom prst="rect">
            <a:avLst/>
          </a:prstGeom>
          <a:noFill/>
        </p:spPr>
        <p:txBody>
          <a:bodyPr wrap="square" rtlCol="0">
            <a:spAutoFit/>
          </a:bodyPr>
          <a:lstStyle/>
          <a:p>
            <a:pPr algn="ctr"/>
            <a:r>
              <a:rPr lang="en-GB" dirty="0">
                <a:latin typeface="Roboto" panose="02000000000000000000" pitchFamily="2" charset="0"/>
                <a:ea typeface="Roboto" panose="02000000000000000000" pitchFamily="2" charset="0"/>
                <a:cs typeface="Roboto" panose="02000000000000000000" pitchFamily="2" charset="0"/>
              </a:rPr>
              <a:t>Twofold approach</a:t>
            </a:r>
            <a:endParaRPr lang="en-BE" dirty="0">
              <a:latin typeface="Roboto" panose="02000000000000000000" pitchFamily="2" charset="0"/>
              <a:ea typeface="Roboto" panose="02000000000000000000" pitchFamily="2" charset="0"/>
              <a:cs typeface="Roboto" panose="02000000000000000000" pitchFamily="2" charset="0"/>
            </a:endParaRPr>
          </a:p>
        </p:txBody>
      </p:sp>
      <p:pic>
        <p:nvPicPr>
          <p:cNvPr id="21" name="Picture 20">
            <a:extLst>
              <a:ext uri="{FF2B5EF4-FFF2-40B4-BE49-F238E27FC236}">
                <a16:creationId xmlns:a16="http://schemas.microsoft.com/office/drawing/2014/main" id="{06C92D1B-DA83-9739-013A-D2352DC0B943}"/>
              </a:ext>
            </a:extLst>
          </p:cNvPr>
          <p:cNvPicPr>
            <a:picLocks noChangeAspect="1"/>
          </p:cNvPicPr>
          <p:nvPr/>
        </p:nvPicPr>
        <p:blipFill>
          <a:blip r:embed="rId4"/>
          <a:stretch>
            <a:fillRect/>
          </a:stretch>
        </p:blipFill>
        <p:spPr>
          <a:xfrm>
            <a:off x="-103628" y="-106774"/>
            <a:ext cx="1810023" cy="1810023"/>
          </a:xfrm>
          <a:prstGeom prst="rect">
            <a:avLst/>
          </a:prstGeom>
        </p:spPr>
      </p:pic>
    </p:spTree>
    <p:extLst>
      <p:ext uri="{BB962C8B-B14F-4D97-AF65-F5344CB8AC3E}">
        <p14:creationId xmlns:p14="http://schemas.microsoft.com/office/powerpoint/2010/main" val="364105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7" grpId="0" animBg="1"/>
      <p:bldP spid="18" grpId="0" animBg="1"/>
    </p:bldLst>
  </p:timing>
</p:sld>
</file>

<file path=ppt/theme/theme1.xml><?xml version="1.0" encoding="utf-8"?>
<a:theme xmlns:a="http://schemas.openxmlformats.org/drawingml/2006/main" name="Office Theme">
  <a:themeElements>
    <a:clrScheme name="Eurocarers colors">
      <a:dk1>
        <a:srgbClr val="511346"/>
      </a:dk1>
      <a:lt1>
        <a:srgbClr val="FFFFFF"/>
      </a:lt1>
      <a:dk2>
        <a:srgbClr val="2C3C43"/>
      </a:dk2>
      <a:lt2>
        <a:srgbClr val="EBEBEB"/>
      </a:lt2>
      <a:accent1>
        <a:srgbClr val="F15B55"/>
      </a:accent1>
      <a:accent2>
        <a:srgbClr val="213368"/>
      </a:accent2>
      <a:accent3>
        <a:srgbClr val="B7DA9B"/>
      </a:accent3>
      <a:accent4>
        <a:srgbClr val="FFD530"/>
      </a:accent4>
      <a:accent5>
        <a:srgbClr val="7ED3F7"/>
      </a:accent5>
      <a:accent6>
        <a:srgbClr val="F8AA9A"/>
      </a:accent6>
      <a:hlink>
        <a:srgbClr val="F15B55"/>
      </a:hlink>
      <a:folHlink>
        <a:srgbClr val="7ED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politan">
  <a:themeElements>
    <a:clrScheme name="Metropolitan">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1396</Words>
  <Application>Microsoft Office PowerPoint</Application>
  <PresentationFormat>Widescreen</PresentationFormat>
  <Paragraphs>128</Paragraphs>
  <Slides>15</Slides>
  <Notes>15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Arial</vt:lpstr>
      <vt:lpstr>Calibri</vt:lpstr>
      <vt:lpstr>Calibri Light</vt:lpstr>
      <vt:lpstr>Courier New</vt:lpstr>
      <vt:lpstr>Open Sans</vt:lpstr>
      <vt:lpstr>Roboto</vt:lpstr>
      <vt:lpstr>Roboto Condensed</vt:lpstr>
      <vt:lpstr>Roboto Lt</vt:lpstr>
      <vt:lpstr>Roboto Medium</vt:lpstr>
      <vt:lpstr>Wingdings</vt:lpstr>
      <vt:lpstr>Office Theme</vt:lpstr>
      <vt:lpstr>Metropolitan</vt:lpstr>
      <vt:lpstr>1_Metropolitan</vt:lpstr>
      <vt:lpstr>Informal carers’ skills and training:  a tool for recognition and empowerment</vt:lpstr>
      <vt:lpstr>Who are informal carers/family carers?</vt:lpstr>
      <vt:lpstr>How many informal carers are there?</vt:lpstr>
      <vt:lpstr>The economic argument</vt:lpstr>
      <vt:lpstr>The Eurocarers network</vt:lpstr>
      <vt:lpstr>Celebrating informal carers as key partners in LTC</vt:lpstr>
      <vt:lpstr>The carers movement: key asks</vt:lpstr>
      <vt:lpstr>How to support informal carers</vt:lpstr>
      <vt:lpstr>Strengthening the skills of informal carers</vt:lpstr>
      <vt:lpstr>Informal carers’ skills needs</vt:lpstr>
      <vt:lpstr>Training for informal carers should be</vt:lpstr>
      <vt:lpstr>GivingCare (2020-2022)</vt:lpstr>
      <vt:lpstr>Eldicare 2.0 (2023-2027)</vt:lpstr>
      <vt:lpstr>Open access online course for informal carers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poverty and social exclusion</dc:title>
  <dc:creator>Stecy Yghemonos</dc:creator>
  <cp:lastModifiedBy>eurocarers@gmail.com</cp:lastModifiedBy>
  <cp:revision>248</cp:revision>
  <dcterms:created xsi:type="dcterms:W3CDTF">2014-07-03T12:24:48Z</dcterms:created>
  <dcterms:modified xsi:type="dcterms:W3CDTF">2024-09-19T11:06:05Z</dcterms:modified>
</cp:coreProperties>
</file>