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2" r:id="rId2"/>
    <p:sldId id="290" r:id="rId3"/>
    <p:sldId id="313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1" r:id="rId14"/>
    <p:sldId id="302" r:id="rId15"/>
    <p:sldId id="314" r:id="rId16"/>
    <p:sldId id="315" r:id="rId17"/>
    <p:sldId id="316" r:id="rId18"/>
    <p:sldId id="303" r:id="rId19"/>
    <p:sldId id="304" r:id="rId20"/>
    <p:sldId id="307" r:id="rId21"/>
    <p:sldId id="310" r:id="rId22"/>
    <p:sldId id="305" r:id="rId23"/>
    <p:sldId id="311" r:id="rId24"/>
    <p:sldId id="317" r:id="rId25"/>
  </p:sldIdLst>
  <p:sldSz cx="12192000" cy="6858000"/>
  <p:notesSz cx="9928225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armitzer Wolfgang" initials="SW" lastIdx="0" clrIdx="0">
    <p:extLst>
      <p:ext uri="{19B8F6BF-5375-455C-9EA6-DF929625EA0E}">
        <p15:presenceInfo xmlns:p15="http://schemas.microsoft.com/office/powerpoint/2012/main" userId="S-1-5-21-1807062725-4144173965-3025275214-1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91B"/>
    <a:srgbClr val="646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0" autoAdjust="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6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44546A">
                <a:lumMod val="40000"/>
                <a:lumOff val="60000"/>
              </a:srgbClr>
            </a:solidFill>
            <a:ln>
              <a:noFill/>
            </a:ln>
            <a:effectLst/>
            <a:sp3d/>
          </c:spPr>
          <c:invertIfNegative val="0"/>
          <c:dPt>
            <c:idx val="12"/>
            <c:invertIfNegative val="0"/>
            <c:bubble3D val="0"/>
            <c:spPr>
              <a:solidFill>
                <a:srgbClr val="44546A">
                  <a:lumMod val="40000"/>
                  <a:lumOff val="60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9F5-4FED-84C0-BC61F9FD833B}"/>
              </c:ext>
            </c:extLst>
          </c:dPt>
          <c:dPt>
            <c:idx val="15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7E9-4F95-BEA9-FCC5A7F4355E}"/>
              </c:ext>
            </c:extLst>
          </c:dPt>
          <c:dPt>
            <c:idx val="2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0615-4452-A52B-E25B9FC3599C}"/>
              </c:ext>
            </c:extLst>
          </c:dPt>
          <c:dPt>
            <c:idx val="26"/>
            <c:invertIfNegative val="0"/>
            <c:bubble3D val="0"/>
            <c:spPr>
              <a:solidFill>
                <a:srgbClr val="44546A">
                  <a:lumMod val="40000"/>
                  <a:lumOff val="60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7E9-4F95-BEA9-FCC5A7F435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Tabelle1!$A$79:$A$106</c:f>
              <c:strCache>
                <c:ptCount val="28"/>
                <c:pt idx="0">
                  <c:v>Bulgaria</c:v>
                </c:pt>
                <c:pt idx="1">
                  <c:v>Estonia</c:v>
                </c:pt>
                <c:pt idx="2">
                  <c:v>Italy</c:v>
                </c:pt>
                <c:pt idx="3">
                  <c:v>Spain</c:v>
                </c:pt>
                <c:pt idx="4">
                  <c:v>Latvia</c:v>
                </c:pt>
                <c:pt idx="5">
                  <c:v>Portugal</c:v>
                </c:pt>
                <c:pt idx="6">
                  <c:v>Ireland</c:v>
                </c:pt>
                <c:pt idx="7">
                  <c:v>France</c:v>
                </c:pt>
                <c:pt idx="8">
                  <c:v>Cyprus</c:v>
                </c:pt>
                <c:pt idx="9">
                  <c:v>Hungary</c:v>
                </c:pt>
                <c:pt idx="10">
                  <c:v>Lithuania</c:v>
                </c:pt>
                <c:pt idx="11">
                  <c:v>Belgium</c:v>
                </c:pt>
                <c:pt idx="12">
                  <c:v>Slovakia</c:v>
                </c:pt>
                <c:pt idx="13">
                  <c:v>Finland</c:v>
                </c:pt>
                <c:pt idx="14">
                  <c:v>Slovenia</c:v>
                </c:pt>
                <c:pt idx="15">
                  <c:v>EU average</c:v>
                </c:pt>
                <c:pt idx="16">
                  <c:v>Malta</c:v>
                </c:pt>
                <c:pt idx="17">
                  <c:v>Poland</c:v>
                </c:pt>
                <c:pt idx="18">
                  <c:v>Croatia</c:v>
                </c:pt>
                <c:pt idx="19">
                  <c:v>Germany</c:v>
                </c:pt>
                <c:pt idx="20">
                  <c:v>Denmark</c:v>
                </c:pt>
                <c:pt idx="21">
                  <c:v>Czechia</c:v>
                </c:pt>
                <c:pt idx="22">
                  <c:v>Sweden</c:v>
                </c:pt>
                <c:pt idx="23">
                  <c:v>Greece</c:v>
                </c:pt>
                <c:pt idx="24">
                  <c:v>Romania</c:v>
                </c:pt>
                <c:pt idx="25">
                  <c:v>Luxembourg</c:v>
                </c:pt>
                <c:pt idx="26">
                  <c:v>Austria</c:v>
                </c:pt>
                <c:pt idx="27">
                  <c:v>Netherlands</c:v>
                </c:pt>
              </c:strCache>
            </c:strRef>
          </c:cat>
          <c:val>
            <c:numRef>
              <c:f>Tabelle1!$B$79:$B$106</c:f>
              <c:numCache>
                <c:formatCode>General</c:formatCode>
                <c:ptCount val="28"/>
                <c:pt idx="0">
                  <c:v>62</c:v>
                </c:pt>
                <c:pt idx="1">
                  <c:v>65</c:v>
                </c:pt>
                <c:pt idx="2">
                  <c:v>65</c:v>
                </c:pt>
                <c:pt idx="3">
                  <c:v>70</c:v>
                </c:pt>
                <c:pt idx="4">
                  <c:v>71</c:v>
                </c:pt>
                <c:pt idx="5">
                  <c:v>73</c:v>
                </c:pt>
                <c:pt idx="6">
                  <c:v>74</c:v>
                </c:pt>
                <c:pt idx="7">
                  <c:v>74</c:v>
                </c:pt>
                <c:pt idx="8">
                  <c:v>75</c:v>
                </c:pt>
                <c:pt idx="9">
                  <c:v>77</c:v>
                </c:pt>
                <c:pt idx="10">
                  <c:v>77</c:v>
                </c:pt>
                <c:pt idx="11">
                  <c:v>78</c:v>
                </c:pt>
                <c:pt idx="12">
                  <c:v>78</c:v>
                </c:pt>
                <c:pt idx="13">
                  <c:v>79</c:v>
                </c:pt>
                <c:pt idx="14">
                  <c:v>79</c:v>
                </c:pt>
                <c:pt idx="15">
                  <c:v>79</c:v>
                </c:pt>
                <c:pt idx="16">
                  <c:v>80</c:v>
                </c:pt>
                <c:pt idx="17">
                  <c:v>81</c:v>
                </c:pt>
                <c:pt idx="18">
                  <c:v>83</c:v>
                </c:pt>
                <c:pt idx="19">
                  <c:v>83</c:v>
                </c:pt>
                <c:pt idx="20">
                  <c:v>84</c:v>
                </c:pt>
                <c:pt idx="21">
                  <c:v>85</c:v>
                </c:pt>
                <c:pt idx="22">
                  <c:v>86</c:v>
                </c:pt>
                <c:pt idx="23">
                  <c:v>89</c:v>
                </c:pt>
                <c:pt idx="24">
                  <c:v>89</c:v>
                </c:pt>
                <c:pt idx="25">
                  <c:v>92</c:v>
                </c:pt>
                <c:pt idx="26">
                  <c:v>92</c:v>
                </c:pt>
                <c:pt idx="27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E9-4F95-BEA9-FCC5A7F43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1727128"/>
        <c:axId val="571729752"/>
        <c:axId val="0"/>
      </c:bar3DChart>
      <c:catAx>
        <c:axId val="57172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1729752"/>
        <c:crosses val="autoZero"/>
        <c:auto val="1"/>
        <c:lblAlgn val="ctr"/>
        <c:lblOffset val="100"/>
        <c:noMultiLvlLbl val="0"/>
      </c:catAx>
      <c:valAx>
        <c:axId val="571729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1727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5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51940-6763-40DA-9879-E5565A6BF45E}" type="datetimeFigureOut">
              <a:rPr lang="de-AT" smtClean="0"/>
              <a:t>20.09.2024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250D2-4FEA-4A78-9E79-4BCD85B151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0528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D6B260-6D62-40F9-A938-AA981BCBD95D}" type="datetimeFigureOut">
              <a:rPr lang="de-AT"/>
              <a:pPr>
                <a:defRPr/>
              </a:pPr>
              <a:t>20.09.2024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8" y="6456611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5991F7-800A-4094-9AB3-826CC88E2FE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3504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991F7-800A-4094-9AB3-826CC88E2FE5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194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991F7-800A-4094-9AB3-826CC88E2FE5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9305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991F7-800A-4094-9AB3-826CC88E2FE5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341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991F7-800A-4094-9AB3-826CC88E2FE5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6912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991F7-800A-4094-9AB3-826CC88E2FE5}" type="slidenum">
              <a:rPr lang="de-AT" smtClean="0"/>
              <a:pPr>
                <a:defRPr/>
              </a:pPr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2981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991F7-800A-4094-9AB3-826CC88E2FE5}" type="slidenum">
              <a:rPr lang="de-AT" smtClean="0"/>
              <a:pPr>
                <a:defRPr/>
              </a:pPr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980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11152" y="4164534"/>
            <a:ext cx="8665169" cy="328236"/>
          </a:xfr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21753" y="3428393"/>
            <a:ext cx="5784849" cy="328236"/>
          </a:xfrm>
        </p:spPr>
        <p:txBody>
          <a:bodyPr>
            <a:normAutofit/>
          </a:bodyPr>
          <a:lstStyle>
            <a:lvl1pPr>
              <a:defRPr sz="14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AT" smtClean="0"/>
              <a:t>Präsentation 24.4.2024 Slowakei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EDEE2C8-DD3B-4414-9E29-11B05B4C5A1A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5018" y="6456364"/>
            <a:ext cx="8678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10"/>
          <p:cNvSpPr txBox="1"/>
          <p:nvPr userDrawn="1"/>
        </p:nvSpPr>
        <p:spPr>
          <a:xfrm>
            <a:off x="7162800" y="6405564"/>
            <a:ext cx="4512733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01B84B-BE2E-4D04-9C50-F745A5D2C212}" type="slidenum">
              <a:rPr lang="de-AT" sz="1000">
                <a:solidFill>
                  <a:srgbClr val="646567"/>
                </a:solidFill>
                <a:latin typeface="+mj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AT" sz="1000" dirty="0">
              <a:solidFill>
                <a:srgbClr val="646567"/>
              </a:solidFill>
              <a:latin typeface="+mj-lt"/>
              <a:cs typeface="+mn-cs"/>
            </a:endParaRPr>
          </a:p>
        </p:txBody>
      </p:sp>
      <p:sp>
        <p:nvSpPr>
          <p:cNvPr id="15" name="Titelplatzhalter 2"/>
          <p:cNvSpPr>
            <a:spLocks noGrp="1"/>
          </p:cNvSpPr>
          <p:nvPr>
            <p:ph type="title"/>
          </p:nvPr>
        </p:nvSpPr>
        <p:spPr>
          <a:xfrm>
            <a:off x="311668" y="548680"/>
            <a:ext cx="8640960" cy="888848"/>
          </a:xfrm>
          <a:prstGeom prst="rect">
            <a:avLst/>
          </a:prstGeom>
        </p:spPr>
        <p:txBody>
          <a:bodyPr bIns="0" anchor="t" anchorCtr="0"/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11152" y="948926"/>
            <a:ext cx="8665169" cy="328236"/>
          </a:xfr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6292909" y="1991880"/>
            <a:ext cx="5563731" cy="4317441"/>
          </a:xfrm>
        </p:spPr>
        <p:txBody>
          <a:bodyPr/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23852" y="1989139"/>
            <a:ext cx="5580128" cy="4319587"/>
          </a:xfrm>
        </p:spPr>
        <p:txBody>
          <a:bodyPr>
            <a:normAutofit/>
          </a:bodyPr>
          <a:lstStyle>
            <a:lvl1pPr marL="715963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Wingdings" panose="05000000000000000000" pitchFamily="2" charset="2"/>
              <a:buChar char="§"/>
              <a:defRPr sz="1600" b="0" baseline="0">
                <a:solidFill>
                  <a:srgbClr val="646567"/>
                </a:solidFill>
              </a:defRPr>
            </a:lvl1pPr>
            <a:lvl2pPr marL="1073150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Verdana" panose="020B0604030504040204" pitchFamily="34" charset="0"/>
              <a:buChar char="▫"/>
              <a:defRPr sz="1400" baseline="0">
                <a:solidFill>
                  <a:srgbClr val="646567"/>
                </a:solidFill>
              </a:defRPr>
            </a:lvl2pPr>
            <a:lvl3pPr marL="1431925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Symbol" panose="05050102010706020507" pitchFamily="18" charset="2"/>
              <a:buChar char="-"/>
              <a:defRPr sz="1200">
                <a:solidFill>
                  <a:srgbClr val="646567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feld 2"/>
          <p:cNvSpPr txBox="1"/>
          <p:nvPr userDrawn="1"/>
        </p:nvSpPr>
        <p:spPr>
          <a:xfrm>
            <a:off x="527051" y="6400800"/>
            <a:ext cx="4705349" cy="153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rgbClr val="BC091B"/>
                </a:solidFill>
                <a:latin typeface="+mj-lt"/>
                <a:cs typeface="+mn-cs"/>
              </a:rPr>
              <a:t>MitarbeiterInnen-Tag 2023</a:t>
            </a:r>
          </a:p>
        </p:txBody>
      </p:sp>
    </p:spTree>
    <p:extLst>
      <p:ext uri="{BB962C8B-B14F-4D97-AF65-F5344CB8AC3E}">
        <p14:creationId xmlns:p14="http://schemas.microsoft.com/office/powerpoint/2010/main" val="242612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5018" y="6456364"/>
            <a:ext cx="8678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1"/>
          <p:cNvSpPr txBox="1"/>
          <p:nvPr userDrawn="1"/>
        </p:nvSpPr>
        <p:spPr>
          <a:xfrm>
            <a:off x="7162800" y="6405564"/>
            <a:ext cx="4512733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9A86932-A6C5-4BDE-8260-8C6174AD9F0F}" type="slidenum">
              <a:rPr lang="de-AT" sz="1000">
                <a:solidFill>
                  <a:srgbClr val="646567"/>
                </a:solidFill>
                <a:latin typeface="+mj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AT" sz="1000" dirty="0">
              <a:solidFill>
                <a:srgbClr val="646567"/>
              </a:solidFill>
              <a:latin typeface="+mj-lt"/>
              <a:cs typeface="+mn-cs"/>
            </a:endParaRPr>
          </a:p>
        </p:txBody>
      </p:sp>
      <p:sp>
        <p:nvSpPr>
          <p:cNvPr id="7" name="Titelplatzhalter 2"/>
          <p:cNvSpPr>
            <a:spLocks noGrp="1"/>
          </p:cNvSpPr>
          <p:nvPr>
            <p:ph type="title"/>
          </p:nvPr>
        </p:nvSpPr>
        <p:spPr>
          <a:xfrm>
            <a:off x="311668" y="3764288"/>
            <a:ext cx="9598384" cy="888848"/>
          </a:xfrm>
          <a:prstGeom prst="rect">
            <a:avLst/>
          </a:prstGeom>
        </p:spPr>
        <p:txBody>
          <a:bodyPr bIns="0" anchor="t" anchorCtr="0"/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11151" y="4164534"/>
            <a:ext cx="9625276" cy="328236"/>
          </a:xfr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E2C8-DD3B-4414-9E29-11B05B4C5A1A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5018" y="6456364"/>
            <a:ext cx="8678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14"/>
          <p:cNvSpPr txBox="1"/>
          <p:nvPr userDrawn="1"/>
        </p:nvSpPr>
        <p:spPr>
          <a:xfrm>
            <a:off x="7162800" y="6405564"/>
            <a:ext cx="4512733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724147-D050-45C2-BDE6-ED790DCC0FF8}" type="slidenum">
              <a:rPr lang="de-AT" sz="1000">
                <a:solidFill>
                  <a:srgbClr val="646567"/>
                </a:solidFill>
                <a:latin typeface="+mj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AT" sz="1000" dirty="0">
              <a:solidFill>
                <a:srgbClr val="646567"/>
              </a:solidFill>
              <a:latin typeface="+mj-lt"/>
              <a:cs typeface="+mn-cs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34434" y="1989139"/>
            <a:ext cx="11523133" cy="4319587"/>
          </a:xfrm>
          <a:prstGeom prst="rect">
            <a:avLst/>
          </a:prstGeom>
        </p:spPr>
        <p:txBody>
          <a:bodyPr/>
          <a:lstStyle>
            <a:lvl1pPr marL="715963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+mj-lt"/>
              <a:buAutoNum type="arabicPeriod"/>
              <a:defRPr sz="1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3150" indent="-357188">
              <a:buClr>
                <a:srgbClr val="BC091B"/>
              </a:buClr>
              <a:buFont typeface="Wingdings" panose="05000000000000000000" pitchFamily="2" charset="2"/>
              <a:buChar char="§"/>
              <a:defRPr sz="14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9" name="Titelplatzhalter 2"/>
          <p:cNvSpPr>
            <a:spLocks noGrp="1"/>
          </p:cNvSpPr>
          <p:nvPr>
            <p:ph type="title"/>
          </p:nvPr>
        </p:nvSpPr>
        <p:spPr>
          <a:xfrm>
            <a:off x="311668" y="548680"/>
            <a:ext cx="8640960" cy="888848"/>
          </a:xfrm>
          <a:prstGeom prst="rect">
            <a:avLst/>
          </a:prstGeom>
        </p:spPr>
        <p:txBody>
          <a:bodyPr bIns="0" anchor="t" anchorCtr="0"/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5018" y="6456364"/>
            <a:ext cx="8678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10"/>
          <p:cNvSpPr txBox="1"/>
          <p:nvPr userDrawn="1"/>
        </p:nvSpPr>
        <p:spPr>
          <a:xfrm>
            <a:off x="7162800" y="6405564"/>
            <a:ext cx="4512733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9249D9E-4132-4F7E-A5B9-28EE558C5EAB}" type="slidenum">
              <a:rPr lang="de-AT" sz="1000">
                <a:solidFill>
                  <a:srgbClr val="646567"/>
                </a:solidFill>
                <a:latin typeface="+mj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AT" sz="1000" dirty="0">
              <a:solidFill>
                <a:srgbClr val="646567"/>
              </a:solidFill>
              <a:latin typeface="+mj-lt"/>
              <a:cs typeface="+mn-cs"/>
            </a:endParaRPr>
          </a:p>
        </p:txBody>
      </p:sp>
      <p:sp>
        <p:nvSpPr>
          <p:cNvPr id="15" name="Titelplatzhalter 2"/>
          <p:cNvSpPr>
            <a:spLocks noGrp="1"/>
          </p:cNvSpPr>
          <p:nvPr>
            <p:ph type="title"/>
          </p:nvPr>
        </p:nvSpPr>
        <p:spPr>
          <a:xfrm>
            <a:off x="353534" y="832738"/>
            <a:ext cx="8640960" cy="888848"/>
          </a:xfrm>
          <a:prstGeom prst="rect">
            <a:avLst/>
          </a:prstGeom>
        </p:spPr>
        <p:txBody>
          <a:bodyPr bIns="0" anchor="t" anchorCtr="0"/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11152" y="948926"/>
            <a:ext cx="8665169" cy="328236"/>
          </a:xfr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23851" y="1989138"/>
            <a:ext cx="11533716" cy="4320182"/>
          </a:xfrm>
        </p:spPr>
        <p:txBody>
          <a:bodyPr>
            <a:noAutofit/>
          </a:bodyPr>
          <a:lstStyle>
            <a:lvl1pPr marL="700088" indent="-342900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Wingdings" panose="05000000000000000000" pitchFamily="2" charset="2"/>
              <a:buChar char="§"/>
              <a:defRPr b="0" baseline="0">
                <a:solidFill>
                  <a:srgbClr val="646567"/>
                </a:solidFill>
              </a:defRPr>
            </a:lvl1pPr>
            <a:lvl2pPr marL="1073150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Verdana" panose="020B0604030504040204" pitchFamily="34" charset="0"/>
              <a:buChar char="▫"/>
              <a:defRPr sz="1400" baseline="0">
                <a:solidFill>
                  <a:srgbClr val="646567"/>
                </a:solidFill>
              </a:defRPr>
            </a:lvl2pPr>
            <a:lvl3pPr marL="1431925" marR="0" indent="-3587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SzTx/>
              <a:buFont typeface="Symbol" panose="05050102010706020507" pitchFamily="18" charset="2"/>
              <a:buChar char="-"/>
              <a:tabLst/>
              <a:defRPr sz="1200">
                <a:solidFill>
                  <a:srgbClr val="646567"/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0" y="1556792"/>
            <a:ext cx="8642351" cy="9874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32656"/>
            <a:ext cx="2209428" cy="110471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35" y="138781"/>
            <a:ext cx="21907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6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Folie Slogan/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5018" y="6456364"/>
            <a:ext cx="8678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10"/>
          <p:cNvSpPr txBox="1"/>
          <p:nvPr userDrawn="1"/>
        </p:nvSpPr>
        <p:spPr>
          <a:xfrm>
            <a:off x="7162800" y="6405564"/>
            <a:ext cx="4512733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42F187-85DE-4795-83AD-DCD364CECF0C}" type="slidenum">
              <a:rPr lang="de-AT" sz="1000">
                <a:solidFill>
                  <a:srgbClr val="646567"/>
                </a:solidFill>
                <a:latin typeface="+mj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AT" sz="1000" dirty="0">
              <a:solidFill>
                <a:srgbClr val="646567"/>
              </a:solidFill>
              <a:latin typeface="+mj-lt"/>
              <a:cs typeface="+mn-cs"/>
            </a:endParaRPr>
          </a:p>
        </p:txBody>
      </p:sp>
      <p:sp>
        <p:nvSpPr>
          <p:cNvPr id="15" name="Titelplatzhalter 2"/>
          <p:cNvSpPr>
            <a:spLocks noGrp="1"/>
          </p:cNvSpPr>
          <p:nvPr>
            <p:ph type="title"/>
          </p:nvPr>
        </p:nvSpPr>
        <p:spPr>
          <a:xfrm>
            <a:off x="311668" y="548680"/>
            <a:ext cx="8640960" cy="888848"/>
          </a:xfrm>
          <a:prstGeom prst="rect">
            <a:avLst/>
          </a:prstGeom>
        </p:spPr>
        <p:txBody>
          <a:bodyPr bIns="0" anchor="t" anchorCtr="0"/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11152" y="948926"/>
            <a:ext cx="8665169" cy="328236"/>
          </a:xfr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288022" y="1988840"/>
            <a:ext cx="5558961" cy="4320182"/>
          </a:xfrm>
        </p:spPr>
        <p:txBody>
          <a:bodyPr/>
          <a:lstStyle>
            <a:lvl1pPr>
              <a:defRPr sz="16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23852" y="1989139"/>
            <a:ext cx="5580128" cy="4319587"/>
          </a:xfrm>
        </p:spPr>
        <p:txBody>
          <a:bodyPr/>
          <a:lstStyle>
            <a:lvl1pPr marL="357188" indent="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Wingdings" panose="05000000000000000000" pitchFamily="2" charset="2"/>
              <a:buChar char="§"/>
              <a:defRPr sz="1600" b="0" baseline="0">
                <a:solidFill>
                  <a:srgbClr val="646567"/>
                </a:solidFill>
              </a:defRPr>
            </a:lvl1pPr>
            <a:lvl2pPr marL="1073150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Verdana" panose="020B0604030504040204" pitchFamily="34" charset="0"/>
              <a:buChar char="▫"/>
              <a:defRPr sz="1400" baseline="0">
                <a:solidFill>
                  <a:srgbClr val="646567"/>
                </a:solidFill>
              </a:defRPr>
            </a:lvl2pPr>
            <a:lvl3pPr marL="1431925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Symbol" panose="05050102010706020507" pitchFamily="18" charset="2"/>
              <a:buChar char="-"/>
              <a:defRPr sz="1200">
                <a:solidFill>
                  <a:srgbClr val="646567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5018" y="6456364"/>
            <a:ext cx="8678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10"/>
          <p:cNvSpPr txBox="1"/>
          <p:nvPr userDrawn="1"/>
        </p:nvSpPr>
        <p:spPr>
          <a:xfrm>
            <a:off x="7162800" y="6405564"/>
            <a:ext cx="4512733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01B84B-BE2E-4D04-9C50-F745A5D2C212}" type="slidenum">
              <a:rPr lang="de-AT" sz="1000">
                <a:solidFill>
                  <a:srgbClr val="646567"/>
                </a:solidFill>
                <a:latin typeface="+mj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AT" sz="1000" dirty="0">
              <a:solidFill>
                <a:srgbClr val="646567"/>
              </a:solidFill>
              <a:latin typeface="+mj-lt"/>
              <a:cs typeface="+mn-cs"/>
            </a:endParaRP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11152" y="948926"/>
            <a:ext cx="8665169" cy="328236"/>
          </a:xfr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6292909" y="1991880"/>
            <a:ext cx="5563731" cy="4317441"/>
          </a:xfrm>
        </p:spPr>
        <p:txBody>
          <a:bodyPr/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23852" y="1989139"/>
            <a:ext cx="5580128" cy="4319587"/>
          </a:xfrm>
        </p:spPr>
        <p:txBody>
          <a:bodyPr>
            <a:normAutofit/>
          </a:bodyPr>
          <a:lstStyle>
            <a:lvl1pPr marL="715963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Wingdings" panose="05000000000000000000" pitchFamily="2" charset="2"/>
              <a:buChar char="§"/>
              <a:defRPr sz="1600" b="0" baseline="0">
                <a:solidFill>
                  <a:srgbClr val="646567"/>
                </a:solidFill>
              </a:defRPr>
            </a:lvl1pPr>
            <a:lvl2pPr marL="1073150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Verdana" panose="020B0604030504040204" pitchFamily="34" charset="0"/>
              <a:buChar char="▫"/>
              <a:defRPr sz="1400" baseline="0">
                <a:solidFill>
                  <a:srgbClr val="646567"/>
                </a:solidFill>
              </a:defRPr>
            </a:lvl2pPr>
            <a:lvl3pPr marL="1431925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Symbol" panose="05050102010706020507" pitchFamily="18" charset="2"/>
              <a:buChar char="-"/>
              <a:defRPr sz="1200">
                <a:solidFill>
                  <a:srgbClr val="646567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AT" dirty="0" smtClean="0"/>
              <a:t>Präsentation 24.4.2024 Slowakei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EDEE2C8-DD3B-4414-9E29-11B05B4C5A1A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Bild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5018" y="6456364"/>
            <a:ext cx="8678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10"/>
          <p:cNvSpPr txBox="1"/>
          <p:nvPr userDrawn="1"/>
        </p:nvSpPr>
        <p:spPr>
          <a:xfrm>
            <a:off x="7162800" y="6405564"/>
            <a:ext cx="4512733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19D0245-8EF8-45E9-BE47-0C2CA316F7A6}" type="slidenum">
              <a:rPr lang="de-AT" sz="1000">
                <a:solidFill>
                  <a:srgbClr val="646567"/>
                </a:solidFill>
                <a:latin typeface="+mj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AT" sz="1000" dirty="0">
              <a:solidFill>
                <a:srgbClr val="646567"/>
              </a:solidFill>
              <a:latin typeface="+mj-lt"/>
              <a:cs typeface="+mn-cs"/>
            </a:endParaRPr>
          </a:p>
        </p:txBody>
      </p:sp>
      <p:sp>
        <p:nvSpPr>
          <p:cNvPr id="15" name="Titelplatzhalter 2"/>
          <p:cNvSpPr>
            <a:spLocks noGrp="1"/>
          </p:cNvSpPr>
          <p:nvPr>
            <p:ph type="title"/>
          </p:nvPr>
        </p:nvSpPr>
        <p:spPr>
          <a:xfrm>
            <a:off x="311668" y="548680"/>
            <a:ext cx="8640960" cy="888848"/>
          </a:xfrm>
          <a:prstGeom prst="rect">
            <a:avLst/>
          </a:prstGeom>
        </p:spPr>
        <p:txBody>
          <a:bodyPr bIns="0" anchor="t" anchorCtr="0"/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11152" y="948926"/>
            <a:ext cx="8665169" cy="328236"/>
          </a:xfr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323651" y="1991880"/>
            <a:ext cx="11532989" cy="4317441"/>
          </a:xfrm>
        </p:spPr>
        <p:txBody>
          <a:bodyPr/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2E70-C09F-47B6-8C1D-75EA42A9202D}" type="datetimeFigureOut">
              <a:rPr lang="de-AT" smtClean="0"/>
              <a:t>20.09.2024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E25F0-90A3-420A-AF3E-F3B8ECB9811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978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334434" y="713383"/>
            <a:ext cx="8642351" cy="987425"/>
          </a:xfrm>
          <a:prstGeom prst="rect">
            <a:avLst/>
          </a:prstGeom>
        </p:spPr>
        <p:txBody>
          <a:bodyPr vert="horz" lIns="0" tIns="0" rIns="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1028" name="Textplatzhalter 3"/>
          <p:cNvSpPr>
            <a:spLocks noGrp="1"/>
          </p:cNvSpPr>
          <p:nvPr>
            <p:ph type="body" idx="1"/>
          </p:nvPr>
        </p:nvSpPr>
        <p:spPr bwMode="auto">
          <a:xfrm>
            <a:off x="334434" y="2028230"/>
            <a:ext cx="115527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34434" y="61890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AT" dirty="0" smtClean="0"/>
              <a:t>Präsentation 24.4.2024 Slowakei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981894" y="6280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EE2C8-DD3B-4414-9E29-11B05B4C5A1A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68" y="260648"/>
            <a:ext cx="2329433" cy="11254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3" r:id="rId5"/>
    <p:sldLayoutId id="2147483660" r:id="rId6"/>
    <p:sldLayoutId id="2147483661" r:id="rId7"/>
    <p:sldLayoutId id="2147483662" r:id="rId8"/>
    <p:sldLayoutId id="2147483664" r:id="rId9"/>
    <p:sldLayoutId id="2147483665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all" baseline="0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46567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46567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46567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46567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46567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46567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46567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46567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1600" kern="1200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sozialministerium.at/Themen/Pflege/Pflegereform/Betroffene-und-Angehoerige-in-der-Pflege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hyperlink" Target="https://www.sozialministerium.at/Themen/Pflege/Pflegereform/Arbeit-in-der-Pflege.html" TargetMode="External"/><Relationship Id="rId4" Type="http://schemas.openxmlformats.org/officeDocument/2006/relationships/hyperlink" Target="https://www.sozialministerium.at/Themen/Pflege/Pflegereform/Ausbildung-in-der-Pfleg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zialministerium.at/Themen/Pflege/Pflegereform/Ausbildung-in-der-Pflege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zialministerium.at/Themen/Pflege/Pflegereform/Ausbildung-in-der-Pflege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sozialministerium.at/Themen/Pflege/Pflegereform/Arbeit-in-der-Pflege.html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ozialministerium.at/Themen/Pflege/Pflegereform/Betroffene-und-Angehoerige-in-der-Pflege.html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43588" y="3212976"/>
            <a:ext cx="9598384" cy="888848"/>
          </a:xfrm>
        </p:spPr>
        <p:txBody>
          <a:bodyPr/>
          <a:lstStyle/>
          <a:p>
            <a:r>
              <a:rPr lang="de-AT" dirty="0" smtClean="0"/>
              <a:t>Social </a:t>
            </a:r>
            <a:r>
              <a:rPr lang="de-AT" dirty="0" err="1" smtClean="0"/>
              <a:t>Dialogue</a:t>
            </a:r>
            <a:r>
              <a:rPr lang="de-AT" dirty="0" smtClean="0"/>
              <a:t> </a:t>
            </a:r>
            <a:r>
              <a:rPr lang="de-AT" dirty="0" err="1" smtClean="0"/>
              <a:t>Affecting</a:t>
            </a:r>
            <a:r>
              <a:rPr lang="de-AT" dirty="0" smtClean="0"/>
              <a:t> </a:t>
            </a:r>
            <a:r>
              <a:rPr lang="de-AT" dirty="0" err="1" smtClean="0"/>
              <a:t>working</a:t>
            </a:r>
            <a:r>
              <a:rPr lang="de-AT" dirty="0" smtClean="0"/>
              <a:t> </a:t>
            </a:r>
            <a:r>
              <a:rPr lang="de-AT" dirty="0" err="1" smtClean="0"/>
              <a:t>conditions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skills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35360" y="4365104"/>
            <a:ext cx="9625276" cy="328236"/>
          </a:xfrm>
        </p:spPr>
        <p:txBody>
          <a:bodyPr/>
          <a:lstStyle/>
          <a:p>
            <a:r>
              <a:rPr lang="de-AT" dirty="0" smtClean="0"/>
              <a:t> Gregor Tomschizek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88640"/>
            <a:ext cx="394323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476672"/>
            <a:ext cx="8640960" cy="1584176"/>
          </a:xfrm>
        </p:spPr>
        <p:txBody>
          <a:bodyPr>
            <a:normAutofit/>
          </a:bodyPr>
          <a:lstStyle/>
          <a:p>
            <a:r>
              <a:rPr lang="en-US" dirty="0" smtClean="0"/>
              <a:t>Mean and median income (in 2023)</a:t>
            </a:r>
            <a:br>
              <a:rPr lang="en-US" dirty="0" smtClean="0"/>
            </a:br>
            <a:r>
              <a:rPr lang="en-US" sz="1300" dirty="0" smtClean="0"/>
              <a:t>by age and sex - EU-SILC and ECHP surveys (online data code: ilc_di03 ) </a:t>
            </a:r>
            <a:br>
              <a:rPr lang="en-US" sz="1300" dirty="0" smtClean="0"/>
            </a:br>
            <a:r>
              <a:rPr lang="en-US" sz="1300" dirty="0" smtClean="0"/>
              <a:t>(Total, Euro, Annual, Total, Median </a:t>
            </a:r>
            <a:r>
              <a:rPr lang="en-US" sz="1300" dirty="0" err="1" smtClean="0"/>
              <a:t>equivalised</a:t>
            </a:r>
            <a:r>
              <a:rPr lang="en-US" sz="1300" dirty="0" smtClean="0"/>
              <a:t> net income)</a:t>
            </a:r>
            <a:br>
              <a:rPr lang="en-US" sz="1300" dirty="0" smtClean="0"/>
            </a:br>
            <a:r>
              <a:rPr lang="en-US" sz="1300" dirty="0" smtClean="0"/>
              <a:t>Source of data:  Eurostat </a:t>
            </a:r>
            <a:endParaRPr lang="de-AT" sz="13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772816"/>
            <a:ext cx="10712850" cy="478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8" y="260648"/>
            <a:ext cx="10309167" cy="765406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Mean and median income (in 2022)</a:t>
            </a:r>
            <a:br>
              <a:rPr lang="en-US" sz="1800" dirty="0" smtClean="0"/>
            </a:br>
            <a:r>
              <a:rPr lang="en-US" sz="1000" dirty="0" smtClean="0"/>
              <a:t>by age and sex - EU-SILC and ECHP surveys (online data code: ilc_di03 ) </a:t>
            </a:r>
            <a:br>
              <a:rPr lang="en-US" sz="1000" dirty="0" smtClean="0"/>
            </a:br>
            <a:r>
              <a:rPr lang="en-US" sz="1000" dirty="0" smtClean="0"/>
              <a:t>(Total, Euro, Annual, Total, Median </a:t>
            </a:r>
            <a:r>
              <a:rPr lang="en-US" sz="1000" dirty="0" err="1" smtClean="0"/>
              <a:t>equivalised</a:t>
            </a:r>
            <a:r>
              <a:rPr lang="en-US" sz="1000" dirty="0" smtClean="0"/>
              <a:t> net income)</a:t>
            </a:r>
            <a:br>
              <a:rPr lang="en-US" sz="1000" dirty="0" smtClean="0"/>
            </a:br>
            <a:r>
              <a:rPr lang="en-US" sz="1000" dirty="0" smtClean="0"/>
              <a:t>Source of data:  Eurostat </a:t>
            </a:r>
            <a:endParaRPr lang="de-AT" sz="1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675735"/>
            <a:ext cx="42862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3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429491" y="465204"/>
            <a:ext cx="493221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Housing cost overburden rate </a:t>
            </a:r>
          </a:p>
          <a:p>
            <a:r>
              <a:rPr lang="en-US" dirty="0" smtClean="0"/>
              <a:t>EU-SILC survey </a:t>
            </a:r>
          </a:p>
          <a:p>
            <a:r>
              <a:rPr lang="en-US" dirty="0" smtClean="0"/>
              <a:t>(online data code: ilc_lvho07b ) </a:t>
            </a:r>
          </a:p>
          <a:p>
            <a:r>
              <a:rPr lang="en-US" dirty="0" smtClean="0"/>
              <a:t>Source of data:  Eurostat 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429491" y="3798608"/>
            <a:ext cx="49322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How many % of the population lived in households that were overburdened by housing costs in 2023, i.e. they had to spend more than 40 % of their disposable income on housing? </a:t>
            </a:r>
            <a:endParaRPr lang="de-AT" i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441" y="465204"/>
            <a:ext cx="3820027" cy="61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6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929333"/>
              </p:ext>
            </p:extLst>
          </p:nvPr>
        </p:nvGraphicFramePr>
        <p:xfrm>
          <a:off x="1127448" y="1124744"/>
          <a:ext cx="9966960" cy="503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eck 4"/>
          <p:cNvSpPr/>
          <p:nvPr/>
        </p:nvSpPr>
        <p:spPr>
          <a:xfrm>
            <a:off x="551384" y="26064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Hourly </a:t>
            </a:r>
            <a:r>
              <a:rPr lang="en-US" dirty="0"/>
              <a:t>earnings in social services (residential LTC and non-residential care) and healthcare </a:t>
            </a:r>
            <a:r>
              <a:rPr lang="en-US" dirty="0" smtClean="0"/>
              <a:t>as a </a:t>
            </a:r>
            <a:r>
              <a:rPr lang="en-US" dirty="0"/>
              <a:t>proportion of national </a:t>
            </a:r>
            <a:r>
              <a:rPr lang="en-US" dirty="0" smtClean="0"/>
              <a:t>earnings, 2014</a:t>
            </a:r>
            <a:r>
              <a:rPr lang="en-US" dirty="0"/>
              <a:t>, EU Member States </a:t>
            </a:r>
            <a:r>
              <a:rPr lang="en-US" dirty="0" smtClean="0"/>
              <a:t>(%)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191344" y="6309320"/>
            <a:ext cx="22322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11352584" y="6381328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379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8865396"/>
              </p:ext>
            </p:extLst>
          </p:nvPr>
        </p:nvGraphicFramePr>
        <p:xfrm>
          <a:off x="479376" y="836712"/>
          <a:ext cx="10009114" cy="5579128"/>
        </p:xfrm>
        <a:graphic>
          <a:graphicData uri="http://schemas.openxmlformats.org/drawingml/2006/table">
            <a:tbl>
              <a:tblPr/>
              <a:tblGrid>
                <a:gridCol w="2585136">
                  <a:extLst>
                    <a:ext uri="{9D8B030D-6E8A-4147-A177-3AD203B41FA5}">
                      <a16:colId xmlns:a16="http://schemas.microsoft.com/office/drawing/2014/main" val="2403585686"/>
                    </a:ext>
                  </a:extLst>
                </a:gridCol>
                <a:gridCol w="1418509">
                  <a:extLst>
                    <a:ext uri="{9D8B030D-6E8A-4147-A177-3AD203B41FA5}">
                      <a16:colId xmlns:a16="http://schemas.microsoft.com/office/drawing/2014/main" val="3185339951"/>
                    </a:ext>
                  </a:extLst>
                </a:gridCol>
                <a:gridCol w="2001823">
                  <a:extLst>
                    <a:ext uri="{9D8B030D-6E8A-4147-A177-3AD203B41FA5}">
                      <a16:colId xmlns:a16="http://schemas.microsoft.com/office/drawing/2014/main" val="1661661729"/>
                    </a:ext>
                  </a:extLst>
                </a:gridCol>
                <a:gridCol w="2001823">
                  <a:extLst>
                    <a:ext uri="{9D8B030D-6E8A-4147-A177-3AD203B41FA5}">
                      <a16:colId xmlns:a16="http://schemas.microsoft.com/office/drawing/2014/main" val="3736445543"/>
                    </a:ext>
                  </a:extLst>
                </a:gridCol>
                <a:gridCol w="2001823">
                  <a:extLst>
                    <a:ext uri="{9D8B030D-6E8A-4147-A177-3AD203B41FA5}">
                      <a16:colId xmlns:a16="http://schemas.microsoft.com/office/drawing/2014/main" val="3521277868"/>
                    </a:ext>
                  </a:extLst>
                </a:gridCol>
              </a:tblGrid>
              <a:tr h="285178">
                <a:tc>
                  <a:txBody>
                    <a:bodyPr/>
                    <a:lstStyle/>
                    <a:p>
                      <a:pPr algn="ctr" fontAlgn="b"/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3" marR="5973" marT="5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</a:t>
                      </a:r>
                      <a:r>
                        <a:rPr lang="de-A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3" marR="5973" marT="5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Residential LTC</a:t>
                      </a:r>
                    </a:p>
                  </a:txBody>
                  <a:tcPr marL="5973" marR="5973" marT="5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Non </a:t>
                      </a:r>
                      <a:r>
                        <a:rPr lang="de-AT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residential</a:t>
                      </a:r>
                      <a:r>
                        <a:rPr lang="de-A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LTC</a:t>
                      </a:r>
                    </a:p>
                  </a:txBody>
                  <a:tcPr marL="5973" marR="5973" marT="5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AT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Healthcare</a:t>
                      </a:r>
                      <a:endParaRPr lang="de-A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73" marR="5973" marT="59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549533"/>
                  </a:ext>
                </a:extLst>
              </a:tr>
              <a:tr h="191886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Netherlands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 dirty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96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96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95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120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639259"/>
                  </a:ext>
                </a:extLst>
              </a:tr>
              <a:tr h="191886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Luxembourg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92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106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84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157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741972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Austria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92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92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93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111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18037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 dirty="0" err="1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Greece</a:t>
                      </a:r>
                      <a:endParaRPr lang="de-AT" sz="1200" b="0" i="0" u="none" strike="noStrike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89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86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90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 dirty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98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96932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Romania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89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95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78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179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389231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 dirty="0" err="1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Sweden</a:t>
                      </a:r>
                      <a:endParaRPr lang="de-AT" sz="1200" b="0" i="0" u="none" strike="noStrike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86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86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85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107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979388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 dirty="0" err="1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Czechia</a:t>
                      </a:r>
                      <a:endParaRPr lang="de-AT" sz="1200" b="0" i="0" u="none" strike="noStrike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85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87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80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113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956344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Denmark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84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86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83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103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89772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Croatia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83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82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83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112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863123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Germany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83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82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84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111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292585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Poland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81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86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 dirty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76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101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949861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Malta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80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80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80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135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858247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Finland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79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82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76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104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226674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Slovenia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79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76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88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 dirty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114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23571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1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EU Member State </a:t>
                      </a:r>
                      <a:r>
                        <a:rPr lang="de-AT" sz="1200" b="1" i="0" u="none" strike="noStrike" dirty="0" err="1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  <a:endParaRPr lang="de-AT" sz="12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1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1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1" i="0" u="none" strike="noStrike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1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253292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Belgium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78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84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73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101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409375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Slovakia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78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 dirty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75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 dirty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95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107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667180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Hungary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77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77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76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99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700441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Lithuania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 dirty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77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72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86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116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147563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Cyprus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75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55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94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116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051110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Ireland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74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70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76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114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448966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France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74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79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69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94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058278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Portugal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73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69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78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119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010532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Latvia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71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60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83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125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403884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Spain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70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69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72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137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0462514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Estonia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65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64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66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116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304483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Italy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65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68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63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122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637788"/>
                  </a:ext>
                </a:extLst>
              </a:tr>
              <a:tr h="1792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200" b="0" i="0" u="none" strike="noStrike" dirty="0" err="1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Bulgaria</a:t>
                      </a:r>
                      <a:endParaRPr lang="de-AT" sz="1200" b="0" i="0" u="none" strike="noStrike" dirty="0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62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62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62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1200" b="0" i="0" u="none" strike="noStrike" dirty="0">
                          <a:solidFill>
                            <a:srgbClr val="222222"/>
                          </a:solidFill>
                          <a:effectLst/>
                          <a:latin typeface="Inherit"/>
                        </a:rPr>
                        <a:t>112</a:t>
                      </a:r>
                    </a:p>
                  </a:txBody>
                  <a:tcPr marL="5973" marR="5973" marT="5973" marB="0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289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028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23392" y="3068960"/>
            <a:ext cx="10812708" cy="2160240"/>
          </a:xfrm>
        </p:spPr>
        <p:txBody>
          <a:bodyPr>
            <a:noAutofit/>
          </a:bodyPr>
          <a:lstStyle/>
          <a:p>
            <a:pPr marL="814388" indent="-457200">
              <a:buFont typeface="+mj-lt"/>
              <a:buAutoNum type="arabicPeriod"/>
            </a:pPr>
            <a:r>
              <a:rPr lang="en-US" sz="2400" i="1" dirty="0"/>
              <a:t>Analysis: current status of working conditions in long-term </a:t>
            </a:r>
            <a:r>
              <a:rPr lang="en-US" sz="2400" i="1" dirty="0" smtClean="0"/>
              <a:t>care</a:t>
            </a:r>
          </a:p>
          <a:p>
            <a:pPr marL="814388" indent="-457200">
              <a:buFont typeface="+mj-lt"/>
              <a:buAutoNum type="arabicPeriod"/>
            </a:pPr>
            <a:r>
              <a:rPr lang="en-US" sz="2400" i="1" dirty="0">
                <a:solidFill>
                  <a:srgbClr val="C00000"/>
                </a:solidFill>
              </a:rPr>
              <a:t>Social dialogue at EU level with regard to qualifications in long-term </a:t>
            </a:r>
            <a:r>
              <a:rPr lang="en-US" sz="2400" i="1" dirty="0" smtClean="0">
                <a:solidFill>
                  <a:srgbClr val="C00000"/>
                </a:solidFill>
              </a:rPr>
              <a:t>care</a:t>
            </a:r>
          </a:p>
          <a:p>
            <a:pPr marL="814388" indent="-457200">
              <a:buFont typeface="+mj-lt"/>
              <a:buAutoNum type="arabicPeriod"/>
            </a:pPr>
            <a:r>
              <a:rPr lang="en-US" sz="2400" i="1" dirty="0"/>
              <a:t>Austrian care reform packages I and II as results of the National Reform </a:t>
            </a:r>
            <a:r>
              <a:rPr lang="en-US" sz="2400" i="1" dirty="0" err="1"/>
              <a:t>Programme</a:t>
            </a:r>
            <a:r>
              <a:rPr lang="en-US" sz="2400" i="1" dirty="0"/>
              <a:t> 2023</a:t>
            </a:r>
            <a:endParaRPr lang="de-AT" sz="2400" i="1" dirty="0"/>
          </a:p>
          <a:p>
            <a:pPr marL="814388" indent="-457200">
              <a:buFont typeface="+mj-lt"/>
              <a:buAutoNum type="arabicPeriod"/>
            </a:pPr>
            <a:endParaRPr lang="en-US" sz="2400" i="1" dirty="0" smtClean="0"/>
          </a:p>
          <a:p>
            <a:pPr marL="814388" indent="-457200">
              <a:buFont typeface="+mj-lt"/>
              <a:buAutoNum type="arabicPeriod"/>
            </a:pPr>
            <a:endParaRPr lang="en-US" sz="2400" i="1" dirty="0" smtClean="0"/>
          </a:p>
          <a:p>
            <a:endParaRPr lang="en-US" sz="2400" i="1" dirty="0" smtClean="0"/>
          </a:p>
          <a:p>
            <a:endParaRPr lang="de-AT" sz="2400" dirty="0"/>
          </a:p>
          <a:p>
            <a:endParaRPr lang="de-AT" sz="2400" dirty="0"/>
          </a:p>
          <a:p>
            <a:endParaRPr lang="de-AT" sz="2400" dirty="0"/>
          </a:p>
        </p:txBody>
      </p:sp>
      <p:sp>
        <p:nvSpPr>
          <p:cNvPr id="2" name="Pfeil nach rechts 1"/>
          <p:cNvSpPr/>
          <p:nvPr/>
        </p:nvSpPr>
        <p:spPr>
          <a:xfrm>
            <a:off x="191344" y="3645024"/>
            <a:ext cx="720080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2753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11151" y="764704"/>
            <a:ext cx="8665169" cy="751883"/>
          </a:xfrm>
        </p:spPr>
        <p:txBody>
          <a:bodyPr/>
          <a:lstStyle/>
          <a:p>
            <a:r>
              <a:rPr lang="en-US" sz="2400" dirty="0"/>
              <a:t>Framework of Action on Retention and Recruitment in Social Services 2024</a:t>
            </a:r>
            <a:endParaRPr lang="de-AT" sz="2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23851" y="1700809"/>
            <a:ext cx="8652469" cy="460791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23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Education and initial training</a:t>
            </a:r>
          </a:p>
          <a:p>
            <a:pPr marL="342900" lvl="0" indent="-342900">
              <a:lnSpc>
                <a:spcPct val="107000"/>
              </a:lnSpc>
              <a:spcAft>
                <a:spcPts val="23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Welcoming staff</a:t>
            </a:r>
          </a:p>
          <a:p>
            <a:pPr marL="342900" lvl="0" indent="-342900">
              <a:lnSpc>
                <a:spcPct val="107000"/>
              </a:lnSpc>
              <a:spcAft>
                <a:spcPts val="23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Sufficient staffing levels</a:t>
            </a:r>
          </a:p>
          <a:p>
            <a:pPr marL="342900" lvl="0" indent="-342900">
              <a:lnSpc>
                <a:spcPct val="107000"/>
              </a:lnSpc>
              <a:spcAft>
                <a:spcPts val="127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Valuing existing staff</a:t>
            </a:r>
          </a:p>
          <a:p>
            <a:pPr marL="342900" lvl="0" indent="-342900">
              <a:lnSpc>
                <a:spcPct val="107000"/>
              </a:lnSpc>
              <a:spcAft>
                <a:spcPts val="23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Training, life-long learning and continuous professional development </a:t>
            </a:r>
          </a:p>
          <a:p>
            <a:pPr marL="342900" lvl="0" indent="-342900">
              <a:lnSpc>
                <a:spcPct val="107000"/>
              </a:lnSpc>
              <a:spcAft>
                <a:spcPts val="23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Work-life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balance</a:t>
            </a:r>
          </a:p>
          <a:p>
            <a:pPr marL="342900" lvl="0" indent="-342900">
              <a:lnSpc>
                <a:spcPct val="107000"/>
              </a:lnSpc>
              <a:spcAft>
                <a:spcPts val="23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Gender equality and workforce diversity</a:t>
            </a:r>
          </a:p>
          <a:p>
            <a:pPr marL="342900" indent="-342900">
              <a:lnSpc>
                <a:spcPct val="107000"/>
              </a:lnSpc>
              <a:spcAft>
                <a:spcPts val="23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Occupational Safety and Health</a:t>
            </a:r>
          </a:p>
          <a:p>
            <a:pPr marL="342900" indent="-342900">
              <a:lnSpc>
                <a:spcPct val="107000"/>
              </a:lnSpc>
              <a:spcAft>
                <a:spcPts val="23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Managing change</a:t>
            </a:r>
            <a:endParaRPr lang="de-AT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23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Communication</a:t>
            </a:r>
            <a:endParaRPr lang="de-AT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23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Social dialogue and collective bargaining</a:t>
            </a:r>
            <a:endParaRPr lang="de-AT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23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Implementation</a:t>
            </a:r>
            <a:endParaRPr lang="de-AT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23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23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endParaRPr lang="de-AT" b="1" kern="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23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endParaRPr lang="de-AT" b="1" kern="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7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6890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23392" y="3068960"/>
            <a:ext cx="10812708" cy="2160240"/>
          </a:xfrm>
        </p:spPr>
        <p:txBody>
          <a:bodyPr>
            <a:noAutofit/>
          </a:bodyPr>
          <a:lstStyle/>
          <a:p>
            <a:pPr marL="814388" indent="-457200">
              <a:buFont typeface="+mj-lt"/>
              <a:buAutoNum type="arabicPeriod"/>
            </a:pPr>
            <a:r>
              <a:rPr lang="en-US" sz="2400" i="1" dirty="0"/>
              <a:t>Analysis: current status of working conditions in long-term </a:t>
            </a:r>
            <a:r>
              <a:rPr lang="en-US" sz="2400" i="1" dirty="0" smtClean="0"/>
              <a:t>care</a:t>
            </a:r>
          </a:p>
          <a:p>
            <a:pPr marL="814388" indent="-457200">
              <a:buFont typeface="+mj-lt"/>
              <a:buAutoNum type="arabicPeriod"/>
            </a:pPr>
            <a:r>
              <a:rPr lang="en-US" sz="2400" i="1" dirty="0"/>
              <a:t>Social dialogue at EU level with regard to qualifications in long-term </a:t>
            </a:r>
            <a:r>
              <a:rPr lang="en-US" sz="2400" i="1" dirty="0" smtClean="0"/>
              <a:t>care</a:t>
            </a:r>
          </a:p>
          <a:p>
            <a:pPr marL="814388" indent="-457200">
              <a:buFont typeface="+mj-lt"/>
              <a:buAutoNum type="arabicPeriod"/>
            </a:pPr>
            <a:r>
              <a:rPr lang="en-US" sz="2400" i="1" dirty="0">
                <a:solidFill>
                  <a:srgbClr val="C00000"/>
                </a:solidFill>
              </a:rPr>
              <a:t>Austrian care reform packages I and II as results of the National Reform </a:t>
            </a:r>
            <a:r>
              <a:rPr lang="en-US" sz="2400" i="1" dirty="0" err="1">
                <a:solidFill>
                  <a:srgbClr val="C00000"/>
                </a:solidFill>
              </a:rPr>
              <a:t>Programme</a:t>
            </a:r>
            <a:r>
              <a:rPr lang="en-US" sz="2400" i="1" dirty="0">
                <a:solidFill>
                  <a:srgbClr val="C00000"/>
                </a:solidFill>
              </a:rPr>
              <a:t> 2023</a:t>
            </a:r>
            <a:endParaRPr lang="de-AT" sz="2400" i="1" dirty="0">
              <a:solidFill>
                <a:srgbClr val="C00000"/>
              </a:solidFill>
            </a:endParaRPr>
          </a:p>
          <a:p>
            <a:pPr marL="814388" indent="-457200">
              <a:buFont typeface="+mj-lt"/>
              <a:buAutoNum type="arabicPeriod"/>
            </a:pPr>
            <a:endParaRPr lang="en-US" sz="2400" i="1" dirty="0" smtClean="0"/>
          </a:p>
          <a:p>
            <a:pPr marL="814388" indent="-457200">
              <a:buFont typeface="+mj-lt"/>
              <a:buAutoNum type="arabicPeriod"/>
            </a:pPr>
            <a:endParaRPr lang="en-US" sz="2400" i="1" dirty="0" smtClean="0"/>
          </a:p>
          <a:p>
            <a:endParaRPr lang="en-US" sz="2400" i="1" dirty="0" smtClean="0"/>
          </a:p>
          <a:p>
            <a:endParaRPr lang="de-AT" sz="2400" dirty="0"/>
          </a:p>
          <a:p>
            <a:endParaRPr lang="de-AT" sz="2400" dirty="0"/>
          </a:p>
          <a:p>
            <a:endParaRPr lang="de-AT" sz="2400" dirty="0"/>
          </a:p>
        </p:txBody>
      </p:sp>
      <p:sp>
        <p:nvSpPr>
          <p:cNvPr id="2" name="Pfeil nach rechts 1"/>
          <p:cNvSpPr/>
          <p:nvPr/>
        </p:nvSpPr>
        <p:spPr>
          <a:xfrm>
            <a:off x="191344" y="4437112"/>
            <a:ext cx="720080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818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340768"/>
            <a:ext cx="7546669" cy="50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55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756925"/>
            <a:ext cx="1764196" cy="11761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4053069"/>
            <a:ext cx="1764196" cy="117613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782618" y="2900941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>
                <a:hlinkClick r:id="rId4"/>
              </a:rPr>
              <a:t>1. Ausbildung </a:t>
            </a:r>
            <a:r>
              <a:rPr lang="de-AT" b="1" dirty="0">
                <a:hlinkClick r:id="rId4"/>
              </a:rPr>
              <a:t>in der </a:t>
            </a:r>
            <a:r>
              <a:rPr lang="de-AT" b="1" dirty="0" smtClean="0">
                <a:hlinkClick r:id="rId4"/>
              </a:rPr>
              <a:t>Pflege</a:t>
            </a:r>
            <a:r>
              <a:rPr lang="de-AT" b="1" dirty="0" smtClean="0"/>
              <a:t/>
            </a:r>
            <a:br>
              <a:rPr lang="de-AT" b="1" dirty="0" smtClean="0"/>
            </a:br>
            <a:r>
              <a:rPr lang="de-AT" b="1" dirty="0" smtClean="0"/>
              <a:t>(Education in the care </a:t>
            </a:r>
            <a:r>
              <a:rPr lang="de-AT" b="1" dirty="0" err="1" smtClean="0"/>
              <a:t>sector</a:t>
            </a:r>
            <a:r>
              <a:rPr lang="de-AT" b="1" dirty="0" smtClean="0"/>
              <a:t>)</a:t>
            </a:r>
          </a:p>
        </p:txBody>
      </p:sp>
      <p:sp>
        <p:nvSpPr>
          <p:cNvPr id="8" name="Rechteck 7"/>
          <p:cNvSpPr/>
          <p:nvPr/>
        </p:nvSpPr>
        <p:spPr>
          <a:xfrm>
            <a:off x="3854626" y="4377105"/>
            <a:ext cx="2886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 smtClean="0">
                <a:hlinkClick r:id="rId5"/>
              </a:rPr>
              <a:t>2. Arbeit </a:t>
            </a:r>
            <a:r>
              <a:rPr lang="de-AT" b="1" dirty="0">
                <a:hlinkClick r:id="rId5"/>
              </a:rPr>
              <a:t>in der </a:t>
            </a:r>
            <a:r>
              <a:rPr lang="de-AT" b="1" dirty="0" smtClean="0">
                <a:hlinkClick r:id="rId5"/>
              </a:rPr>
              <a:t>Pflege</a:t>
            </a:r>
            <a:r>
              <a:rPr lang="de-AT" b="1" dirty="0" smtClean="0"/>
              <a:t/>
            </a:r>
            <a:br>
              <a:rPr lang="de-AT" b="1" dirty="0" smtClean="0"/>
            </a:br>
            <a:r>
              <a:rPr lang="de-AT" b="1" dirty="0" smtClean="0"/>
              <a:t>(Work in the care </a:t>
            </a:r>
            <a:r>
              <a:rPr lang="de-AT" b="1" dirty="0" err="1" smtClean="0"/>
              <a:t>sector</a:t>
            </a:r>
            <a:r>
              <a:rPr lang="de-AT" b="1" dirty="0" smtClean="0"/>
              <a:t>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5380399"/>
            <a:ext cx="1764196" cy="117613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782618" y="5415520"/>
            <a:ext cx="4869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hlinkClick r:id="rId7"/>
              </a:rPr>
              <a:t>3. Betroffene </a:t>
            </a:r>
            <a:r>
              <a:rPr lang="de-DE" b="1" dirty="0">
                <a:hlinkClick r:id="rId7"/>
              </a:rPr>
              <a:t>und Angehörige in der </a:t>
            </a:r>
            <a:r>
              <a:rPr lang="de-DE" b="1" dirty="0" smtClean="0">
                <a:hlinkClick r:id="rId7"/>
              </a:rPr>
              <a:t>Pflege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(</a:t>
            </a:r>
            <a:r>
              <a:rPr lang="en-US" b="1" dirty="0" smtClean="0"/>
              <a:t>People </a:t>
            </a:r>
            <a:r>
              <a:rPr lang="en-US" b="1" dirty="0"/>
              <a:t>affected and relatives in </a:t>
            </a:r>
            <a:r>
              <a:rPr lang="en-US" b="1" dirty="0" smtClean="0"/>
              <a:t>care)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617035" y="1484784"/>
            <a:ext cx="6021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rgbClr val="0070C0"/>
                </a:solidFill>
              </a:rPr>
              <a:t>Das österreichische Pflegereform-Paket</a:t>
            </a:r>
            <a:br>
              <a:rPr lang="de-AT" sz="2400" b="1" dirty="0">
                <a:solidFill>
                  <a:srgbClr val="0070C0"/>
                </a:solidFill>
              </a:rPr>
            </a:br>
            <a:r>
              <a:rPr lang="de-AT" sz="2400" b="1" dirty="0" smtClean="0">
                <a:solidFill>
                  <a:srgbClr val="002060"/>
                </a:solidFill>
              </a:rPr>
              <a:t>(Austrian Care </a:t>
            </a:r>
            <a:r>
              <a:rPr lang="de-AT" sz="2400" b="1" dirty="0" err="1">
                <a:solidFill>
                  <a:srgbClr val="002060"/>
                </a:solidFill>
              </a:rPr>
              <a:t>reform</a:t>
            </a:r>
            <a:r>
              <a:rPr lang="de-AT" sz="2400" b="1" dirty="0">
                <a:solidFill>
                  <a:srgbClr val="002060"/>
                </a:solidFill>
              </a:rPr>
              <a:t> </a:t>
            </a:r>
            <a:r>
              <a:rPr lang="de-AT" sz="2400" b="1" dirty="0" err="1" smtClean="0">
                <a:solidFill>
                  <a:srgbClr val="002060"/>
                </a:solidFill>
              </a:rPr>
              <a:t>programme</a:t>
            </a:r>
            <a:r>
              <a:rPr lang="de-AT" sz="2400" b="1" dirty="0" smtClean="0">
                <a:solidFill>
                  <a:srgbClr val="002060"/>
                </a:solidFill>
              </a:rPr>
              <a:t>)</a:t>
            </a:r>
            <a:endParaRPr lang="de-A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95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23392" y="3068960"/>
            <a:ext cx="10812708" cy="2160240"/>
          </a:xfrm>
        </p:spPr>
        <p:txBody>
          <a:bodyPr>
            <a:noAutofit/>
          </a:bodyPr>
          <a:lstStyle/>
          <a:p>
            <a:pPr marL="814388" indent="-457200">
              <a:buFont typeface="+mj-lt"/>
              <a:buAutoNum type="arabicPeriod"/>
            </a:pPr>
            <a:r>
              <a:rPr lang="en-US" sz="2400" i="1" dirty="0"/>
              <a:t>Analysis: current status of working conditions in long-term </a:t>
            </a:r>
            <a:r>
              <a:rPr lang="en-US" sz="2400" i="1" dirty="0" smtClean="0"/>
              <a:t>care</a:t>
            </a:r>
          </a:p>
          <a:p>
            <a:pPr marL="814388" indent="-457200">
              <a:buFont typeface="+mj-lt"/>
              <a:buAutoNum type="arabicPeriod"/>
            </a:pPr>
            <a:r>
              <a:rPr lang="en-US" sz="2400" i="1" dirty="0"/>
              <a:t>Social dialogue at EU level with regard to qualifications in long-term </a:t>
            </a:r>
            <a:r>
              <a:rPr lang="en-US" sz="2400" i="1" dirty="0" smtClean="0"/>
              <a:t>care</a:t>
            </a:r>
          </a:p>
          <a:p>
            <a:pPr marL="814388" indent="-457200">
              <a:buFont typeface="+mj-lt"/>
              <a:buAutoNum type="arabicPeriod"/>
            </a:pPr>
            <a:r>
              <a:rPr lang="en-US" sz="2400" i="1" dirty="0"/>
              <a:t>Austrian care reform packages I and II as results of the National Reform </a:t>
            </a:r>
            <a:r>
              <a:rPr lang="en-US" sz="2400" i="1" dirty="0" err="1"/>
              <a:t>Programme</a:t>
            </a:r>
            <a:r>
              <a:rPr lang="en-US" sz="2400" i="1" dirty="0"/>
              <a:t> 2023</a:t>
            </a:r>
            <a:endParaRPr lang="de-AT" sz="2400" i="1" dirty="0"/>
          </a:p>
          <a:p>
            <a:pPr marL="814388" indent="-457200">
              <a:buFont typeface="+mj-lt"/>
              <a:buAutoNum type="arabicPeriod"/>
            </a:pPr>
            <a:endParaRPr lang="en-US" sz="2400" i="1" dirty="0" smtClean="0"/>
          </a:p>
          <a:p>
            <a:pPr marL="814388" indent="-457200">
              <a:buFont typeface="+mj-lt"/>
              <a:buAutoNum type="arabicPeriod"/>
            </a:pPr>
            <a:endParaRPr lang="en-US" sz="2400" i="1" dirty="0" smtClean="0"/>
          </a:p>
          <a:p>
            <a:endParaRPr lang="en-US" sz="2400" i="1" dirty="0" smtClean="0"/>
          </a:p>
          <a:p>
            <a:endParaRPr lang="de-AT" sz="2400" dirty="0"/>
          </a:p>
          <a:p>
            <a:endParaRPr lang="de-AT" sz="2400" dirty="0"/>
          </a:p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37654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340769"/>
            <a:ext cx="1296144" cy="86409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990530" y="148478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>
                <a:hlinkClick r:id="rId3"/>
              </a:rPr>
              <a:t>1. Ausbildung in der </a:t>
            </a:r>
            <a:r>
              <a:rPr lang="de-AT" b="1" dirty="0" smtClean="0">
                <a:hlinkClick r:id="rId3"/>
              </a:rPr>
              <a:t>Pflege</a:t>
            </a:r>
            <a:r>
              <a:rPr lang="de-AT" b="1" dirty="0" smtClean="0"/>
              <a:t> </a:t>
            </a:r>
            <a:r>
              <a:rPr lang="de-AT" b="1" dirty="0">
                <a:solidFill>
                  <a:srgbClr val="0070C0"/>
                </a:solidFill>
              </a:rPr>
              <a:t>(1)</a:t>
            </a:r>
            <a:r>
              <a:rPr lang="de-AT" b="1" dirty="0"/>
              <a:t/>
            </a:r>
            <a:br>
              <a:rPr lang="de-AT" b="1" dirty="0"/>
            </a:br>
            <a:r>
              <a:rPr lang="de-AT" b="1" dirty="0"/>
              <a:t>(Education in the care </a:t>
            </a:r>
            <a:r>
              <a:rPr lang="de-AT" b="1" dirty="0" err="1"/>
              <a:t>sector</a:t>
            </a:r>
            <a:r>
              <a:rPr lang="de-AT" b="1" dirty="0" smtClean="0"/>
              <a:t>) (1)</a:t>
            </a:r>
            <a:endParaRPr lang="de-AT" b="1" dirty="0"/>
          </a:p>
        </p:txBody>
      </p:sp>
      <p:sp>
        <p:nvSpPr>
          <p:cNvPr id="8" name="Textplatzhalter 3"/>
          <p:cNvSpPr txBox="1">
            <a:spLocks/>
          </p:cNvSpPr>
          <p:nvPr/>
        </p:nvSpPr>
        <p:spPr>
          <a:xfrm>
            <a:off x="6513703" y="2429915"/>
            <a:ext cx="5558961" cy="164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Those doing initial training in a nursing profession receive a training subsidy of at least 600 euros per month for health and nursing schools and universities of applied sciences.</a:t>
            </a:r>
          </a:p>
        </p:txBody>
      </p:sp>
      <p:sp>
        <p:nvSpPr>
          <p:cNvPr id="9" name="Textplatzhalter 4"/>
          <p:cNvSpPr txBox="1">
            <a:spLocks/>
          </p:cNvSpPr>
          <p:nvPr/>
        </p:nvSpPr>
        <p:spPr>
          <a:xfrm>
            <a:off x="347854" y="2420888"/>
            <a:ext cx="55801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/>
                </a:solidFill>
              </a:rPr>
              <a:t>Wer eine Erstausbildung in einem Pflegeberuf macht, erhält einen Ausbildungszuschuss von zumindest 600 Euro pro Monat für Gesundheits- und Krankenpflegeschulen und Fachhochschulen. </a:t>
            </a:r>
            <a:endParaRPr lang="de-AT" dirty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b="1" dirty="0">
              <a:solidFill>
                <a:schemeClr val="accent2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accent2"/>
              </a:solidFill>
            </a:endParaRPr>
          </a:p>
          <a:p>
            <a:endParaRPr lang="de-AT" dirty="0">
              <a:solidFill>
                <a:schemeClr val="accent2"/>
              </a:solidFill>
            </a:endParaRPr>
          </a:p>
        </p:txBody>
      </p:sp>
      <p:sp>
        <p:nvSpPr>
          <p:cNvPr id="12" name="Textplatzhalter 3"/>
          <p:cNvSpPr txBox="1">
            <a:spLocks/>
          </p:cNvSpPr>
          <p:nvPr/>
        </p:nvSpPr>
        <p:spPr>
          <a:xfrm>
            <a:off x="6515554" y="4014091"/>
            <a:ext cx="5558961" cy="229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Persons participating in a training </a:t>
            </a:r>
            <a:r>
              <a:rPr lang="en-US" dirty="0" err="1" smtClean="0">
                <a:solidFill>
                  <a:schemeClr val="tx1"/>
                </a:solidFill>
              </a:rPr>
              <a:t>programme</a:t>
            </a:r>
            <a:r>
              <a:rPr lang="en-US" dirty="0" smtClean="0">
                <a:solidFill>
                  <a:schemeClr val="tx1"/>
                </a:solidFill>
              </a:rPr>
              <a:t> for nursing assistance or at a school for general health and nursing care funded by the employment office will receive a nursing scholarship as of 1 September 2023. The nursing scholarship will amount to at least 1,400 euros per month.</a:t>
            </a:r>
          </a:p>
        </p:txBody>
      </p:sp>
      <p:sp>
        <p:nvSpPr>
          <p:cNvPr id="13" name="Textplatzhalter 4"/>
          <p:cNvSpPr txBox="1">
            <a:spLocks/>
          </p:cNvSpPr>
          <p:nvPr/>
        </p:nvSpPr>
        <p:spPr>
          <a:xfrm>
            <a:off x="407368" y="4005064"/>
            <a:ext cx="55801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/>
                </a:solidFill>
              </a:rPr>
              <a:t>Personen, die an einer vom Arbeitsamt geförderten Ausbildung zur Pflegeassistenz oder an einer Schule für allgemeine Gesundheits- und Krankenpflege teilnehmen, erhalten ab 1. September 2023 ein Pflegestipendium. Das Pflegestipendium wird zumindest 1.400 Euro pro Monat betragen.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accent2"/>
              </a:solidFill>
            </a:endParaRPr>
          </a:p>
          <a:p>
            <a:endParaRPr lang="de-AT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9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340769"/>
            <a:ext cx="1296144" cy="86409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990530" y="148478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>
                <a:hlinkClick r:id="rId3"/>
              </a:rPr>
              <a:t>1. Ausbildung in der </a:t>
            </a:r>
            <a:r>
              <a:rPr lang="de-AT" b="1" dirty="0" smtClean="0">
                <a:hlinkClick r:id="rId3"/>
              </a:rPr>
              <a:t>Pflege</a:t>
            </a:r>
            <a:r>
              <a:rPr lang="de-AT" b="1" dirty="0" smtClean="0"/>
              <a:t> </a:t>
            </a:r>
            <a:r>
              <a:rPr lang="de-AT" b="1" dirty="0" smtClean="0">
                <a:solidFill>
                  <a:srgbClr val="0070C0"/>
                </a:solidFill>
              </a:rPr>
              <a:t>(2)</a:t>
            </a:r>
            <a:r>
              <a:rPr lang="de-AT" b="1" dirty="0"/>
              <a:t/>
            </a:r>
            <a:br>
              <a:rPr lang="de-AT" b="1" dirty="0"/>
            </a:br>
            <a:r>
              <a:rPr lang="de-AT" b="1" dirty="0"/>
              <a:t>(Education in the care </a:t>
            </a:r>
            <a:r>
              <a:rPr lang="de-AT" b="1" dirty="0" err="1"/>
              <a:t>sector</a:t>
            </a:r>
            <a:r>
              <a:rPr lang="de-AT" b="1" dirty="0" smtClean="0"/>
              <a:t>) (2)</a:t>
            </a:r>
            <a:endParaRPr lang="de-AT" b="1" dirty="0"/>
          </a:p>
        </p:txBody>
      </p:sp>
      <p:sp>
        <p:nvSpPr>
          <p:cNvPr id="10" name="Textplatzhalter 3"/>
          <p:cNvSpPr txBox="1">
            <a:spLocks/>
          </p:cNvSpPr>
          <p:nvPr/>
        </p:nvSpPr>
        <p:spPr>
          <a:xfrm>
            <a:off x="6312024" y="2645939"/>
            <a:ext cx="5558961" cy="308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In addition to school-based training in the field of nursing, there will be - for the time being as a pilot project - a nursing apprenticeship throughout Austria. </a:t>
            </a: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 conditional legal right to further training in working life is created. In future, people in care will be able to complete further and/or competence-expanding training during working hours.</a:t>
            </a:r>
          </a:p>
        </p:txBody>
      </p:sp>
      <p:sp>
        <p:nvSpPr>
          <p:cNvPr id="11" name="Textplatzhalter 4"/>
          <p:cNvSpPr txBox="1">
            <a:spLocks/>
          </p:cNvSpPr>
          <p:nvPr/>
        </p:nvSpPr>
        <p:spPr>
          <a:xfrm>
            <a:off x="347854" y="2636912"/>
            <a:ext cx="55801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/>
                </a:solidFill>
              </a:rPr>
              <a:t>Neben einer schulischen Ausbildung im Bereich Pflege wird es – vorerst als Modellversuch – in ganz Österreich eine Pflegelehre geben. </a:t>
            </a: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/>
                </a:solidFill>
              </a:rPr>
              <a:t>Es wird ein bedingter Rechtsanspruch auf Weiterbildung im Berufsleben geschaffen. Menschen in der Pflege können zukünftig in der Arbeitszeit eine weiterführende und/oder kompetenzerweiternde Ausbildung absolvieren.</a:t>
            </a:r>
            <a:endParaRPr lang="de-AT" dirty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accent2"/>
              </a:solidFill>
            </a:endParaRPr>
          </a:p>
          <a:p>
            <a:endParaRPr lang="de-AT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22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990530" y="148478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>
                <a:hlinkClick r:id="rId2"/>
              </a:rPr>
              <a:t>2. Arbeit in der Pflege</a:t>
            </a:r>
            <a:r>
              <a:rPr lang="de-AT" b="1" dirty="0"/>
              <a:t/>
            </a:r>
            <a:br>
              <a:rPr lang="de-AT" b="1" dirty="0"/>
            </a:br>
            <a:r>
              <a:rPr lang="de-AT" b="1" dirty="0"/>
              <a:t>(Work in the care </a:t>
            </a:r>
            <a:r>
              <a:rPr lang="de-AT" b="1" dirty="0" err="1"/>
              <a:t>sector</a:t>
            </a:r>
            <a:r>
              <a:rPr lang="de-AT" b="1" dirty="0"/>
              <a:t>)</a:t>
            </a:r>
          </a:p>
        </p:txBody>
      </p:sp>
      <p:sp>
        <p:nvSpPr>
          <p:cNvPr id="6" name="Textplatzhalter 3"/>
          <p:cNvSpPr txBox="1">
            <a:spLocks/>
          </p:cNvSpPr>
          <p:nvPr/>
        </p:nvSpPr>
        <p:spPr>
          <a:xfrm>
            <a:off x="6312024" y="2717947"/>
            <a:ext cx="5558961" cy="31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Special payment of EUR 2,000 per year for healthcare professions (initially for 2 years)</a:t>
            </a: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From the age of 43, employees in health care receive an additional week of leave (relief week).</a:t>
            </a: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All employees in residential long-term care receive two hours of time credit per night shift</a:t>
            </a: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Textplatzhalter 4"/>
          <p:cNvSpPr txBox="1">
            <a:spLocks/>
          </p:cNvSpPr>
          <p:nvPr/>
        </p:nvSpPr>
        <p:spPr>
          <a:xfrm>
            <a:off x="347854" y="2708920"/>
            <a:ext cx="55801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Sonderzahlung in Höhe von jährlich EUR 2.000 für Gesundheitsberufe (vorerst für 2 Jahre)</a:t>
            </a: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/>
                </a:solidFill>
              </a:rPr>
              <a:t>Ab dem 43. Lebensjahr erhalten </a:t>
            </a:r>
            <a:r>
              <a:rPr lang="de-AT" dirty="0" err="1">
                <a:solidFill>
                  <a:schemeClr val="tx1"/>
                </a:solidFill>
              </a:rPr>
              <a:t>MitarbeiterInnen</a:t>
            </a:r>
            <a:r>
              <a:rPr lang="de-AT" dirty="0">
                <a:solidFill>
                  <a:schemeClr val="tx1"/>
                </a:solidFill>
              </a:rPr>
              <a:t> in der Pflege eine zusätzliche Urlaubswoche (Entlastungswoche)</a:t>
            </a: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/>
                </a:solidFill>
              </a:rPr>
              <a:t>Alle Beschäftigten in der stationären Langzeitpflege erhalten künftig pro Nachtdienst zwei Stunden Zeitguthaben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accent2"/>
              </a:solidFill>
            </a:endParaRPr>
          </a:p>
          <a:p>
            <a:endParaRPr lang="de-AT" dirty="0">
              <a:solidFill>
                <a:schemeClr val="accent2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340768"/>
            <a:ext cx="1440160" cy="9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94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990530" y="1484784"/>
            <a:ext cx="5121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hlinkClick r:id="rId2"/>
              </a:rPr>
              <a:t>3. Betroffene und Angehörige in der Pflege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(</a:t>
            </a:r>
            <a:r>
              <a:rPr lang="en-US" b="1" dirty="0"/>
              <a:t>People affected and relatives in care)</a:t>
            </a:r>
            <a:endParaRPr lang="de-DE" b="1" dirty="0"/>
          </a:p>
        </p:txBody>
      </p:sp>
      <p:sp>
        <p:nvSpPr>
          <p:cNvPr id="7" name="Textplatzhalter 4"/>
          <p:cNvSpPr txBox="1">
            <a:spLocks/>
          </p:cNvSpPr>
          <p:nvPr/>
        </p:nvSpPr>
        <p:spPr>
          <a:xfrm>
            <a:off x="119336" y="2708920"/>
            <a:ext cx="574814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357188" indent="358775">
              <a:spcBef>
                <a:spcPts val="600"/>
              </a:spcBef>
              <a:spcAft>
                <a:spcPts val="600"/>
              </a:spcAft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</a:rPr>
              <a:t>Pflegekarenz</a:t>
            </a:r>
          </a:p>
          <a:p>
            <a:pPr marL="357188" indent="358775">
              <a:spcBef>
                <a:spcPts val="600"/>
              </a:spcBef>
              <a:spcAft>
                <a:spcPts val="600"/>
              </a:spcAft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</a:rPr>
              <a:t>Zuwendungen </a:t>
            </a:r>
            <a:r>
              <a:rPr lang="de-DE" dirty="0">
                <a:solidFill>
                  <a:schemeClr val="tx1"/>
                </a:solidFill>
              </a:rPr>
              <a:t>für die </a:t>
            </a:r>
            <a:r>
              <a:rPr lang="de-DE" dirty="0" smtClean="0">
                <a:solidFill>
                  <a:schemeClr val="tx1"/>
                </a:solidFill>
              </a:rPr>
              <a:t>Ersatzpflege</a:t>
            </a:r>
          </a:p>
          <a:p>
            <a:pPr marL="357188" indent="358775">
              <a:spcBef>
                <a:spcPts val="600"/>
              </a:spcBef>
              <a:spcAft>
                <a:spcPts val="600"/>
              </a:spcAft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</a:rPr>
              <a:t>Pflegekurse </a:t>
            </a:r>
            <a:r>
              <a:rPr lang="de-DE" dirty="0">
                <a:solidFill>
                  <a:schemeClr val="tx1"/>
                </a:solidFill>
              </a:rPr>
              <a:t>für pflegende </a:t>
            </a:r>
            <a:r>
              <a:rPr lang="de-DE" dirty="0" smtClean="0">
                <a:solidFill>
                  <a:schemeClr val="tx1"/>
                </a:solidFill>
              </a:rPr>
              <a:t>Angehörige</a:t>
            </a:r>
          </a:p>
          <a:p>
            <a:pPr marL="357188" indent="358775">
              <a:spcBef>
                <a:spcPts val="600"/>
              </a:spcBef>
              <a:spcAft>
                <a:spcPts val="600"/>
              </a:spcAft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</a:rPr>
              <a:t>Ausweitung </a:t>
            </a:r>
            <a:r>
              <a:rPr lang="de-DE" dirty="0">
                <a:solidFill>
                  <a:schemeClr val="tx1"/>
                </a:solidFill>
              </a:rPr>
              <a:t>des </a:t>
            </a:r>
            <a:r>
              <a:rPr lang="de-DE" dirty="0" smtClean="0">
                <a:solidFill>
                  <a:schemeClr val="tx1"/>
                </a:solidFill>
              </a:rPr>
              <a:t>Angehörigengesprächs</a:t>
            </a:r>
          </a:p>
          <a:p>
            <a:pPr marL="357188" indent="358775">
              <a:spcBef>
                <a:spcPts val="600"/>
              </a:spcBef>
              <a:spcAft>
                <a:spcPts val="600"/>
              </a:spcAft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</a:rPr>
              <a:t>Angehörigenbonus </a:t>
            </a:r>
            <a:r>
              <a:rPr lang="de-DE" dirty="0">
                <a:solidFill>
                  <a:schemeClr val="tx1"/>
                </a:solidFill>
              </a:rPr>
              <a:t>(EUR 1.500,-- p.a</a:t>
            </a:r>
            <a:r>
              <a:rPr lang="de-DE" dirty="0" smtClean="0">
                <a:solidFill>
                  <a:schemeClr val="tx1"/>
                </a:solidFill>
              </a:rPr>
              <a:t>.)</a:t>
            </a:r>
          </a:p>
          <a:p>
            <a:pPr marL="357188" indent="358775">
              <a:spcBef>
                <a:spcPts val="600"/>
              </a:spcBef>
              <a:spcAft>
                <a:spcPts val="600"/>
              </a:spcAft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</a:rPr>
              <a:t>Förderung </a:t>
            </a:r>
            <a:r>
              <a:rPr lang="de-DE" dirty="0">
                <a:solidFill>
                  <a:schemeClr val="tx1"/>
                </a:solidFill>
              </a:rPr>
              <a:t>der 24h-Betreuung (EUR 800,-- </a:t>
            </a:r>
            <a:r>
              <a:rPr lang="de-DE" dirty="0" err="1">
                <a:solidFill>
                  <a:schemeClr val="tx1"/>
                </a:solidFill>
              </a:rPr>
              <a:t>p.M.</a:t>
            </a:r>
            <a:r>
              <a:rPr lang="de-DE" dirty="0">
                <a:solidFill>
                  <a:schemeClr val="tx1"/>
                </a:solidFill>
              </a:rPr>
              <a:t>)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accent2"/>
              </a:solidFill>
            </a:endParaRPr>
          </a:p>
          <a:p>
            <a:endParaRPr lang="de-AT" dirty="0">
              <a:solidFill>
                <a:schemeClr val="accent2"/>
              </a:solidFill>
            </a:endParaRPr>
          </a:p>
        </p:txBody>
      </p:sp>
      <p:sp>
        <p:nvSpPr>
          <p:cNvPr id="9" name="Textplatzhalter 4"/>
          <p:cNvSpPr txBox="1">
            <a:spLocks/>
          </p:cNvSpPr>
          <p:nvPr/>
        </p:nvSpPr>
        <p:spPr>
          <a:xfrm>
            <a:off x="5951984" y="2708920"/>
            <a:ext cx="574814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358775">
              <a:buClr>
                <a:srgbClr val="BC091B"/>
              </a:buClr>
              <a:buFont typeface="Wingdings" panose="05000000000000000000" pitchFamily="2" charset="2"/>
              <a:buChar char="§"/>
            </a:pPr>
            <a:endParaRPr lang="de-AT" dirty="0">
              <a:solidFill>
                <a:schemeClr val="tx1"/>
              </a:solidFill>
            </a:endParaRPr>
          </a:p>
          <a:p>
            <a:pPr marL="357188" indent="358775">
              <a:spcBef>
                <a:spcPts val="600"/>
              </a:spcBef>
              <a:spcAft>
                <a:spcPts val="600"/>
              </a:spcAft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Carer's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leave</a:t>
            </a:r>
          </a:p>
          <a:p>
            <a:pPr marL="357188" indent="358775">
              <a:spcBef>
                <a:spcPts val="600"/>
              </a:spcBef>
              <a:spcAft>
                <a:spcPts val="600"/>
              </a:spcAft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Payments </a:t>
            </a:r>
            <a:r>
              <a:rPr lang="en-US" dirty="0">
                <a:solidFill>
                  <a:schemeClr val="tx1"/>
                </a:solidFill>
              </a:rPr>
              <a:t>for substitute </a:t>
            </a:r>
            <a:r>
              <a:rPr lang="en-US" dirty="0" smtClean="0">
                <a:solidFill>
                  <a:schemeClr val="tx1"/>
                </a:solidFill>
              </a:rPr>
              <a:t>care</a:t>
            </a:r>
          </a:p>
          <a:p>
            <a:pPr marL="357188" indent="358775">
              <a:spcBef>
                <a:spcPts val="600"/>
              </a:spcBef>
              <a:spcAft>
                <a:spcPts val="600"/>
              </a:spcAft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Care </a:t>
            </a:r>
            <a:r>
              <a:rPr lang="en-US" dirty="0">
                <a:solidFill>
                  <a:schemeClr val="tx1"/>
                </a:solidFill>
              </a:rPr>
              <a:t>courses for family </a:t>
            </a:r>
            <a:r>
              <a:rPr lang="en-US" dirty="0" err="1" smtClean="0">
                <a:solidFill>
                  <a:schemeClr val="tx1"/>
                </a:solidFill>
              </a:rPr>
              <a:t>carers</a:t>
            </a:r>
            <a:endParaRPr lang="en-US" dirty="0" smtClean="0">
              <a:solidFill>
                <a:schemeClr val="tx1"/>
              </a:solidFill>
            </a:endParaRPr>
          </a:p>
          <a:p>
            <a:pPr marL="357188" indent="358775">
              <a:spcBef>
                <a:spcPts val="600"/>
              </a:spcBef>
              <a:spcAft>
                <a:spcPts val="600"/>
              </a:spcAft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Expansion </a:t>
            </a:r>
            <a:r>
              <a:rPr lang="en-US" dirty="0">
                <a:solidFill>
                  <a:schemeClr val="tx1"/>
                </a:solidFill>
              </a:rPr>
              <a:t>of the dialogue with family </a:t>
            </a:r>
            <a:r>
              <a:rPr lang="en-US" dirty="0" err="1" smtClean="0">
                <a:solidFill>
                  <a:schemeClr val="tx1"/>
                </a:solidFill>
              </a:rPr>
              <a:t>carers</a:t>
            </a:r>
            <a:endParaRPr lang="en-US" dirty="0" smtClean="0">
              <a:solidFill>
                <a:schemeClr val="tx1"/>
              </a:solidFill>
            </a:endParaRPr>
          </a:p>
          <a:p>
            <a:pPr marL="357188" indent="358775">
              <a:spcBef>
                <a:spcPts val="600"/>
              </a:spcBef>
              <a:spcAft>
                <a:spcPts val="600"/>
              </a:spcAft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Relatives</a:t>
            </a:r>
            <a:r>
              <a:rPr lang="en-US" dirty="0">
                <a:solidFill>
                  <a:schemeClr val="tx1"/>
                </a:solidFill>
              </a:rPr>
              <a:t>' bonus (EUR 1,500 p.a</a:t>
            </a:r>
            <a:r>
              <a:rPr lang="en-US" dirty="0" smtClean="0">
                <a:solidFill>
                  <a:schemeClr val="tx1"/>
                </a:solidFill>
              </a:rPr>
              <a:t>.)</a:t>
            </a:r>
          </a:p>
          <a:p>
            <a:pPr marL="357188" indent="358775">
              <a:spcBef>
                <a:spcPts val="600"/>
              </a:spcBef>
              <a:spcAft>
                <a:spcPts val="600"/>
              </a:spcAft>
              <a:buClr>
                <a:srgbClr val="BC091B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Support </a:t>
            </a:r>
            <a:r>
              <a:rPr lang="en-US" dirty="0">
                <a:solidFill>
                  <a:schemeClr val="tx1"/>
                </a:solidFill>
              </a:rPr>
              <a:t>for 24-hour care (EUR 800 per month)</a:t>
            </a:r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accent2"/>
              </a:solidFill>
            </a:endParaRPr>
          </a:p>
          <a:p>
            <a:endParaRPr lang="de-AT" dirty="0">
              <a:solidFill>
                <a:schemeClr val="accent2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340768"/>
            <a:ext cx="1656184" cy="11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71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495600" y="278092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4000" b="1" dirty="0"/>
              <a:t>www.socialemployers.eu</a:t>
            </a:r>
          </a:p>
        </p:txBody>
      </p:sp>
    </p:spTree>
    <p:extLst>
      <p:ext uri="{BB962C8B-B14F-4D97-AF65-F5344CB8AC3E}">
        <p14:creationId xmlns:p14="http://schemas.microsoft.com/office/powerpoint/2010/main" val="237360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23392" y="3068960"/>
            <a:ext cx="10812708" cy="2160240"/>
          </a:xfrm>
        </p:spPr>
        <p:txBody>
          <a:bodyPr>
            <a:noAutofit/>
          </a:bodyPr>
          <a:lstStyle/>
          <a:p>
            <a:pPr marL="814388" indent="-457200">
              <a:buFont typeface="+mj-lt"/>
              <a:buAutoNum type="arabicPeriod"/>
            </a:pPr>
            <a:r>
              <a:rPr lang="en-US" sz="2400" i="1" dirty="0">
                <a:solidFill>
                  <a:srgbClr val="C00000"/>
                </a:solidFill>
              </a:rPr>
              <a:t>Analysis: current status of working conditions in long-term </a:t>
            </a:r>
            <a:r>
              <a:rPr lang="en-US" sz="2400" i="1" dirty="0" smtClean="0">
                <a:solidFill>
                  <a:srgbClr val="C00000"/>
                </a:solidFill>
              </a:rPr>
              <a:t>care</a:t>
            </a:r>
          </a:p>
          <a:p>
            <a:pPr marL="814388" indent="-457200">
              <a:buFont typeface="+mj-lt"/>
              <a:buAutoNum type="arabicPeriod"/>
            </a:pPr>
            <a:r>
              <a:rPr lang="en-US" sz="2400" i="1" dirty="0"/>
              <a:t>Social dialogue at EU level with regard to qualifications in long-term </a:t>
            </a:r>
            <a:r>
              <a:rPr lang="en-US" sz="2400" i="1" dirty="0" smtClean="0"/>
              <a:t>care</a:t>
            </a:r>
          </a:p>
          <a:p>
            <a:pPr marL="814388" indent="-457200">
              <a:buFont typeface="+mj-lt"/>
              <a:buAutoNum type="arabicPeriod"/>
            </a:pPr>
            <a:r>
              <a:rPr lang="en-US" sz="2400" i="1" dirty="0"/>
              <a:t>Austrian care reform packages I and II as results of the National Reform </a:t>
            </a:r>
            <a:r>
              <a:rPr lang="en-US" sz="2400" i="1" dirty="0" err="1"/>
              <a:t>Programme</a:t>
            </a:r>
            <a:r>
              <a:rPr lang="en-US" sz="2400" i="1" dirty="0"/>
              <a:t> 2023</a:t>
            </a:r>
            <a:endParaRPr lang="de-AT" sz="2400" i="1" dirty="0"/>
          </a:p>
          <a:p>
            <a:pPr marL="814388" indent="-457200">
              <a:buFont typeface="+mj-lt"/>
              <a:buAutoNum type="arabicPeriod"/>
            </a:pPr>
            <a:endParaRPr lang="en-US" sz="2400" i="1" dirty="0" smtClean="0"/>
          </a:p>
          <a:p>
            <a:pPr marL="814388" indent="-457200">
              <a:buFont typeface="+mj-lt"/>
              <a:buAutoNum type="arabicPeriod"/>
            </a:pPr>
            <a:endParaRPr lang="en-US" sz="2400" i="1" dirty="0" smtClean="0"/>
          </a:p>
          <a:p>
            <a:endParaRPr lang="en-US" sz="2400" i="1" dirty="0" smtClean="0"/>
          </a:p>
          <a:p>
            <a:endParaRPr lang="de-AT" sz="2400" dirty="0"/>
          </a:p>
          <a:p>
            <a:endParaRPr lang="de-AT" sz="2400" dirty="0"/>
          </a:p>
          <a:p>
            <a:endParaRPr lang="de-AT" sz="2400" dirty="0"/>
          </a:p>
        </p:txBody>
      </p:sp>
      <p:sp>
        <p:nvSpPr>
          <p:cNvPr id="2" name="Pfeil nach rechts 1"/>
          <p:cNvSpPr/>
          <p:nvPr/>
        </p:nvSpPr>
        <p:spPr>
          <a:xfrm>
            <a:off x="191344" y="3212976"/>
            <a:ext cx="720080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393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75520" y="642414"/>
            <a:ext cx="7272808" cy="5912914"/>
          </a:xfrm>
          <a:prstGeom prst="rect">
            <a:avLst/>
          </a:prstGeom>
        </p:spPr>
      </p:pic>
      <p:sp>
        <p:nvSpPr>
          <p:cNvPr id="2" name="Pfeil nach rechts 1"/>
          <p:cNvSpPr/>
          <p:nvPr/>
        </p:nvSpPr>
        <p:spPr>
          <a:xfrm>
            <a:off x="1271464" y="2636912"/>
            <a:ext cx="648072" cy="457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Pfeil nach rechts 3"/>
          <p:cNvSpPr/>
          <p:nvPr/>
        </p:nvSpPr>
        <p:spPr>
          <a:xfrm>
            <a:off x="1451484" y="5157192"/>
            <a:ext cx="648072" cy="457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550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033" y="980728"/>
            <a:ext cx="927432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0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9733" y="1124744"/>
            <a:ext cx="9458490" cy="51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583" y="1196752"/>
            <a:ext cx="9873188" cy="511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7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052736"/>
            <a:ext cx="984788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911424" y="332656"/>
            <a:ext cx="10087914" cy="1084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Mean and median income (in 2023)</a:t>
            </a:r>
            <a:br>
              <a:rPr lang="en-US" dirty="0" smtClean="0"/>
            </a:br>
            <a:r>
              <a:rPr lang="en-US" sz="2000" dirty="0" smtClean="0"/>
              <a:t>by age and sex - EU-SILC and ECHP surveys (online data code: ilc_di03 ) </a:t>
            </a:r>
            <a:br>
              <a:rPr lang="en-US" sz="2000" dirty="0" smtClean="0"/>
            </a:br>
            <a:r>
              <a:rPr lang="en-US" sz="2000" dirty="0" smtClean="0"/>
              <a:t>(Total, Euro, Annual, Total, Median </a:t>
            </a:r>
            <a:r>
              <a:rPr lang="en-US" sz="2000" dirty="0" err="1" smtClean="0"/>
              <a:t>equivalised</a:t>
            </a:r>
            <a:r>
              <a:rPr lang="en-US" sz="2000" dirty="0" smtClean="0"/>
              <a:t> net income)</a:t>
            </a:r>
            <a:br>
              <a:rPr lang="en-US" sz="2000" dirty="0" smtClean="0"/>
            </a:br>
            <a:r>
              <a:rPr lang="en-US" sz="2000" dirty="0" smtClean="0"/>
              <a:t>Source of data:  Eurostat </a:t>
            </a:r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916832"/>
            <a:ext cx="7847003" cy="46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52151"/>
      </p:ext>
    </p:extLst>
  </p:cSld>
  <p:clrMapOvr>
    <a:masterClrMapping/>
  </p:clrMapOvr>
</p:sld>
</file>

<file path=ppt/theme/theme1.xml><?xml version="1.0" encoding="utf-8"?>
<a:theme xmlns:a="http://schemas.openxmlformats.org/drawingml/2006/main" name="ppt-Vorlage_ne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</Template>
  <TotalTime>0</TotalTime>
  <Words>1132</Words>
  <Application>Microsoft Office PowerPoint</Application>
  <PresentationFormat>Breitbild</PresentationFormat>
  <Paragraphs>282</Paragraphs>
  <Slides>24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Calibri</vt:lpstr>
      <vt:lpstr>Inherit</vt:lpstr>
      <vt:lpstr>Symbol</vt:lpstr>
      <vt:lpstr>Verdana</vt:lpstr>
      <vt:lpstr>Wingdings</vt:lpstr>
      <vt:lpstr>ppt-Vorlage_neu</vt:lpstr>
      <vt:lpstr>Social Dialogue Affecting working conditions and skills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Mean and median income (in 2023) by age and sex - EU-SILC and ECHP surveys (online data code: ilc_di03 )  (Total, Euro, Annual, Total, Median equivalised net income) Source of data:  Eurostat </vt:lpstr>
      <vt:lpstr>Mean and median income (in 2022) by age and sex - EU-SILC and ECHP surveys (online data code: ilc_di03 )  (Total, Euro, Annual, Total, Median equivalised net income) Source of data:  Eurostat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</dc:title>
  <dc:creator>Dunkl Beatrix</dc:creator>
  <cp:lastModifiedBy>Tomschizek Gregor</cp:lastModifiedBy>
  <cp:revision>215</cp:revision>
  <cp:lastPrinted>2024-04-15T11:56:56Z</cp:lastPrinted>
  <dcterms:created xsi:type="dcterms:W3CDTF">2017-02-16T12:51:58Z</dcterms:created>
  <dcterms:modified xsi:type="dcterms:W3CDTF">2024-09-20T13:32:23Z</dcterms:modified>
</cp:coreProperties>
</file>