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256" r:id="rId5"/>
    <p:sldId id="257" r:id="rId6"/>
    <p:sldId id="258" r:id="rId7"/>
    <p:sldId id="4110" r:id="rId8"/>
    <p:sldId id="261" r:id="rId9"/>
    <p:sldId id="260" r:id="rId10"/>
    <p:sldId id="271" r:id="rId11"/>
    <p:sldId id="262" r:id="rId12"/>
    <p:sldId id="4119" r:id="rId13"/>
    <p:sldId id="4118" r:id="rId14"/>
    <p:sldId id="4117" r:id="rId15"/>
    <p:sldId id="265" r:id="rId16"/>
  </p:sldIdLst>
  <p:sldSz cx="18288000" cy="10287000"/>
  <p:notesSz cx="6858000" cy="9144000"/>
  <p:embeddedFontLst>
    <p:embeddedFont>
      <p:font typeface="Canva Sans" panose="020B0604020202020204" charset="0"/>
      <p:regular r:id="rId18"/>
    </p:embeddedFont>
    <p:embeddedFont>
      <p:font typeface="DM Sans" pitchFamily="2" charset="0"/>
      <p:regular r:id="rId19"/>
      <p:bold r:id="rId20"/>
      <p:italic r:id="rId21"/>
      <p:boldItalic r:id="rId22"/>
    </p:embeddedFont>
    <p:embeddedFont>
      <p:font typeface="DM Sans Bold Italics" panose="020B0604020202020204" charset="0"/>
      <p:regular r:id="rId23"/>
    </p:embeddedFont>
    <p:embeddedFont>
      <p:font typeface="Montserrat" panose="00000500000000000000" pitchFamily="2" charset="0"/>
      <p:regular r:id="rId24"/>
      <p:bold r:id="rId25"/>
      <p:italic r:id="rId26"/>
      <p:boldItalic r:id="rId27"/>
    </p:embeddedFont>
    <p:embeddedFont>
      <p:font typeface="Montserrat Bold" panose="00000800000000000000" charset="0"/>
      <p:regular r:id="rId28"/>
      <p:bold r:id="rId29"/>
    </p:embeddedFont>
    <p:embeddedFont>
      <p:font typeface="Montserrat Medium" panose="00000600000000000000" pitchFamily="2" charset="0"/>
      <p:regular r:id="rId30"/>
      <p:italic r:id="rId31"/>
    </p:embeddedFont>
    <p:embeddedFont>
      <p:font typeface="Montserrat Semi-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E60476-BE53-48C7-B737-CE336132A1E4}" v="38" dt="2024-09-25T17:56:06.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920" autoAdjust="0"/>
  </p:normalViewPr>
  <p:slideViewPr>
    <p:cSldViewPr>
      <p:cViewPr varScale="1">
        <p:scale>
          <a:sx n="44" d="100"/>
          <a:sy n="44" d="100"/>
        </p:scale>
        <p:origin x="81" y="645"/>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llian Chisholm" userId="222521f40cb4d3af" providerId="LiveId" clId="{73E60476-BE53-48C7-B737-CE336132A1E4}"/>
    <pc:docChg chg="undo custSel modSld">
      <pc:chgData name="Jillian Chisholm" userId="222521f40cb4d3af" providerId="LiveId" clId="{73E60476-BE53-48C7-B737-CE336132A1E4}" dt="2024-09-25T17:59:55.346" v="196" actId="2"/>
      <pc:docMkLst>
        <pc:docMk/>
      </pc:docMkLst>
      <pc:sldChg chg="modNotesTx">
        <pc:chgData name="Jillian Chisholm" userId="222521f40cb4d3af" providerId="LiveId" clId="{73E60476-BE53-48C7-B737-CE336132A1E4}" dt="2024-09-25T17:56:58.523" v="132" actId="313"/>
        <pc:sldMkLst>
          <pc:docMk/>
          <pc:sldMk cId="0" sldId="257"/>
        </pc:sldMkLst>
      </pc:sldChg>
      <pc:sldChg chg="modAnim modNotesTx">
        <pc:chgData name="Jillian Chisholm" userId="222521f40cb4d3af" providerId="LiveId" clId="{73E60476-BE53-48C7-B737-CE336132A1E4}" dt="2024-09-25T17:59:55.346" v="196" actId="2"/>
        <pc:sldMkLst>
          <pc:docMk/>
          <pc:sldMk cId="0" sldId="262"/>
        </pc:sldMkLst>
      </pc:sldChg>
      <pc:sldChg chg="delSp modSp mod modNotesTx">
        <pc:chgData name="Jillian Chisholm" userId="222521f40cb4d3af" providerId="LiveId" clId="{73E60476-BE53-48C7-B737-CE336132A1E4}" dt="2024-09-25T17:57:16.460" v="138" actId="20577"/>
        <pc:sldMkLst>
          <pc:docMk/>
          <pc:sldMk cId="2004661626" sldId="271"/>
        </pc:sldMkLst>
        <pc:spChg chg="mod">
          <ac:chgData name="Jillian Chisholm" userId="222521f40cb4d3af" providerId="LiveId" clId="{73E60476-BE53-48C7-B737-CE336132A1E4}" dt="2024-09-25T17:51:56.205" v="102" actId="120"/>
          <ac:spMkLst>
            <pc:docMk/>
            <pc:sldMk cId="2004661626" sldId="271"/>
            <ac:spMk id="2" creationId="{FB6EB4A6-5CED-2208-BF85-5E1A0654654B}"/>
          </ac:spMkLst>
        </pc:spChg>
        <pc:spChg chg="mod">
          <ac:chgData name="Jillian Chisholm" userId="222521f40cb4d3af" providerId="LiveId" clId="{73E60476-BE53-48C7-B737-CE336132A1E4}" dt="2024-09-25T17:52:04.024" v="103" actId="120"/>
          <ac:spMkLst>
            <pc:docMk/>
            <pc:sldMk cId="2004661626" sldId="271"/>
            <ac:spMk id="5" creationId="{47B2FD67-9677-1DE5-BA87-4E4C3C044714}"/>
          </ac:spMkLst>
        </pc:spChg>
        <pc:graphicFrameChg chg="mod">
          <ac:chgData name="Jillian Chisholm" userId="222521f40cb4d3af" providerId="LiveId" clId="{73E60476-BE53-48C7-B737-CE336132A1E4}" dt="2024-09-25T17:53:34.132" v="114"/>
          <ac:graphicFrameMkLst>
            <pc:docMk/>
            <pc:sldMk cId="2004661626" sldId="271"/>
            <ac:graphicFrameMk id="9" creationId="{F75C96B6-39B8-E223-5F39-8CFEB511F7FC}"/>
          </ac:graphicFrameMkLst>
        </pc:graphicFrameChg>
        <pc:picChg chg="del mod">
          <ac:chgData name="Jillian Chisholm" userId="222521f40cb4d3af" providerId="LiveId" clId="{73E60476-BE53-48C7-B737-CE336132A1E4}" dt="2024-09-25T17:51:00.402" v="96" actId="21"/>
          <ac:picMkLst>
            <pc:docMk/>
            <pc:sldMk cId="2004661626" sldId="271"/>
            <ac:picMk id="4" creationId="{BEED3059-7E85-A620-F56C-C5F15D5192FE}"/>
          </ac:picMkLst>
        </pc:picChg>
      </pc:sldChg>
      <pc:sldChg chg="addSp modSp mod modAnim">
        <pc:chgData name="Jillian Chisholm" userId="222521f40cb4d3af" providerId="LiveId" clId="{73E60476-BE53-48C7-B737-CE336132A1E4}" dt="2024-09-25T17:56:06.958" v="131"/>
        <pc:sldMkLst>
          <pc:docMk/>
          <pc:sldMk cId="3086298721" sldId="4118"/>
        </pc:sldMkLst>
        <pc:spChg chg="mod">
          <ac:chgData name="Jillian Chisholm" userId="222521f40cb4d3af" providerId="LiveId" clId="{73E60476-BE53-48C7-B737-CE336132A1E4}" dt="2024-09-25T17:47:01.941" v="64" actId="207"/>
          <ac:spMkLst>
            <pc:docMk/>
            <pc:sldMk cId="3086298721" sldId="4118"/>
            <ac:spMk id="2" creationId="{1160C86E-DE51-7E3F-7674-894B174786FA}"/>
          </ac:spMkLst>
        </pc:spChg>
        <pc:picChg chg="add mod">
          <ac:chgData name="Jillian Chisholm" userId="222521f40cb4d3af" providerId="LiveId" clId="{73E60476-BE53-48C7-B737-CE336132A1E4}" dt="2024-09-25T17:45:32.874" v="41" actId="1076"/>
          <ac:picMkLst>
            <pc:docMk/>
            <pc:sldMk cId="3086298721" sldId="4118"/>
            <ac:picMk id="3" creationId="{C3B99AA6-400E-7E67-F861-67605732DED1}"/>
          </ac:picMkLst>
        </pc:picChg>
        <pc:picChg chg="mod">
          <ac:chgData name="Jillian Chisholm" userId="222521f40cb4d3af" providerId="LiveId" clId="{73E60476-BE53-48C7-B737-CE336132A1E4}" dt="2024-09-25T17:45:36.906" v="43" actId="1076"/>
          <ac:picMkLst>
            <pc:docMk/>
            <pc:sldMk cId="3086298721" sldId="4118"/>
            <ac:picMk id="4" creationId="{A23194B1-945F-97F6-AFC7-F4CC685C0CBE}"/>
          </ac:picMkLst>
        </pc:picChg>
      </pc:sldChg>
      <pc:sldChg chg="modSp mod">
        <pc:chgData name="Jillian Chisholm" userId="222521f40cb4d3af" providerId="LiveId" clId="{73E60476-BE53-48C7-B737-CE336132A1E4}" dt="2024-09-25T17:47:41.999" v="82" actId="20577"/>
        <pc:sldMkLst>
          <pc:docMk/>
          <pc:sldMk cId="516142485" sldId="4119"/>
        </pc:sldMkLst>
        <pc:spChg chg="mod">
          <ac:chgData name="Jillian Chisholm" userId="222521f40cb4d3af" providerId="LiveId" clId="{73E60476-BE53-48C7-B737-CE336132A1E4}" dt="2024-09-25T17:47:41.999" v="82" actId="20577"/>
          <ac:spMkLst>
            <pc:docMk/>
            <pc:sldMk cId="516142485" sldId="4119"/>
            <ac:spMk id="8" creationId="{D4A126B0-93F6-B617-B65B-B7F4A1D221C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0070C0"/>
                </a:solidFill>
                <a:latin typeface="+mn-lt"/>
                <a:ea typeface="+mn-ea"/>
                <a:cs typeface="+mn-cs"/>
              </a:defRPr>
            </a:pPr>
            <a:r>
              <a:rPr lang="en-US" sz="3200" dirty="0">
                <a:solidFill>
                  <a:srgbClr val="0070C0"/>
                </a:solidFill>
              </a:rPr>
              <a:t>Do</a:t>
            </a:r>
            <a:r>
              <a:rPr lang="en-US" sz="3200" baseline="0" dirty="0">
                <a:solidFill>
                  <a:srgbClr val="0070C0"/>
                </a:solidFill>
              </a:rPr>
              <a:t> you perceive the schedule to be fair and equitable for everyone?</a:t>
            </a:r>
            <a:endParaRPr lang="en-US" sz="3200" dirty="0">
              <a:solidFill>
                <a:srgbClr val="0070C0"/>
              </a:solidFill>
            </a:endParaRPr>
          </a:p>
        </c:rich>
      </c:tx>
      <c:layout>
        <c:manualLayout>
          <c:xMode val="edge"/>
          <c:yMode val="edge"/>
          <c:x val="0.1811981898825589"/>
          <c:y val="3.9215686274509803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0070C0"/>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1823869349043445E-2"/>
          <c:y val="5.0449693788276469E-2"/>
          <c:w val="0.95952798848639465"/>
          <c:h val="0.87031928361895938"/>
        </c:manualLayout>
      </c:layout>
      <c:bar3DChart>
        <c:barDir val="col"/>
        <c:grouping val="stacked"/>
        <c:varyColors val="0"/>
        <c:ser>
          <c:idx val="0"/>
          <c:order val="0"/>
          <c:tx>
            <c:strRef>
              <c:f>Sheet1!$B$1</c:f>
              <c:strCache>
                <c:ptCount val="1"/>
                <c:pt idx="0">
                  <c:v>YES</c:v>
                </c:pt>
              </c:strCache>
            </c:strRef>
          </c:tx>
          <c:spPr>
            <a:solidFill>
              <a:schemeClr val="accent1"/>
            </a:solidFill>
            <a:ln>
              <a:noFill/>
            </a:ln>
            <a:effectLst/>
            <a:sp3d/>
          </c:spPr>
          <c:invertIfNegative val="0"/>
          <c:cat>
            <c:strRef>
              <c:f>Sheet1!$A$2:$A$3</c:f>
              <c:strCache>
                <c:ptCount val="2"/>
                <c:pt idx="0">
                  <c:v>Baseline</c:v>
                </c:pt>
                <c:pt idx="1">
                  <c:v>Post-Implementation</c:v>
                </c:pt>
              </c:strCache>
            </c:strRef>
          </c:cat>
          <c:val>
            <c:numRef>
              <c:f>Sheet1!$B$2:$B$3</c:f>
              <c:numCache>
                <c:formatCode>General</c:formatCode>
                <c:ptCount val="2"/>
                <c:pt idx="0">
                  <c:v>40</c:v>
                </c:pt>
                <c:pt idx="1">
                  <c:v>100</c:v>
                </c:pt>
              </c:numCache>
            </c:numRef>
          </c:val>
          <c:extLst>
            <c:ext xmlns:c16="http://schemas.microsoft.com/office/drawing/2014/chart" uri="{C3380CC4-5D6E-409C-BE32-E72D297353CC}">
              <c16:uniqueId val="{00000000-3480-4013-8A79-A19EE0A72B7B}"/>
            </c:ext>
          </c:extLst>
        </c:ser>
        <c:ser>
          <c:idx val="1"/>
          <c:order val="1"/>
          <c:tx>
            <c:strRef>
              <c:f>Sheet1!$C$1</c:f>
              <c:strCache>
                <c:ptCount val="1"/>
                <c:pt idx="0">
                  <c:v>NO</c:v>
                </c:pt>
              </c:strCache>
            </c:strRef>
          </c:tx>
          <c:spPr>
            <a:solidFill>
              <a:schemeClr val="accent3"/>
            </a:solidFill>
            <a:ln>
              <a:noFill/>
            </a:ln>
            <a:effectLst/>
            <a:sp3d/>
          </c:spPr>
          <c:invertIfNegative val="0"/>
          <c:cat>
            <c:strRef>
              <c:f>Sheet1!$A$2:$A$3</c:f>
              <c:strCache>
                <c:ptCount val="2"/>
                <c:pt idx="0">
                  <c:v>Baseline</c:v>
                </c:pt>
                <c:pt idx="1">
                  <c:v>Post-Implementation</c:v>
                </c:pt>
              </c:strCache>
            </c:strRef>
          </c:cat>
          <c:val>
            <c:numRef>
              <c:f>Sheet1!$C$2:$C$3</c:f>
              <c:numCache>
                <c:formatCode>General</c:formatCode>
                <c:ptCount val="2"/>
                <c:pt idx="0">
                  <c:v>60</c:v>
                </c:pt>
              </c:numCache>
            </c:numRef>
          </c:val>
          <c:extLst>
            <c:ext xmlns:c16="http://schemas.microsoft.com/office/drawing/2014/chart" uri="{C3380CC4-5D6E-409C-BE32-E72D297353CC}">
              <c16:uniqueId val="{00000001-3480-4013-8A79-A19EE0A72B7B}"/>
            </c:ext>
          </c:extLst>
        </c:ser>
        <c:dLbls>
          <c:showLegendKey val="0"/>
          <c:showVal val="0"/>
          <c:showCatName val="0"/>
          <c:showSerName val="0"/>
          <c:showPercent val="0"/>
          <c:showBubbleSize val="0"/>
        </c:dLbls>
        <c:gapWidth val="150"/>
        <c:shape val="box"/>
        <c:axId val="1970324048"/>
        <c:axId val="1970324528"/>
        <c:axId val="0"/>
      </c:bar3DChart>
      <c:catAx>
        <c:axId val="19703240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970324528"/>
        <c:crosses val="autoZero"/>
        <c:auto val="1"/>
        <c:lblAlgn val="ctr"/>
        <c:lblOffset val="100"/>
        <c:noMultiLvlLbl val="0"/>
      </c:catAx>
      <c:valAx>
        <c:axId val="1970324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324048"/>
        <c:crosses val="autoZero"/>
        <c:crossBetween val="between"/>
      </c:valAx>
      <c:spPr>
        <a:noFill/>
        <a:ln>
          <a:noFill/>
        </a:ln>
        <a:effectLst/>
      </c:spPr>
    </c:plotArea>
    <c:legend>
      <c:legendPos val="b"/>
      <c:layout>
        <c:manualLayout>
          <c:xMode val="edge"/>
          <c:yMode val="edge"/>
          <c:x val="0.43645607305569156"/>
          <c:y val="0.8608314548916679"/>
          <c:w val="0.11238594411325391"/>
          <c:h val="9.210972157892029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AA962-12C0-4F7D-B5A6-01744F348629}" type="datetimeFigureOut">
              <a:rPr lang="en-US" smtClean="0"/>
              <a:t>9/25/2024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64E4F-C34C-4778-BBF3-084D6CC56591}" type="slidenum">
              <a:rPr lang="en-US" smtClean="0"/>
              <a:t>‹#›</a:t>
            </a:fld>
            <a:endParaRPr lang="en-US" dirty="0"/>
          </a:p>
        </p:txBody>
      </p:sp>
    </p:spTree>
    <p:extLst>
      <p:ext uri="{BB962C8B-B14F-4D97-AF65-F5344CB8AC3E}">
        <p14:creationId xmlns:p14="http://schemas.microsoft.com/office/powerpoint/2010/main" val="3361198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46"/>
              </a:spcAft>
              <a:buClrTx/>
              <a:buSzTx/>
              <a:buFontTx/>
              <a:buNone/>
              <a:tabLst/>
              <a:defRPr/>
            </a:pPr>
            <a:r>
              <a:rPr lang="en-US" sz="1200" dirty="0">
                <a:solidFill>
                  <a:srgbClr val="000000"/>
                </a:solidFill>
                <a:latin typeface="Aptos" panose="020B0004020202020204" pitchFamily="34" charset="0"/>
                <a:ea typeface="Calibri" panose="020F0502020204030204" pitchFamily="34" charset="0"/>
              </a:rPr>
              <a:t>My name is Jillian Schwieger, I am the VP of international operations for Workforce Edge. </a:t>
            </a:r>
          </a:p>
          <a:p>
            <a:pPr marL="0" marR="0" lvl="0" indent="0" algn="l" defTabSz="914400" rtl="0" eaLnBrk="1" fontAlgn="auto" latinLnBrk="0" hangingPunct="1">
              <a:lnSpc>
                <a:spcPct val="100000"/>
              </a:lnSpc>
              <a:spcBef>
                <a:spcPts val="0"/>
              </a:spcBef>
              <a:spcAft>
                <a:spcPts val="846"/>
              </a:spcAft>
              <a:buClrTx/>
              <a:buSzTx/>
              <a:buFontTx/>
              <a:buNone/>
              <a:tabLst/>
              <a:defRPr/>
            </a:pPr>
            <a:r>
              <a:rPr lang="en-US" sz="1200" dirty="0">
                <a:solidFill>
                  <a:srgbClr val="000000"/>
                </a:solidFill>
                <a:latin typeface="Aptos" panose="020B0004020202020204" pitchFamily="34" charset="0"/>
                <a:ea typeface="Calibri" panose="020F0502020204030204" pitchFamily="34" charset="0"/>
              </a:rPr>
              <a:t>My focus in organizational learning, change management, workforce wellness and scheduling, planning and deployment. I am also a former nurse leader, educator administrator.</a:t>
            </a:r>
          </a:p>
          <a:p>
            <a:pPr marL="0" marR="0" lvl="0" indent="0" algn="l" defTabSz="914400" rtl="0" eaLnBrk="1" fontAlgn="auto" latinLnBrk="0" hangingPunct="1">
              <a:lnSpc>
                <a:spcPct val="100000"/>
              </a:lnSpc>
              <a:spcBef>
                <a:spcPts val="0"/>
              </a:spcBef>
              <a:spcAft>
                <a:spcPts val="846"/>
              </a:spcAft>
              <a:buClrTx/>
              <a:buSzTx/>
              <a:buFontTx/>
              <a:buNone/>
              <a:tabLst/>
              <a:defRPr/>
            </a:pPr>
            <a:endParaRPr lang="en-US" sz="1200" dirty="0">
              <a:solidFill>
                <a:srgbClr val="000000"/>
              </a:solidFill>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846"/>
              </a:spcAft>
              <a:buClrTx/>
              <a:buSzTx/>
              <a:buFontTx/>
              <a:buNone/>
              <a:tabLst/>
              <a:defRPr/>
            </a:pPr>
            <a:r>
              <a:rPr lang="en-US" sz="1200" dirty="0">
                <a:solidFill>
                  <a:srgbClr val="000000"/>
                </a:solidFill>
                <a:latin typeface="Aptos" panose="020B0004020202020204" pitchFamily="34" charset="0"/>
                <a:ea typeface="Calibri" panose="020F0502020204030204" pitchFamily="34" charset="0"/>
              </a:rPr>
              <a:t>I am happy to be here today to share our data and experience as it relates to how staff scheduling impacts the employee experience and also to offer some suggestions for improvement. </a:t>
            </a:r>
          </a:p>
          <a:p>
            <a:pPr marL="0" marR="0" lvl="0" indent="0" algn="l" defTabSz="914400" rtl="0" eaLnBrk="1" fontAlgn="auto" latinLnBrk="0" hangingPunct="1">
              <a:lnSpc>
                <a:spcPct val="100000"/>
              </a:lnSpc>
              <a:spcBef>
                <a:spcPts val="0"/>
              </a:spcBef>
              <a:spcAft>
                <a:spcPts val="846"/>
              </a:spcAft>
              <a:buClrTx/>
              <a:buSzTx/>
              <a:buFontTx/>
              <a:buNone/>
              <a:tabLst/>
              <a:defRPr/>
            </a:pPr>
            <a:endParaRPr lang="en-US" sz="1200" dirty="0">
              <a:solidFill>
                <a:srgbClr val="000000"/>
              </a:solidFill>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846"/>
              </a:spcAft>
              <a:buClrTx/>
              <a:buSzTx/>
              <a:buFontTx/>
              <a:buNone/>
              <a:tabLst/>
              <a:defRPr/>
            </a:pPr>
            <a:r>
              <a:rPr lang="en-US" sz="1200" dirty="0">
                <a:solidFill>
                  <a:srgbClr val="000000"/>
                </a:solidFill>
                <a:latin typeface="Aptos" panose="020B0004020202020204" pitchFamily="34" charset="0"/>
                <a:ea typeface="Calibri" panose="020F0502020204030204" pitchFamily="34" charset="0"/>
              </a:rPr>
              <a:t>Staff scheduling is not everyone’s favorite topic however, there is a real storm going on and I hope that I can give everyone great hope that scheduling can be improved, and in collaboration with employees, both leaders and staff can have a much better experience leading to better wellness and job satisfaction.  </a:t>
            </a:r>
          </a:p>
          <a:p>
            <a:pPr marL="0" marR="0" lvl="0" indent="0" algn="l" defTabSz="914400" rtl="0" eaLnBrk="1" fontAlgn="auto" latinLnBrk="0" hangingPunct="1">
              <a:lnSpc>
                <a:spcPct val="100000"/>
              </a:lnSpc>
              <a:spcBef>
                <a:spcPts val="0"/>
              </a:spcBef>
              <a:spcAft>
                <a:spcPts val="846"/>
              </a:spcAft>
              <a:buClrTx/>
              <a:buSzTx/>
              <a:buFontTx/>
              <a:buNone/>
              <a:tabLst/>
              <a:defRPr/>
            </a:pPr>
            <a:endParaRPr lang="en-US" sz="1200" dirty="0">
              <a:solidFill>
                <a:srgbClr val="000000"/>
              </a:solidFill>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846"/>
              </a:spcAft>
              <a:buClrTx/>
              <a:buSzTx/>
              <a:buFontTx/>
              <a:buNone/>
              <a:tabLst/>
              <a:defRPr/>
            </a:pPr>
            <a:endParaRPr lang="en-US" sz="1200" dirty="0">
              <a:solidFill>
                <a:srgbClr val="000000"/>
              </a:solidFill>
              <a:latin typeface="Aptos" panose="020B00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6964E4F-C34C-4778-BBF3-084D6CC56591}" type="slidenum">
              <a:rPr lang="en-US" smtClean="0"/>
              <a:t>1</a:t>
            </a:fld>
            <a:endParaRPr lang="en-US" dirty="0"/>
          </a:p>
        </p:txBody>
      </p:sp>
    </p:spTree>
    <p:extLst>
      <p:ext uri="{BB962C8B-B14F-4D97-AF65-F5344CB8AC3E}">
        <p14:creationId xmlns:p14="http://schemas.microsoft.com/office/powerpoint/2010/main" val="1503581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Personal Impact </a:t>
            </a:r>
          </a:p>
          <a:p>
            <a:endParaRPr lang="en-CA" dirty="0"/>
          </a:p>
          <a:p>
            <a:r>
              <a:rPr lang="en-US" dirty="0"/>
              <a:t>This data demonstrated the ability to plan ahead, have the rest and vacation time, and energy levels at work – this is a before and after measure. </a:t>
            </a:r>
          </a:p>
          <a:p>
            <a:endParaRPr lang="en-US" dirty="0"/>
          </a:p>
          <a:p>
            <a:r>
              <a:rPr lang="en-US" dirty="0"/>
              <a:t>The ability to plan ahead went from 80 negative to 75 positive</a:t>
            </a:r>
          </a:p>
          <a:p>
            <a:r>
              <a:rPr lang="en-US" dirty="0"/>
              <a:t>Rest and vacation 100 percent NO to 75 % yes</a:t>
            </a:r>
          </a:p>
          <a:p>
            <a:endParaRPr lang="en-US" dirty="0"/>
          </a:p>
          <a:p>
            <a:r>
              <a:rPr lang="en-US" dirty="0"/>
              <a:t>Levels of energy – 60 % very negative impact to 50 positive impact</a:t>
            </a:r>
          </a:p>
          <a:p>
            <a:endParaRPr lang="en-US" dirty="0"/>
          </a:p>
          <a:p>
            <a:r>
              <a:rPr lang="en-US" dirty="0"/>
              <a:t>These are all contributors to wellness and staff joy at work</a:t>
            </a:r>
          </a:p>
        </p:txBody>
      </p:sp>
      <p:sp>
        <p:nvSpPr>
          <p:cNvPr id="4" name="Slide Number Placeholder 3"/>
          <p:cNvSpPr>
            <a:spLocks noGrp="1"/>
          </p:cNvSpPr>
          <p:nvPr>
            <p:ph type="sldNum" sz="quarter" idx="5"/>
          </p:nvPr>
        </p:nvSpPr>
        <p:spPr/>
        <p:txBody>
          <a:bodyPr/>
          <a:lstStyle/>
          <a:p>
            <a:fld id="{F6964E4F-C34C-4778-BBF3-084D6CC56591}" type="slidenum">
              <a:rPr lang="en-US" smtClean="0"/>
              <a:t>10</a:t>
            </a:fld>
            <a:endParaRPr lang="en-US" dirty="0"/>
          </a:p>
        </p:txBody>
      </p:sp>
    </p:spTree>
    <p:extLst>
      <p:ext uri="{BB962C8B-B14F-4D97-AF65-F5344CB8AC3E}">
        <p14:creationId xmlns:p14="http://schemas.microsoft.com/office/powerpoint/2010/main" val="4119384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00"/>
              </a:spcAft>
            </a:pPr>
            <a:r>
              <a:rPr lang="en-US" dirty="0"/>
              <a:t>In conclusion: </a:t>
            </a:r>
          </a:p>
          <a:p>
            <a:pPr>
              <a:lnSpc>
                <a:spcPct val="110000"/>
              </a:lnSpc>
              <a:spcAft>
                <a:spcPts val="600"/>
              </a:spcAft>
            </a:pPr>
            <a:endParaRPr lang="en-US" dirty="0"/>
          </a:p>
          <a:p>
            <a:pPr>
              <a:lnSpc>
                <a:spcPct val="110000"/>
              </a:lnSpc>
              <a:spcAft>
                <a:spcPts val="600"/>
              </a:spcAft>
            </a:pPr>
            <a:r>
              <a:rPr lang="en-US" dirty="0"/>
              <a:t>Workforce wellness can be improved by focusing on an intentional design for your scheduling service. </a:t>
            </a:r>
          </a:p>
          <a:p>
            <a:pPr>
              <a:lnSpc>
                <a:spcPct val="110000"/>
              </a:lnSpc>
              <a:spcAft>
                <a:spcPts val="600"/>
              </a:spcAft>
            </a:pPr>
            <a:endParaRPr lang="en-US" dirty="0"/>
          </a:p>
          <a:p>
            <a:pPr>
              <a:lnSpc>
                <a:spcPct val="110000"/>
              </a:lnSpc>
              <a:spcAft>
                <a:spcPts val="600"/>
              </a:spcAft>
            </a:pPr>
            <a:r>
              <a:rPr lang="en-US" dirty="0"/>
              <a:t>Employees want more predictability, fairness, and stability</a:t>
            </a:r>
          </a:p>
          <a:p>
            <a:pPr>
              <a:lnSpc>
                <a:spcPct val="110000"/>
              </a:lnSpc>
              <a:spcAft>
                <a:spcPts val="600"/>
              </a:spcAft>
            </a:pPr>
            <a:endParaRPr lang="en-US" dirty="0"/>
          </a:p>
          <a:p>
            <a:pPr>
              <a:lnSpc>
                <a:spcPct val="110000"/>
              </a:lnSpc>
              <a:spcAft>
                <a:spcPts val="600"/>
              </a:spcAft>
            </a:pPr>
            <a:r>
              <a:rPr lang="en-US" dirty="0"/>
              <a:t>Staff scheduling is a key strategic function and workforce planning, scheduling and deployment can improve the current human resource crisis by implementing field tested to solutions to improve the employee experience.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64E4F-C34C-4778-BBF3-084D6CC5659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5571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Close</a:t>
            </a:r>
          </a:p>
          <a:p>
            <a:endParaRPr lang="en-US" b="1" dirty="0"/>
          </a:p>
          <a:p>
            <a:r>
              <a:rPr lang="en-US" dirty="0"/>
              <a:t>Thank you for your participation today. On behalf of Workforce Edge, thank you for your time and participation. If you have any questions or if you wish to connect, please feel free to reach out. </a:t>
            </a:r>
          </a:p>
          <a:p>
            <a:endParaRPr lang="en-US" dirty="0"/>
          </a:p>
        </p:txBody>
      </p:sp>
      <p:sp>
        <p:nvSpPr>
          <p:cNvPr id="4" name="Slide Number Placeholder 3"/>
          <p:cNvSpPr>
            <a:spLocks noGrp="1"/>
          </p:cNvSpPr>
          <p:nvPr>
            <p:ph type="sldNum" sz="quarter" idx="5"/>
          </p:nvPr>
        </p:nvSpPr>
        <p:spPr/>
        <p:txBody>
          <a:bodyPr/>
          <a:lstStyle/>
          <a:p>
            <a:fld id="{F6964E4F-C34C-4778-BBF3-084D6CC56591}" type="slidenum">
              <a:rPr lang="en-US" smtClean="0"/>
              <a:t>12</a:t>
            </a:fld>
            <a:endParaRPr lang="en-US" dirty="0"/>
          </a:p>
        </p:txBody>
      </p:sp>
    </p:spTree>
    <p:extLst>
      <p:ext uri="{BB962C8B-B14F-4D97-AF65-F5344CB8AC3E}">
        <p14:creationId xmlns:p14="http://schemas.microsoft.com/office/powerpoint/2010/main" val="281964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46"/>
              </a:spcAft>
              <a:buClrTx/>
              <a:buSzTx/>
              <a:buFontTx/>
              <a:buNone/>
              <a:tabLst/>
              <a:defRPr/>
            </a:pPr>
            <a:r>
              <a:rPr lang="en-US" sz="1200" dirty="0">
                <a:solidFill>
                  <a:srgbClr val="000000"/>
                </a:solidFill>
                <a:latin typeface="Aptos" panose="020B0004020202020204" pitchFamily="34" charset="0"/>
                <a:ea typeface="Calibri" panose="020F0502020204030204" pitchFamily="34" charset="0"/>
              </a:rPr>
              <a:t>We have been looking at the employee experience through the lens of scheduling for two decades. </a:t>
            </a:r>
          </a:p>
          <a:p>
            <a:pPr marL="0" marR="0" lvl="0" indent="0" algn="l" defTabSz="914400" rtl="0" eaLnBrk="1" fontAlgn="auto" latinLnBrk="0" hangingPunct="1">
              <a:lnSpc>
                <a:spcPct val="100000"/>
              </a:lnSpc>
              <a:spcBef>
                <a:spcPts val="0"/>
              </a:spcBef>
              <a:spcAft>
                <a:spcPts val="846"/>
              </a:spcAft>
              <a:buClrTx/>
              <a:buSzTx/>
              <a:buFontTx/>
              <a:buNone/>
              <a:tabLst/>
              <a:defRPr/>
            </a:pPr>
            <a:endParaRPr lang="en-US" sz="1200" dirty="0">
              <a:solidFill>
                <a:srgbClr val="000000"/>
              </a:solidFill>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846"/>
              </a:spcAft>
              <a:buClrTx/>
              <a:buSzTx/>
              <a:buFontTx/>
              <a:buNone/>
              <a:tabLst/>
              <a:defRPr/>
            </a:pPr>
            <a:r>
              <a:rPr lang="en-US" sz="1200" dirty="0">
                <a:solidFill>
                  <a:srgbClr val="000000"/>
                </a:solidFill>
                <a:latin typeface="Aptos" panose="020B0004020202020204" pitchFamily="34" charset="0"/>
                <a:ea typeface="Calibri" panose="020F0502020204030204" pitchFamily="34" charset="0"/>
              </a:rPr>
              <a:t>Our work spans across Canada, the US and now Europe as we continue to collect data to help us identify leading practices in staff scheduling and the quality of the employee experience. </a:t>
            </a:r>
          </a:p>
          <a:p>
            <a:pPr marL="0" marR="0" lvl="0" indent="0" algn="l" defTabSz="914400" rtl="0" eaLnBrk="1" fontAlgn="auto" latinLnBrk="0" hangingPunct="1">
              <a:lnSpc>
                <a:spcPct val="100000"/>
              </a:lnSpc>
              <a:spcBef>
                <a:spcPts val="0"/>
              </a:spcBef>
              <a:spcAft>
                <a:spcPts val="846"/>
              </a:spcAft>
              <a:buClrTx/>
              <a:buSzTx/>
              <a:buFontTx/>
              <a:buNone/>
              <a:tabLst/>
              <a:defRPr/>
            </a:pPr>
            <a:endParaRPr lang="en-US" sz="1200" dirty="0">
              <a:solidFill>
                <a:srgbClr val="000000"/>
              </a:solidFill>
              <a:latin typeface="Aptos" panose="020B0004020202020204" pitchFamily="34" charset="0"/>
              <a:ea typeface="Calibri" panose="020F0502020204030204" pitchFamily="34" charset="0"/>
            </a:endParaRPr>
          </a:p>
          <a:p>
            <a:r>
              <a:rPr lang="en-US" dirty="0"/>
              <a:t>We find that staff scheduling is at a strategic junction between quality of care, financial stability and business sustainment. </a:t>
            </a:r>
          </a:p>
          <a:p>
            <a:endParaRPr lang="en-US" dirty="0"/>
          </a:p>
          <a:p>
            <a:r>
              <a:rPr lang="en-US" dirty="0"/>
              <a:t>Employees that are happier with scheduling services and have better schedules provide better care, tend to stay with their employers and require less sick time. </a:t>
            </a:r>
          </a:p>
        </p:txBody>
      </p:sp>
      <p:sp>
        <p:nvSpPr>
          <p:cNvPr id="4" name="Slide Number Placeholder 3"/>
          <p:cNvSpPr>
            <a:spLocks noGrp="1"/>
          </p:cNvSpPr>
          <p:nvPr>
            <p:ph type="sldNum" sz="quarter" idx="5"/>
          </p:nvPr>
        </p:nvSpPr>
        <p:spPr/>
        <p:txBody>
          <a:bodyPr/>
          <a:lstStyle/>
          <a:p>
            <a:fld id="{F6964E4F-C34C-4778-BBF3-084D6CC56591}" type="slidenum">
              <a:rPr lang="en-US" smtClean="0"/>
              <a:t>2</a:t>
            </a:fld>
            <a:endParaRPr lang="en-US" dirty="0"/>
          </a:p>
        </p:txBody>
      </p:sp>
    </p:spTree>
    <p:extLst>
      <p:ext uri="{BB962C8B-B14F-4D97-AF65-F5344CB8AC3E}">
        <p14:creationId xmlns:p14="http://schemas.microsoft.com/office/powerpoint/2010/main" val="217891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We all recognize that current shortages and the ongoing staffing crisis is complex. Both leaders and employees are facing more chaos than ever before. </a:t>
            </a:r>
          </a:p>
          <a:p>
            <a:pPr>
              <a:lnSpc>
                <a:spcPct val="110000"/>
              </a:lnSpc>
              <a:spcAft>
                <a:spcPts val="60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workforce is exposed to extreme scheduling conditions that are contributing to higher sick time, burn out, and eroding the trust in their employers and satisfaction with careers in care giving. </a:t>
            </a:r>
          </a:p>
          <a:p>
            <a:pPr>
              <a:lnSpc>
                <a:spcPct val="110000"/>
              </a:lnSpc>
              <a:spcAft>
                <a:spcPts val="60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With each engagement, we survey the workforce specifically about the scheduling environment and the wellness associated with that.</a:t>
            </a:r>
          </a:p>
          <a:p>
            <a:pPr>
              <a:lnSpc>
                <a:spcPct val="110000"/>
              </a:lnSpc>
              <a:spcAft>
                <a:spcPts val="60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Our analysis shows that the chaos and hardship the workforce is experiencing can be alleviated when you take a holistic approach to optimizing the scheduling environment. </a:t>
            </a:r>
          </a:p>
          <a:p>
            <a:pPr>
              <a:lnSpc>
                <a:spcPct val="110000"/>
              </a:lnSpc>
              <a:spcAft>
                <a:spcPts val="60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964E4F-C34C-4778-BBF3-084D6CC56591}" type="slidenum">
              <a:rPr lang="en-US" smtClean="0"/>
              <a:t>3</a:t>
            </a:fld>
            <a:endParaRPr lang="en-US" dirty="0"/>
          </a:p>
        </p:txBody>
      </p:sp>
    </p:spTree>
    <p:extLst>
      <p:ext uri="{BB962C8B-B14F-4D97-AF65-F5344CB8AC3E}">
        <p14:creationId xmlns:p14="http://schemas.microsoft.com/office/powerpoint/2010/main" val="393277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00"/>
              </a:spcAft>
            </a:pPr>
            <a:r>
              <a:rPr lang="en-CA" sz="1200" dirty="0">
                <a:effectLst/>
                <a:latin typeface="Arial" panose="020B0604020202020204" pitchFamily="34" charset="0"/>
                <a:ea typeface="Times New Roman" panose="02020603050405020304" pitchFamily="18" charset="0"/>
                <a:cs typeface="Times New Roman" panose="02020603050405020304" pitchFamily="18" charset="0"/>
              </a:rPr>
              <a:t>What does this mean? </a:t>
            </a:r>
          </a:p>
          <a:p>
            <a:pPr>
              <a:lnSpc>
                <a:spcPct val="110000"/>
              </a:lnSpc>
              <a:spcAft>
                <a:spcPts val="600"/>
              </a:spcAft>
            </a:pPr>
            <a:endParaRPr lang="en-CA"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r>
              <a:rPr lang="en-CA" sz="1200" dirty="0">
                <a:effectLst/>
                <a:latin typeface="Arial" panose="020B0604020202020204" pitchFamily="34" charset="0"/>
                <a:ea typeface="Times New Roman" panose="02020603050405020304" pitchFamily="18" charset="0"/>
                <a:cs typeface="Times New Roman" panose="02020603050405020304" pitchFamily="18" charset="0"/>
              </a:rPr>
              <a:t>Staff scheduling has advanced – it deploys over 70% of the budget and often has little structure, KPIs, reporting or standardization. </a:t>
            </a:r>
          </a:p>
          <a:p>
            <a:pPr>
              <a:lnSpc>
                <a:spcPct val="110000"/>
              </a:lnSpc>
              <a:spcAft>
                <a:spcPts val="600"/>
              </a:spcAft>
            </a:pPr>
            <a:endParaRPr lang="en-CA"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r>
              <a:rPr lang="en-CA" sz="1200" dirty="0">
                <a:effectLst/>
                <a:latin typeface="Arial" panose="020B0604020202020204" pitchFamily="34" charset="0"/>
                <a:ea typeface="Times New Roman" panose="02020603050405020304" pitchFamily="18" charset="0"/>
                <a:cs typeface="Times New Roman" panose="02020603050405020304" pitchFamily="18" charset="0"/>
              </a:rPr>
              <a:t>Many organization even with expensive scheduling systems and software, still struggle with quality and standardization. </a:t>
            </a:r>
          </a:p>
          <a:p>
            <a:pPr>
              <a:lnSpc>
                <a:spcPct val="110000"/>
              </a:lnSpc>
              <a:spcAft>
                <a:spcPts val="600"/>
              </a:spcAft>
            </a:pPr>
            <a:endParaRPr lang="en-CA"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r>
              <a:rPr lang="en-CA" sz="1200" dirty="0">
                <a:effectLst/>
                <a:latin typeface="Arial" panose="020B0604020202020204" pitchFamily="34" charset="0"/>
                <a:ea typeface="Times New Roman" panose="02020603050405020304" pitchFamily="18" charset="0"/>
                <a:cs typeface="Times New Roman" panose="02020603050405020304" pitchFamily="18" charset="0"/>
              </a:rPr>
              <a:t>Technology – including AI do not fix the problem. There is no substitute for human compassion and understanding when it comes to the collaboration the workforce wants with leaders in regard to their schedules.</a:t>
            </a:r>
          </a:p>
          <a:p>
            <a:pPr>
              <a:lnSpc>
                <a:spcPct val="110000"/>
              </a:lnSpc>
              <a:spcAft>
                <a:spcPts val="600"/>
              </a:spcAft>
            </a:pPr>
            <a:endParaRPr lang="en-CA"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0000"/>
              </a:lnSpc>
              <a:spcAft>
                <a:spcPts val="600"/>
              </a:spcAft>
            </a:pPr>
            <a:endParaRPr lang="en-CA"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964E4F-C34C-4778-BBF3-084D6CC56591}" type="slidenum">
              <a:rPr lang="en-US" smtClean="0"/>
              <a:t>4</a:t>
            </a:fld>
            <a:endParaRPr lang="en-US" dirty="0"/>
          </a:p>
        </p:txBody>
      </p:sp>
    </p:spTree>
    <p:extLst>
      <p:ext uri="{BB962C8B-B14F-4D97-AF65-F5344CB8AC3E}">
        <p14:creationId xmlns:p14="http://schemas.microsoft.com/office/powerpoint/2010/main" val="3406780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analyzed the data from the thousands of organizational data points, both qualitative and quantitative…… five areas emerged in which the workforces is saying that they overwhelmingly negatively impact their wellness. </a:t>
            </a:r>
          </a:p>
          <a:p>
            <a:endParaRPr lang="en-US" dirty="0"/>
          </a:p>
          <a:p>
            <a:r>
              <a:rPr lang="en-US" b="1" dirty="0"/>
              <a:t>Master schedules </a:t>
            </a:r>
            <a:r>
              <a:rPr lang="en-US" dirty="0"/>
              <a:t>– they are too short, not enough rest periods, poor quality with short change overs and so on. </a:t>
            </a:r>
          </a:p>
          <a:p>
            <a:endParaRPr lang="en-US" dirty="0"/>
          </a:p>
          <a:p>
            <a:r>
              <a:rPr lang="en-US" dirty="0"/>
              <a:t>There is </a:t>
            </a:r>
            <a:r>
              <a:rPr lang="en-US" b="1" dirty="0"/>
              <a:t>no strategy for relief </a:t>
            </a:r>
            <a:r>
              <a:rPr lang="en-US" dirty="0"/>
              <a:t>and when vacation periods come – all staff have to work short in order to fill in so others can be away instead of using not enough back fill to cover vacations without working short. </a:t>
            </a:r>
          </a:p>
          <a:p>
            <a:endParaRPr lang="en-US" dirty="0"/>
          </a:p>
          <a:p>
            <a:r>
              <a:rPr lang="en-US" b="1" dirty="0"/>
              <a:t>Business Processes</a:t>
            </a:r>
            <a:r>
              <a:rPr lang="en-US" dirty="0"/>
              <a:t> – things like vacation requests, shift trades, getting paid correctly – workforce often feels these procedures are unfair, inconsistent, not documented or transparent – perceive favoritism</a:t>
            </a:r>
          </a:p>
          <a:p>
            <a:endParaRPr lang="en-US" dirty="0"/>
          </a:p>
          <a:p>
            <a:r>
              <a:rPr lang="en-US" b="1" dirty="0"/>
              <a:t>Scheduling Service Design </a:t>
            </a:r>
            <a:r>
              <a:rPr lang="en-US" dirty="0"/>
              <a:t>– managers and schedulers are in constant contact, taking up valuable leadership time, or staffing services does not exist at all and the tasks are left to leaders when we know that the workforce needs much more mentorship and support from leaders. </a:t>
            </a:r>
          </a:p>
          <a:p>
            <a:endParaRPr lang="en-US" dirty="0"/>
          </a:p>
          <a:p>
            <a:r>
              <a:rPr lang="en-US" b="1" dirty="0"/>
              <a:t>Scheduling technology </a:t>
            </a:r>
            <a:r>
              <a:rPr lang="en-US" dirty="0"/>
              <a:t>not being used to match employees' modern needs or is being overused to automate things like calling out shifts with text messages to employees several times each day.  In essence, over calling employees</a:t>
            </a:r>
          </a:p>
          <a:p>
            <a:endParaRPr lang="en-US" dirty="0"/>
          </a:p>
          <a:p>
            <a:r>
              <a:rPr lang="en-US" dirty="0"/>
              <a:t>These are the five major pathways in which employees and employers have multiple interactions per day. </a:t>
            </a:r>
          </a:p>
          <a:p>
            <a:endParaRPr lang="en-US" dirty="0"/>
          </a:p>
          <a:p>
            <a:r>
              <a:rPr lang="en-US" dirty="0"/>
              <a:t>The quality of these interactions depends on the ability to capture predictability, formalize flexible processes and to provide stable staff scheduling services to front line employees </a:t>
            </a:r>
            <a:r>
              <a:rPr lang="en-US" i="1" dirty="0"/>
              <a:t>and </a:t>
            </a:r>
            <a:r>
              <a:rPr lang="en-US" dirty="0"/>
              <a:t>leaders.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6964E4F-C34C-4778-BBF3-084D6CC56591}" type="slidenum">
              <a:rPr lang="en-US" smtClean="0"/>
              <a:t>5</a:t>
            </a:fld>
            <a:endParaRPr lang="en-US" dirty="0"/>
          </a:p>
        </p:txBody>
      </p:sp>
    </p:spTree>
    <p:extLst>
      <p:ext uri="{BB962C8B-B14F-4D97-AF65-F5344CB8AC3E}">
        <p14:creationId xmlns:p14="http://schemas.microsoft.com/office/powerpoint/2010/main" val="1908634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 majority of responses came from the front line group of registered and practical nurses and care aids. </a:t>
            </a:r>
          </a:p>
          <a:p>
            <a:endParaRPr lang="en-CA" b="1" dirty="0"/>
          </a:p>
          <a:p>
            <a:endParaRPr lang="en-CA" b="1" dirty="0"/>
          </a:p>
          <a:p>
            <a:endParaRPr lang="en-CA" dirty="0"/>
          </a:p>
          <a:p>
            <a:endParaRPr lang="en-CA" dirty="0"/>
          </a:p>
        </p:txBody>
      </p:sp>
      <p:sp>
        <p:nvSpPr>
          <p:cNvPr id="4" name="Slide Number Placeholder 3"/>
          <p:cNvSpPr>
            <a:spLocks noGrp="1"/>
          </p:cNvSpPr>
          <p:nvPr>
            <p:ph type="sldNum" sz="quarter" idx="5"/>
          </p:nvPr>
        </p:nvSpPr>
        <p:spPr/>
        <p:txBody>
          <a:bodyPr/>
          <a:lstStyle/>
          <a:p>
            <a:fld id="{F6964E4F-C34C-4778-BBF3-084D6CC56591}" type="slidenum">
              <a:rPr lang="en-US" smtClean="0"/>
              <a:t>6</a:t>
            </a:fld>
            <a:endParaRPr lang="en-US" dirty="0"/>
          </a:p>
        </p:txBody>
      </p:sp>
    </p:spTree>
    <p:extLst>
      <p:ext uri="{BB962C8B-B14F-4D97-AF65-F5344CB8AC3E}">
        <p14:creationId xmlns:p14="http://schemas.microsoft.com/office/powerpoint/2010/main" val="2885204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and After Rotation and Relief Optimization and Implementation </a:t>
            </a:r>
          </a:p>
          <a:p>
            <a:endParaRPr lang="en-US" dirty="0"/>
          </a:p>
          <a:p>
            <a:r>
              <a:rPr lang="en-US" dirty="0"/>
              <a:t>100 percent of the nurse in this sample found the changed schedule fair and equitable</a:t>
            </a:r>
          </a:p>
        </p:txBody>
      </p:sp>
      <p:sp>
        <p:nvSpPr>
          <p:cNvPr id="4" name="Slide Number Placeholder 3"/>
          <p:cNvSpPr>
            <a:spLocks noGrp="1"/>
          </p:cNvSpPr>
          <p:nvPr>
            <p:ph type="sldNum" sz="quarter" idx="5"/>
          </p:nvPr>
        </p:nvSpPr>
        <p:spPr/>
        <p:txBody>
          <a:bodyPr/>
          <a:lstStyle/>
          <a:p>
            <a:fld id="{F6964E4F-C34C-4778-BBF3-084D6CC56591}" type="slidenum">
              <a:rPr lang="en-US" smtClean="0"/>
              <a:t>7</a:t>
            </a:fld>
            <a:endParaRPr lang="en-US" dirty="0"/>
          </a:p>
        </p:txBody>
      </p:sp>
    </p:spTree>
    <p:extLst>
      <p:ext uri="{BB962C8B-B14F-4D97-AF65-F5344CB8AC3E}">
        <p14:creationId xmlns:p14="http://schemas.microsoft.com/office/powerpoint/2010/main" val="271222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Here is a look at schedule predictability</a:t>
            </a:r>
          </a:p>
          <a:p>
            <a:endParaRPr lang="fr-CA" dirty="0"/>
          </a:p>
          <a:p>
            <a:r>
              <a:rPr lang="fr-CA" dirty="0"/>
              <a:t>In </a:t>
            </a:r>
            <a:r>
              <a:rPr lang="en-CA" noProof="0" dirty="0"/>
              <a:t>this</a:t>
            </a:r>
            <a:r>
              <a:rPr lang="fr-CA" dirty="0"/>
              <a:t> data, we </a:t>
            </a:r>
            <a:r>
              <a:rPr lang="en-CA" noProof="0" dirty="0"/>
              <a:t>see</a:t>
            </a:r>
            <a:r>
              <a:rPr lang="fr-CA" dirty="0"/>
              <a:t> </a:t>
            </a:r>
            <a:r>
              <a:rPr lang="en-CA" noProof="0" dirty="0"/>
              <a:t>that</a:t>
            </a:r>
            <a:r>
              <a:rPr lang="fr-CA" dirty="0"/>
              <a:t> just over half of the respondents have less than 4 weeks advanced notice of their schedules. </a:t>
            </a:r>
          </a:p>
          <a:p>
            <a:r>
              <a:rPr lang="fr-CA" dirty="0"/>
              <a:t>Where the opportuntiy lies is in the 84 percent would like to have more than 4 weeks notice of their schedule of work. (animate to follow)</a:t>
            </a:r>
          </a:p>
          <a:p>
            <a:endParaRPr lang="fr-CA" dirty="0"/>
          </a:p>
          <a:p>
            <a:r>
              <a:rPr lang="fr-CA" dirty="0"/>
              <a:t>Creating consistent schedules that rotate and are not re-created over short cycles less than 12 weeks creates an opportunity for more advanced planning on behalf of the employee </a:t>
            </a:r>
            <a:r>
              <a:rPr lang="fr-CA" i="1" dirty="0"/>
              <a:t>and</a:t>
            </a:r>
            <a:r>
              <a:rPr lang="fr-CA" dirty="0"/>
              <a:t> the employer. </a:t>
            </a:r>
          </a:p>
          <a:p>
            <a:endParaRPr lang="fr-CA" dirty="0"/>
          </a:p>
          <a:p>
            <a:r>
              <a:rPr lang="fr-CA" dirty="0"/>
              <a:t>For full time, part time and even casual staff – advanced scheduling of open shifts can happen as far back as 12 weeks when schedule quality is high, and this includes the need for relief embedded in the schedules to maintain the baseline. </a:t>
            </a:r>
          </a:p>
          <a:p>
            <a:endParaRPr lang="fr-CA" dirty="0"/>
          </a:p>
          <a:p>
            <a:endParaRPr lang="en-US" dirty="0"/>
          </a:p>
        </p:txBody>
      </p:sp>
      <p:sp>
        <p:nvSpPr>
          <p:cNvPr id="4" name="Slide Number Placeholder 3"/>
          <p:cNvSpPr>
            <a:spLocks noGrp="1"/>
          </p:cNvSpPr>
          <p:nvPr>
            <p:ph type="sldNum" sz="quarter" idx="5"/>
          </p:nvPr>
        </p:nvSpPr>
        <p:spPr/>
        <p:txBody>
          <a:bodyPr/>
          <a:lstStyle/>
          <a:p>
            <a:fld id="{F6964E4F-C34C-4778-BBF3-084D6CC56591}" type="slidenum">
              <a:rPr lang="en-US" smtClean="0"/>
              <a:t>8</a:t>
            </a:fld>
            <a:endParaRPr lang="en-US" dirty="0"/>
          </a:p>
        </p:txBody>
      </p:sp>
    </p:spTree>
    <p:extLst>
      <p:ext uri="{BB962C8B-B14F-4D97-AF65-F5344CB8AC3E}">
        <p14:creationId xmlns:p14="http://schemas.microsoft.com/office/powerpoint/2010/main" val="21363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6964E4F-C34C-4778-BBF3-084D6CC56591}" type="slidenum">
              <a:rPr lang="en-US" smtClean="0"/>
              <a:t>9</a:t>
            </a:fld>
            <a:endParaRPr lang="en-US" dirty="0"/>
          </a:p>
        </p:txBody>
      </p:sp>
    </p:spTree>
    <p:extLst>
      <p:ext uri="{BB962C8B-B14F-4D97-AF65-F5344CB8AC3E}">
        <p14:creationId xmlns:p14="http://schemas.microsoft.com/office/powerpoint/2010/main" val="1857233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mailto:https://health.workforce-edge.com/rural-health?subject=AHA%20Rural%20Health%20Follow-up" TargetMode="External"/><Relationship Id="rId5" Type="http://schemas.openxmlformats.org/officeDocument/2006/relationships/image" Target="../media/image39.jpg"/><Relationship Id="rId10" Type="http://schemas.openxmlformats.org/officeDocument/2006/relationships/image" Target="../media/image43.svg"/><Relationship Id="rId4" Type="http://schemas.openxmlformats.org/officeDocument/2006/relationships/image" Target="../media/image38.sv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5335186" cy="10287000"/>
            <a:chOff x="-76149" y="-18025"/>
            <a:chExt cx="20446914" cy="13716000"/>
          </a:xfrm>
        </p:grpSpPr>
        <p:pic>
          <p:nvPicPr>
            <p:cNvPr id="3" name="Picture 3"/>
            <p:cNvPicPr>
              <a:picLocks noChangeAspect="1"/>
            </p:cNvPicPr>
            <p:nvPr/>
          </p:nvPicPr>
          <p:blipFill>
            <a:blip r:embed="rId3">
              <a:alphaModFix amt="35000"/>
            </a:blip>
            <a:srcRect l="526" r="526"/>
            <a:stretch>
              <a:fillRect/>
            </a:stretch>
          </p:blipFill>
          <p:spPr>
            <a:xfrm>
              <a:off x="-76149" y="-18025"/>
              <a:ext cx="20446914" cy="13716000"/>
            </a:xfrm>
            <a:prstGeom prst="rect">
              <a:avLst/>
            </a:prstGeom>
          </p:spPr>
        </p:pic>
      </p:grpSp>
      <p:sp>
        <p:nvSpPr>
          <p:cNvPr id="4" name="AutoShape 4"/>
          <p:cNvSpPr/>
          <p:nvPr/>
        </p:nvSpPr>
        <p:spPr>
          <a:xfrm>
            <a:off x="15335186" y="0"/>
            <a:ext cx="2952814" cy="10287000"/>
          </a:xfrm>
          <a:prstGeom prst="rect">
            <a:avLst/>
          </a:prstGeom>
          <a:solidFill>
            <a:srgbClr val="0582AF"/>
          </a:solidFill>
        </p:spPr>
        <p:txBody>
          <a:bodyPr/>
          <a:lstStyle/>
          <a:p>
            <a:endParaRPr lang="en-US" dirty="0"/>
          </a:p>
        </p:txBody>
      </p:sp>
      <p:grpSp>
        <p:nvGrpSpPr>
          <p:cNvPr id="5" name="Group 5"/>
          <p:cNvGrpSpPr/>
          <p:nvPr/>
        </p:nvGrpSpPr>
        <p:grpSpPr>
          <a:xfrm>
            <a:off x="14796086" y="8222324"/>
            <a:ext cx="990639" cy="990639"/>
            <a:chOff x="0" y="0"/>
            <a:chExt cx="1913890" cy="1913890"/>
          </a:xfrm>
        </p:grpSpPr>
        <p:sp>
          <p:nvSpPr>
            <p:cNvPr id="6"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79AC40"/>
            </a:solidFill>
          </p:spPr>
          <p:txBody>
            <a:bodyPr/>
            <a:lstStyle/>
            <a:p>
              <a:endParaRPr lang="en-US" dirty="0"/>
            </a:p>
          </p:txBody>
        </p:sp>
      </p:grpSp>
      <p:sp>
        <p:nvSpPr>
          <p:cNvPr id="7" name="Freeform 7"/>
          <p:cNvSpPr/>
          <p:nvPr/>
        </p:nvSpPr>
        <p:spPr>
          <a:xfrm>
            <a:off x="14997875" y="8419781"/>
            <a:ext cx="587059" cy="595724"/>
          </a:xfrm>
          <a:custGeom>
            <a:avLst/>
            <a:gdLst/>
            <a:ahLst/>
            <a:cxnLst/>
            <a:rect l="l" t="t" r="r" b="b"/>
            <a:pathLst>
              <a:path w="587059" h="595724">
                <a:moveTo>
                  <a:pt x="0" y="0"/>
                </a:moveTo>
                <a:lnTo>
                  <a:pt x="587060" y="0"/>
                </a:lnTo>
                <a:lnTo>
                  <a:pt x="587060" y="595725"/>
                </a:lnTo>
                <a:lnTo>
                  <a:pt x="0" y="595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1" name="AutoShape 11"/>
          <p:cNvSpPr/>
          <p:nvPr/>
        </p:nvSpPr>
        <p:spPr>
          <a:xfrm>
            <a:off x="17760378" y="0"/>
            <a:ext cx="527622" cy="10287000"/>
          </a:xfrm>
          <a:prstGeom prst="rect">
            <a:avLst/>
          </a:prstGeom>
          <a:solidFill>
            <a:srgbClr val="79AC40"/>
          </a:solidFill>
        </p:spPr>
        <p:txBody>
          <a:bodyPr/>
          <a:lstStyle/>
          <a:p>
            <a:endParaRPr lang="en-US" dirty="0"/>
          </a:p>
        </p:txBody>
      </p:sp>
      <p:sp>
        <p:nvSpPr>
          <p:cNvPr id="12" name="TextBox 12"/>
          <p:cNvSpPr txBox="1"/>
          <p:nvPr/>
        </p:nvSpPr>
        <p:spPr>
          <a:xfrm rot="5400000">
            <a:off x="14527530" y="2573656"/>
            <a:ext cx="4114800" cy="1024890"/>
          </a:xfrm>
          <a:prstGeom prst="rect">
            <a:avLst/>
          </a:prstGeom>
        </p:spPr>
        <p:txBody>
          <a:bodyPr lIns="0" tIns="0" rIns="0" bIns="0" rtlCol="0" anchor="t">
            <a:spAutoFit/>
          </a:bodyPr>
          <a:lstStyle/>
          <a:p>
            <a:pPr>
              <a:lnSpc>
                <a:spcPts val="7920"/>
              </a:lnSpc>
            </a:pPr>
            <a:r>
              <a:rPr lang="en-US" sz="7200" dirty="0">
                <a:solidFill>
                  <a:srgbClr val="FFFCEB"/>
                </a:solidFill>
                <a:latin typeface="Montserrat Semi-Bold"/>
              </a:rPr>
              <a:t>2024</a:t>
            </a:r>
          </a:p>
        </p:txBody>
      </p:sp>
      <p:sp>
        <p:nvSpPr>
          <p:cNvPr id="13" name="TextBox 13"/>
          <p:cNvSpPr txBox="1"/>
          <p:nvPr/>
        </p:nvSpPr>
        <p:spPr>
          <a:xfrm>
            <a:off x="1409700" y="3058369"/>
            <a:ext cx="14175234" cy="7028527"/>
          </a:xfrm>
          <a:prstGeom prst="rect">
            <a:avLst/>
          </a:prstGeom>
        </p:spPr>
        <p:txBody>
          <a:bodyPr wrap="square" lIns="0" tIns="0" rIns="0" bIns="0" rtlCol="0" anchor="t">
            <a:spAutoFit/>
          </a:bodyPr>
          <a:lstStyle/>
          <a:p>
            <a:pPr>
              <a:lnSpc>
                <a:spcPts val="7920"/>
              </a:lnSpc>
            </a:pPr>
            <a:r>
              <a:rPr lang="en-US" sz="6000" kern="1200" dirty="0">
                <a:solidFill>
                  <a:schemeClr val="tx2"/>
                </a:solidFill>
                <a:latin typeface="Montserrat Medium" panose="00000600000000000000" pitchFamily="2" charset="0"/>
                <a:ea typeface="+mj-ea"/>
                <a:cs typeface="+mj-cs"/>
              </a:rPr>
              <a:t>The Impact of Scheduling Predictability, Fairness and </a:t>
            </a:r>
            <a:r>
              <a:rPr lang="en-US" sz="6000" dirty="0">
                <a:solidFill>
                  <a:schemeClr val="tx2"/>
                </a:solidFill>
                <a:latin typeface="Montserrat Medium" panose="00000600000000000000" pitchFamily="2" charset="0"/>
                <a:ea typeface="+mj-ea"/>
                <a:cs typeface="+mj-cs"/>
              </a:rPr>
              <a:t>Equity </a:t>
            </a:r>
            <a:r>
              <a:rPr lang="en-US" sz="6000" kern="1200" dirty="0">
                <a:solidFill>
                  <a:schemeClr val="tx2"/>
                </a:solidFill>
                <a:latin typeface="Montserrat Medium" panose="00000600000000000000" pitchFamily="2" charset="0"/>
                <a:ea typeface="+mj-ea"/>
                <a:cs typeface="+mj-cs"/>
              </a:rPr>
              <a:t>on the Employee Experience</a:t>
            </a:r>
          </a:p>
          <a:p>
            <a:pPr>
              <a:lnSpc>
                <a:spcPts val="7920"/>
              </a:lnSpc>
            </a:pPr>
            <a:endParaRPr lang="en-US" sz="6000" dirty="0">
              <a:solidFill>
                <a:schemeClr val="tx2"/>
              </a:solidFill>
              <a:latin typeface="Montserrat Medium" panose="00000600000000000000" pitchFamily="2" charset="0"/>
              <a:ea typeface="+mj-ea"/>
              <a:cs typeface="+mj-cs"/>
            </a:endParaRPr>
          </a:p>
          <a:p>
            <a:pPr>
              <a:lnSpc>
                <a:spcPts val="7920"/>
              </a:lnSpc>
            </a:pPr>
            <a:br>
              <a:rPr lang="en-US" sz="6000" kern="1200" dirty="0">
                <a:solidFill>
                  <a:schemeClr val="tx2"/>
                </a:solidFill>
                <a:latin typeface="Montserrat Medium" panose="00000600000000000000" pitchFamily="2" charset="0"/>
                <a:ea typeface="+mj-ea"/>
                <a:cs typeface="+mj-cs"/>
              </a:rPr>
            </a:br>
            <a:br>
              <a:rPr lang="en-US" sz="6000" kern="1200" dirty="0">
                <a:solidFill>
                  <a:schemeClr val="tx2"/>
                </a:solidFill>
                <a:latin typeface="Montserrat Medium" panose="00000600000000000000" pitchFamily="2" charset="0"/>
                <a:ea typeface="+mj-ea"/>
                <a:cs typeface="+mj-cs"/>
              </a:rPr>
            </a:br>
            <a:endParaRPr lang="en-US" sz="6000" b="1" dirty="0">
              <a:solidFill>
                <a:schemeClr val="tx2"/>
              </a:solidFill>
              <a:latin typeface="Montserrat Medium" panose="00000600000000000000" pitchFamily="2" charset="0"/>
            </a:endParaRPr>
          </a:p>
        </p:txBody>
      </p:sp>
      <p:sp>
        <p:nvSpPr>
          <p:cNvPr id="16" name="TextBox 16"/>
          <p:cNvSpPr txBox="1"/>
          <p:nvPr/>
        </p:nvSpPr>
        <p:spPr>
          <a:xfrm>
            <a:off x="1409700" y="8511801"/>
            <a:ext cx="5952598" cy="333425"/>
          </a:xfrm>
          <a:prstGeom prst="rect">
            <a:avLst/>
          </a:prstGeom>
        </p:spPr>
        <p:txBody>
          <a:bodyPr lIns="0" tIns="0" rIns="0" bIns="0" rtlCol="0" anchor="t">
            <a:spAutoFit/>
          </a:bodyPr>
          <a:lstStyle/>
          <a:p>
            <a:pPr>
              <a:lnSpc>
                <a:spcPts val="2604"/>
              </a:lnSpc>
            </a:pPr>
            <a:r>
              <a:rPr lang="en-US" sz="2400" dirty="0">
                <a:solidFill>
                  <a:schemeClr val="tx2"/>
                </a:solidFill>
                <a:latin typeface="Montserrat"/>
              </a:rPr>
              <a:t>www.workforce-edge.com</a:t>
            </a:r>
          </a:p>
        </p:txBody>
      </p:sp>
      <p:pic>
        <p:nvPicPr>
          <p:cNvPr id="19" name="Picture 18" descr="A close-up of a logo&#10;&#10;Description automatically generated">
            <a:extLst>
              <a:ext uri="{FF2B5EF4-FFF2-40B4-BE49-F238E27FC236}">
                <a16:creationId xmlns:a16="http://schemas.microsoft.com/office/drawing/2014/main" id="{F1C88DBB-8969-0E63-6F73-945C95EA2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700" y="505989"/>
            <a:ext cx="7250499" cy="1851859"/>
          </a:xfrm>
          <a:prstGeom prst="rect">
            <a:avLst/>
          </a:prstGeom>
        </p:spPr>
      </p:pic>
      <p:sp>
        <p:nvSpPr>
          <p:cNvPr id="8" name="TextBox 34">
            <a:extLst>
              <a:ext uri="{FF2B5EF4-FFF2-40B4-BE49-F238E27FC236}">
                <a16:creationId xmlns:a16="http://schemas.microsoft.com/office/drawing/2014/main" id="{3EDF66B0-2A18-CB22-82FC-B43FE200DC8F}"/>
              </a:ext>
            </a:extLst>
          </p:cNvPr>
          <p:cNvSpPr txBox="1"/>
          <p:nvPr/>
        </p:nvSpPr>
        <p:spPr>
          <a:xfrm>
            <a:off x="1219200" y="9781011"/>
            <a:ext cx="4003469" cy="180690"/>
          </a:xfrm>
          <a:prstGeom prst="rect">
            <a:avLst/>
          </a:prstGeom>
        </p:spPr>
        <p:txBody>
          <a:bodyPr wrap="square" lIns="0" tIns="0" rIns="0" bIns="0" rtlCol="0" anchor="t">
            <a:spAutoFit/>
          </a:bodyPr>
          <a:lstStyle/>
          <a:p>
            <a:pPr algn="ctr">
              <a:lnSpc>
                <a:spcPts val="1540"/>
              </a:lnSpc>
            </a:pPr>
            <a:r>
              <a:rPr lang="en-US" sz="1100" dirty="0">
                <a:solidFill>
                  <a:srgbClr val="545454"/>
                </a:solidFill>
                <a:latin typeface="Canva Sans"/>
              </a:rPr>
              <a:t>© 2024 Workforce Edge Consulting Inc.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03B5A2-DBD2-879C-92EC-8DDD389C0BAE}"/>
              </a:ext>
            </a:extLst>
          </p:cNvPr>
          <p:cNvPicPr>
            <a:picLocks noChangeAspect="1"/>
          </p:cNvPicPr>
          <p:nvPr/>
        </p:nvPicPr>
        <p:blipFill>
          <a:blip r:embed="rId3"/>
          <a:stretch>
            <a:fillRect/>
          </a:stretch>
        </p:blipFill>
        <p:spPr>
          <a:xfrm>
            <a:off x="11570573" y="3073046"/>
            <a:ext cx="6266955" cy="4344704"/>
          </a:xfrm>
          <a:prstGeom prst="rect">
            <a:avLst/>
          </a:prstGeom>
        </p:spPr>
      </p:pic>
      <p:pic>
        <p:nvPicPr>
          <p:cNvPr id="4" name="Picture 3">
            <a:extLst>
              <a:ext uri="{FF2B5EF4-FFF2-40B4-BE49-F238E27FC236}">
                <a16:creationId xmlns:a16="http://schemas.microsoft.com/office/drawing/2014/main" id="{A23194B1-945F-97F6-AFC7-F4CC685C0CBE}"/>
              </a:ext>
            </a:extLst>
          </p:cNvPr>
          <p:cNvPicPr>
            <a:picLocks noChangeAspect="1"/>
          </p:cNvPicPr>
          <p:nvPr/>
        </p:nvPicPr>
        <p:blipFill>
          <a:blip r:embed="rId4"/>
          <a:stretch>
            <a:fillRect/>
          </a:stretch>
        </p:blipFill>
        <p:spPr>
          <a:xfrm>
            <a:off x="471040" y="2725065"/>
            <a:ext cx="6253058" cy="5730155"/>
          </a:xfrm>
          <a:prstGeom prst="rect">
            <a:avLst/>
          </a:prstGeom>
        </p:spPr>
      </p:pic>
      <p:sp>
        <p:nvSpPr>
          <p:cNvPr id="36" name="Footer Placeholder 1">
            <a:extLst>
              <a:ext uri="{FF2B5EF4-FFF2-40B4-BE49-F238E27FC236}">
                <a16:creationId xmlns:a16="http://schemas.microsoft.com/office/drawing/2014/main" id="{0ED64212-56DF-A089-EEDC-C5108205F6F6}"/>
              </a:ext>
            </a:extLst>
          </p:cNvPr>
          <p:cNvSpPr>
            <a:spLocks noGrp="1"/>
          </p:cNvSpPr>
          <p:nvPr>
            <p:ph type="ftr" sz="quarter" idx="11"/>
          </p:nvPr>
        </p:nvSpPr>
        <p:spPr>
          <a:xfrm>
            <a:off x="4260425" y="9639299"/>
            <a:ext cx="10055489" cy="5476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2024 Workforce Edge Consulting Inc.  All Rights Reserved.</a:t>
            </a:r>
            <a:endParaRPr kumimoji="0" lang="en-C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1160C86E-DE51-7E3F-7674-894B174786FA}"/>
              </a:ext>
            </a:extLst>
          </p:cNvPr>
          <p:cNvSpPr>
            <a:spLocks noGrp="1"/>
          </p:cNvSpPr>
          <p:nvPr>
            <p:ph type="title"/>
          </p:nvPr>
        </p:nvSpPr>
        <p:spPr>
          <a:xfrm>
            <a:off x="471040" y="382768"/>
            <a:ext cx="18288000" cy="1417638"/>
          </a:xfrm>
        </p:spPr>
        <p:txBody>
          <a:bodyPr>
            <a:noAutofit/>
          </a:bodyPr>
          <a:lstStyle/>
          <a:p>
            <a:r>
              <a:rPr lang="en-CA" sz="6000" dirty="0">
                <a:solidFill>
                  <a:srgbClr val="0070C0"/>
                </a:solidFill>
              </a:rPr>
              <a:t>Personal Impact on Employees Before and After Improvements</a:t>
            </a:r>
            <a:endParaRPr lang="en-US" sz="6000" dirty="0">
              <a:solidFill>
                <a:srgbClr val="0070C0"/>
              </a:solidFill>
            </a:endParaRPr>
          </a:p>
        </p:txBody>
      </p:sp>
      <p:sp>
        <p:nvSpPr>
          <p:cNvPr id="11" name="TextBox 10">
            <a:extLst>
              <a:ext uri="{FF2B5EF4-FFF2-40B4-BE49-F238E27FC236}">
                <a16:creationId xmlns:a16="http://schemas.microsoft.com/office/drawing/2014/main" id="{81787BB6-F8C8-BD2D-DADA-141CDA7587D0}"/>
              </a:ext>
            </a:extLst>
          </p:cNvPr>
          <p:cNvSpPr txBox="1"/>
          <p:nvPr/>
        </p:nvSpPr>
        <p:spPr>
          <a:xfrm>
            <a:off x="3581400" y="8875820"/>
            <a:ext cx="914400" cy="461665"/>
          </a:xfrm>
          <a:prstGeom prst="rect">
            <a:avLst/>
          </a:prstGeom>
          <a:noFill/>
        </p:spPr>
        <p:txBody>
          <a:bodyPr wrap="square" rtlCol="0">
            <a:spAutoFit/>
          </a:bodyPr>
          <a:lstStyle/>
          <a:p>
            <a:pPr algn="ctr"/>
            <a:r>
              <a:rPr lang="en-US" sz="2400" dirty="0">
                <a:solidFill>
                  <a:schemeClr val="bg1"/>
                </a:solidFill>
                <a:latin typeface="+mj-lt"/>
              </a:rPr>
              <a:t>20%</a:t>
            </a:r>
          </a:p>
        </p:txBody>
      </p:sp>
      <p:sp>
        <p:nvSpPr>
          <p:cNvPr id="19" name="TextBox 18">
            <a:extLst>
              <a:ext uri="{FF2B5EF4-FFF2-40B4-BE49-F238E27FC236}">
                <a16:creationId xmlns:a16="http://schemas.microsoft.com/office/drawing/2014/main" id="{7A4A6C9D-6772-73CA-E4C0-8E6188FA75E7}"/>
              </a:ext>
            </a:extLst>
          </p:cNvPr>
          <p:cNvSpPr txBox="1"/>
          <p:nvPr/>
        </p:nvSpPr>
        <p:spPr>
          <a:xfrm>
            <a:off x="14853138" y="3425522"/>
            <a:ext cx="990600" cy="461665"/>
          </a:xfrm>
          <a:prstGeom prst="rect">
            <a:avLst/>
          </a:prstGeom>
          <a:noFill/>
        </p:spPr>
        <p:txBody>
          <a:bodyPr wrap="square" rtlCol="0">
            <a:spAutoFit/>
          </a:bodyPr>
          <a:lstStyle/>
          <a:p>
            <a:pPr algn="ctr"/>
            <a:r>
              <a:rPr lang="en-US" sz="2400" dirty="0">
                <a:solidFill>
                  <a:schemeClr val="bg1"/>
                </a:solidFill>
                <a:latin typeface="+mj-lt"/>
              </a:rPr>
              <a:t>60%</a:t>
            </a:r>
          </a:p>
        </p:txBody>
      </p:sp>
      <p:sp>
        <p:nvSpPr>
          <p:cNvPr id="20" name="TextBox 19">
            <a:extLst>
              <a:ext uri="{FF2B5EF4-FFF2-40B4-BE49-F238E27FC236}">
                <a16:creationId xmlns:a16="http://schemas.microsoft.com/office/drawing/2014/main" id="{011C9C38-F676-DD1A-691E-705CF7CB22FD}"/>
              </a:ext>
            </a:extLst>
          </p:cNvPr>
          <p:cNvSpPr txBox="1"/>
          <p:nvPr/>
        </p:nvSpPr>
        <p:spPr>
          <a:xfrm>
            <a:off x="14315914" y="3993898"/>
            <a:ext cx="990600" cy="461665"/>
          </a:xfrm>
          <a:prstGeom prst="rect">
            <a:avLst/>
          </a:prstGeom>
          <a:noFill/>
        </p:spPr>
        <p:txBody>
          <a:bodyPr wrap="square" rtlCol="0">
            <a:spAutoFit/>
          </a:bodyPr>
          <a:lstStyle/>
          <a:p>
            <a:pPr algn="ctr"/>
            <a:r>
              <a:rPr lang="en-US" sz="2400" dirty="0">
                <a:solidFill>
                  <a:schemeClr val="bg1"/>
                </a:solidFill>
                <a:latin typeface="+mj-lt"/>
              </a:rPr>
              <a:t>20%</a:t>
            </a:r>
          </a:p>
        </p:txBody>
      </p:sp>
      <p:sp>
        <p:nvSpPr>
          <p:cNvPr id="21" name="TextBox 20">
            <a:extLst>
              <a:ext uri="{FF2B5EF4-FFF2-40B4-BE49-F238E27FC236}">
                <a16:creationId xmlns:a16="http://schemas.microsoft.com/office/drawing/2014/main" id="{6FF1E427-40D6-FF91-D4C9-DD584C2EFC2C}"/>
              </a:ext>
            </a:extLst>
          </p:cNvPr>
          <p:cNvSpPr txBox="1"/>
          <p:nvPr/>
        </p:nvSpPr>
        <p:spPr>
          <a:xfrm>
            <a:off x="14315914" y="4583668"/>
            <a:ext cx="990600" cy="461665"/>
          </a:xfrm>
          <a:prstGeom prst="rect">
            <a:avLst/>
          </a:prstGeom>
          <a:noFill/>
        </p:spPr>
        <p:txBody>
          <a:bodyPr wrap="square" rtlCol="0">
            <a:spAutoFit/>
          </a:bodyPr>
          <a:lstStyle/>
          <a:p>
            <a:pPr algn="ctr"/>
            <a:r>
              <a:rPr lang="en-US" sz="2400" dirty="0">
                <a:solidFill>
                  <a:schemeClr val="bg1"/>
                </a:solidFill>
                <a:latin typeface="+mj-lt"/>
              </a:rPr>
              <a:t>20%</a:t>
            </a:r>
          </a:p>
        </p:txBody>
      </p:sp>
      <p:sp>
        <p:nvSpPr>
          <p:cNvPr id="22" name="TextBox 21">
            <a:extLst>
              <a:ext uri="{FF2B5EF4-FFF2-40B4-BE49-F238E27FC236}">
                <a16:creationId xmlns:a16="http://schemas.microsoft.com/office/drawing/2014/main" id="{67D850C5-C012-6718-90C4-FE1B27CAA1DC}"/>
              </a:ext>
            </a:extLst>
          </p:cNvPr>
          <p:cNvSpPr txBox="1"/>
          <p:nvPr/>
        </p:nvSpPr>
        <p:spPr>
          <a:xfrm>
            <a:off x="14704051" y="5841349"/>
            <a:ext cx="990600" cy="461665"/>
          </a:xfrm>
          <a:prstGeom prst="rect">
            <a:avLst/>
          </a:prstGeom>
          <a:noFill/>
        </p:spPr>
        <p:txBody>
          <a:bodyPr wrap="square" rtlCol="0">
            <a:spAutoFit/>
          </a:bodyPr>
          <a:lstStyle/>
          <a:p>
            <a:pPr algn="ctr"/>
            <a:r>
              <a:rPr lang="en-US" sz="2400" dirty="0">
                <a:solidFill>
                  <a:schemeClr val="bg1"/>
                </a:solidFill>
                <a:latin typeface="+mj-lt"/>
              </a:rPr>
              <a:t>50%</a:t>
            </a:r>
          </a:p>
        </p:txBody>
      </p:sp>
      <p:sp>
        <p:nvSpPr>
          <p:cNvPr id="23" name="TextBox 22">
            <a:extLst>
              <a:ext uri="{FF2B5EF4-FFF2-40B4-BE49-F238E27FC236}">
                <a16:creationId xmlns:a16="http://schemas.microsoft.com/office/drawing/2014/main" id="{D1D12762-AB37-E5FD-1D80-4BE4DB37A796}"/>
              </a:ext>
            </a:extLst>
          </p:cNvPr>
          <p:cNvSpPr txBox="1"/>
          <p:nvPr/>
        </p:nvSpPr>
        <p:spPr>
          <a:xfrm>
            <a:off x="14720360" y="6399814"/>
            <a:ext cx="990600" cy="461665"/>
          </a:xfrm>
          <a:prstGeom prst="rect">
            <a:avLst/>
          </a:prstGeom>
          <a:noFill/>
        </p:spPr>
        <p:txBody>
          <a:bodyPr wrap="square" rtlCol="0">
            <a:spAutoFit/>
          </a:bodyPr>
          <a:lstStyle/>
          <a:p>
            <a:pPr algn="ctr"/>
            <a:r>
              <a:rPr lang="en-US" sz="2400" dirty="0">
                <a:solidFill>
                  <a:schemeClr val="bg1"/>
                </a:solidFill>
                <a:latin typeface="+mj-lt"/>
              </a:rPr>
              <a:t>50%</a:t>
            </a:r>
          </a:p>
        </p:txBody>
      </p:sp>
      <p:sp>
        <p:nvSpPr>
          <p:cNvPr id="30" name="TextBox 29">
            <a:extLst>
              <a:ext uri="{FF2B5EF4-FFF2-40B4-BE49-F238E27FC236}">
                <a16:creationId xmlns:a16="http://schemas.microsoft.com/office/drawing/2014/main" id="{8C33CEB2-2925-A808-2D62-D7560F3B093F}"/>
              </a:ext>
            </a:extLst>
          </p:cNvPr>
          <p:cNvSpPr txBox="1"/>
          <p:nvPr/>
        </p:nvSpPr>
        <p:spPr>
          <a:xfrm>
            <a:off x="4266287" y="5635721"/>
            <a:ext cx="990600" cy="461665"/>
          </a:xfrm>
          <a:prstGeom prst="rect">
            <a:avLst/>
          </a:prstGeom>
          <a:noFill/>
        </p:spPr>
        <p:txBody>
          <a:bodyPr wrap="square" rtlCol="0">
            <a:spAutoFit/>
          </a:bodyPr>
          <a:lstStyle/>
          <a:p>
            <a:pPr algn="ctr"/>
            <a:r>
              <a:rPr lang="en-US" sz="2400" dirty="0">
                <a:solidFill>
                  <a:schemeClr val="bg1"/>
                </a:solidFill>
                <a:latin typeface="+mj-lt"/>
              </a:rPr>
              <a:t>75%</a:t>
            </a:r>
          </a:p>
        </p:txBody>
      </p:sp>
      <p:sp>
        <p:nvSpPr>
          <p:cNvPr id="31" name="TextBox 30">
            <a:extLst>
              <a:ext uri="{FF2B5EF4-FFF2-40B4-BE49-F238E27FC236}">
                <a16:creationId xmlns:a16="http://schemas.microsoft.com/office/drawing/2014/main" id="{27CDF8EF-FCF5-D666-01B0-380D221CDB5A}"/>
              </a:ext>
            </a:extLst>
          </p:cNvPr>
          <p:cNvSpPr txBox="1"/>
          <p:nvPr/>
        </p:nvSpPr>
        <p:spPr>
          <a:xfrm>
            <a:off x="2280614" y="7109264"/>
            <a:ext cx="990600" cy="461665"/>
          </a:xfrm>
          <a:prstGeom prst="rect">
            <a:avLst/>
          </a:prstGeom>
          <a:noFill/>
        </p:spPr>
        <p:txBody>
          <a:bodyPr wrap="square" rtlCol="0">
            <a:spAutoFit/>
          </a:bodyPr>
          <a:lstStyle/>
          <a:p>
            <a:pPr algn="ctr"/>
            <a:r>
              <a:rPr lang="en-US" sz="2400" dirty="0">
                <a:solidFill>
                  <a:schemeClr val="bg1"/>
                </a:solidFill>
                <a:latin typeface="+mj-lt"/>
              </a:rPr>
              <a:t>20%</a:t>
            </a:r>
          </a:p>
        </p:txBody>
      </p:sp>
      <p:sp>
        <p:nvSpPr>
          <p:cNvPr id="32" name="TextBox 31">
            <a:extLst>
              <a:ext uri="{FF2B5EF4-FFF2-40B4-BE49-F238E27FC236}">
                <a16:creationId xmlns:a16="http://schemas.microsoft.com/office/drawing/2014/main" id="{5E162F31-1B83-C6D5-92E2-D3004480F99A}"/>
              </a:ext>
            </a:extLst>
          </p:cNvPr>
          <p:cNvSpPr txBox="1"/>
          <p:nvPr/>
        </p:nvSpPr>
        <p:spPr>
          <a:xfrm>
            <a:off x="2355962" y="5340172"/>
            <a:ext cx="990600" cy="461665"/>
          </a:xfrm>
          <a:prstGeom prst="rect">
            <a:avLst/>
          </a:prstGeom>
          <a:noFill/>
        </p:spPr>
        <p:txBody>
          <a:bodyPr wrap="square" rtlCol="0">
            <a:spAutoFit/>
          </a:bodyPr>
          <a:lstStyle/>
          <a:p>
            <a:pPr algn="ctr"/>
            <a:r>
              <a:rPr lang="en-US" sz="2400" dirty="0">
                <a:solidFill>
                  <a:schemeClr val="bg1"/>
                </a:solidFill>
                <a:latin typeface="+mj-lt"/>
              </a:rPr>
              <a:t>80%</a:t>
            </a:r>
          </a:p>
        </p:txBody>
      </p:sp>
      <p:sp>
        <p:nvSpPr>
          <p:cNvPr id="33" name="TextBox 32">
            <a:extLst>
              <a:ext uri="{FF2B5EF4-FFF2-40B4-BE49-F238E27FC236}">
                <a16:creationId xmlns:a16="http://schemas.microsoft.com/office/drawing/2014/main" id="{FD1B8719-44EF-9D07-3085-30495B9AF876}"/>
              </a:ext>
            </a:extLst>
          </p:cNvPr>
          <p:cNvSpPr txBox="1"/>
          <p:nvPr/>
        </p:nvSpPr>
        <p:spPr>
          <a:xfrm>
            <a:off x="1488226" y="2249154"/>
            <a:ext cx="4648200" cy="523220"/>
          </a:xfrm>
          <a:prstGeom prst="rect">
            <a:avLst/>
          </a:prstGeom>
          <a:noFill/>
        </p:spPr>
        <p:txBody>
          <a:bodyPr wrap="square" rtlCol="0">
            <a:spAutoFit/>
          </a:bodyPr>
          <a:lstStyle/>
          <a:p>
            <a:pPr algn="ctr"/>
            <a:r>
              <a:rPr lang="en-US" sz="2800" dirty="0">
                <a:solidFill>
                  <a:schemeClr val="accent1"/>
                </a:solidFill>
                <a:latin typeface="+mj-lt"/>
              </a:rPr>
              <a:t>Ability To Plan Ahead</a:t>
            </a:r>
          </a:p>
        </p:txBody>
      </p:sp>
      <p:sp>
        <p:nvSpPr>
          <p:cNvPr id="34" name="TextBox 33">
            <a:extLst>
              <a:ext uri="{FF2B5EF4-FFF2-40B4-BE49-F238E27FC236}">
                <a16:creationId xmlns:a16="http://schemas.microsoft.com/office/drawing/2014/main" id="{60A12042-75BB-206B-0D50-295C4C3663B8}"/>
              </a:ext>
            </a:extLst>
          </p:cNvPr>
          <p:cNvSpPr txBox="1"/>
          <p:nvPr/>
        </p:nvSpPr>
        <p:spPr>
          <a:xfrm>
            <a:off x="6689576" y="2248012"/>
            <a:ext cx="4789270" cy="954107"/>
          </a:xfrm>
          <a:prstGeom prst="rect">
            <a:avLst/>
          </a:prstGeom>
          <a:noFill/>
        </p:spPr>
        <p:txBody>
          <a:bodyPr wrap="square" rtlCol="0">
            <a:spAutoFit/>
          </a:bodyPr>
          <a:lstStyle/>
          <a:p>
            <a:pPr algn="ctr"/>
            <a:r>
              <a:rPr lang="en-US" sz="2800" dirty="0">
                <a:solidFill>
                  <a:schemeClr val="accent1"/>
                </a:solidFill>
                <a:latin typeface="+mj-lt"/>
              </a:rPr>
              <a:t>Ability to have the rest and vacation time you need</a:t>
            </a:r>
          </a:p>
        </p:txBody>
      </p:sp>
      <p:sp>
        <p:nvSpPr>
          <p:cNvPr id="35" name="TextBox 34">
            <a:extLst>
              <a:ext uri="{FF2B5EF4-FFF2-40B4-BE49-F238E27FC236}">
                <a16:creationId xmlns:a16="http://schemas.microsoft.com/office/drawing/2014/main" id="{6FBB195D-90A9-ED07-EEEA-08CEC0B85DD2}"/>
              </a:ext>
            </a:extLst>
          </p:cNvPr>
          <p:cNvSpPr txBox="1"/>
          <p:nvPr/>
        </p:nvSpPr>
        <p:spPr>
          <a:xfrm>
            <a:off x="12875251" y="2248012"/>
            <a:ext cx="4648200" cy="523220"/>
          </a:xfrm>
          <a:prstGeom prst="rect">
            <a:avLst/>
          </a:prstGeom>
          <a:noFill/>
        </p:spPr>
        <p:txBody>
          <a:bodyPr wrap="square" rtlCol="0">
            <a:spAutoFit/>
          </a:bodyPr>
          <a:lstStyle/>
          <a:p>
            <a:pPr algn="ctr"/>
            <a:r>
              <a:rPr lang="en-US" sz="2800" dirty="0">
                <a:solidFill>
                  <a:schemeClr val="accent1"/>
                </a:solidFill>
                <a:latin typeface="+mj-lt"/>
              </a:rPr>
              <a:t>Level of Energy at Work</a:t>
            </a:r>
          </a:p>
        </p:txBody>
      </p:sp>
      <p:pic>
        <p:nvPicPr>
          <p:cNvPr id="8" name="Picture 7">
            <a:extLst>
              <a:ext uri="{FF2B5EF4-FFF2-40B4-BE49-F238E27FC236}">
                <a16:creationId xmlns:a16="http://schemas.microsoft.com/office/drawing/2014/main" id="{A73A37A3-BAFC-CE28-FEB5-7D70B41273D7}"/>
              </a:ext>
            </a:extLst>
          </p:cNvPr>
          <p:cNvPicPr>
            <a:picLocks noChangeAspect="1"/>
          </p:cNvPicPr>
          <p:nvPr/>
        </p:nvPicPr>
        <p:blipFill>
          <a:blip r:embed="rId5"/>
          <a:stretch>
            <a:fillRect/>
          </a:stretch>
        </p:blipFill>
        <p:spPr>
          <a:xfrm>
            <a:off x="6321358" y="3202118"/>
            <a:ext cx="5228647" cy="5463402"/>
          </a:xfrm>
          <a:prstGeom prst="rect">
            <a:avLst/>
          </a:prstGeom>
        </p:spPr>
      </p:pic>
      <p:pic>
        <p:nvPicPr>
          <p:cNvPr id="14" name="Picture 13">
            <a:extLst>
              <a:ext uri="{FF2B5EF4-FFF2-40B4-BE49-F238E27FC236}">
                <a16:creationId xmlns:a16="http://schemas.microsoft.com/office/drawing/2014/main" id="{6143F76A-3805-7720-0803-9EE109E3A249}"/>
              </a:ext>
            </a:extLst>
          </p:cNvPr>
          <p:cNvPicPr>
            <a:picLocks noChangeAspect="1"/>
          </p:cNvPicPr>
          <p:nvPr/>
        </p:nvPicPr>
        <p:blipFill>
          <a:blip r:embed="rId6"/>
          <a:stretch>
            <a:fillRect/>
          </a:stretch>
        </p:blipFill>
        <p:spPr>
          <a:xfrm>
            <a:off x="14134872" y="7733399"/>
            <a:ext cx="3119557" cy="1540757"/>
          </a:xfrm>
          <a:prstGeom prst="rect">
            <a:avLst/>
          </a:prstGeom>
        </p:spPr>
      </p:pic>
      <p:pic>
        <p:nvPicPr>
          <p:cNvPr id="3" name="Picture 2">
            <a:extLst>
              <a:ext uri="{FF2B5EF4-FFF2-40B4-BE49-F238E27FC236}">
                <a16:creationId xmlns:a16="http://schemas.microsoft.com/office/drawing/2014/main" id="{C3B99AA6-400E-7E67-F861-67605732DED1}"/>
              </a:ext>
            </a:extLst>
          </p:cNvPr>
          <p:cNvPicPr>
            <a:picLocks noChangeAspect="1"/>
          </p:cNvPicPr>
          <p:nvPr/>
        </p:nvPicPr>
        <p:blipFill>
          <a:blip r:embed="rId7"/>
          <a:stretch>
            <a:fillRect/>
          </a:stretch>
        </p:blipFill>
        <p:spPr>
          <a:xfrm>
            <a:off x="471040" y="9117509"/>
            <a:ext cx="4001951" cy="1021218"/>
          </a:xfrm>
          <a:prstGeom prst="rect">
            <a:avLst/>
          </a:prstGeom>
        </p:spPr>
      </p:pic>
    </p:spTree>
    <p:extLst>
      <p:ext uri="{BB962C8B-B14F-4D97-AF65-F5344CB8AC3E}">
        <p14:creationId xmlns:p14="http://schemas.microsoft.com/office/powerpoint/2010/main" val="3086298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65FA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4B9F4C-A190-528D-BE88-6C01AD52AC75}"/>
              </a:ext>
            </a:extLst>
          </p:cNvPr>
          <p:cNvSpPr/>
          <p:nvPr/>
        </p:nvSpPr>
        <p:spPr>
          <a:xfrm>
            <a:off x="0" y="-20493"/>
            <a:ext cx="7239000" cy="10287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descr="A close-up of a logo&#10;&#10;Description automatically generated">
            <a:extLst>
              <a:ext uri="{FF2B5EF4-FFF2-40B4-BE49-F238E27FC236}">
                <a16:creationId xmlns:a16="http://schemas.microsoft.com/office/drawing/2014/main" id="{BEED3059-7E85-A620-F56C-C5F15D519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71499"/>
            <a:ext cx="5594622" cy="1428929"/>
          </a:xfrm>
          <a:prstGeom prst="rect">
            <a:avLst/>
          </a:prstGeom>
        </p:spPr>
      </p:pic>
      <p:sp>
        <p:nvSpPr>
          <p:cNvPr id="5" name="TextBox 4">
            <a:extLst>
              <a:ext uri="{FF2B5EF4-FFF2-40B4-BE49-F238E27FC236}">
                <a16:creationId xmlns:a16="http://schemas.microsoft.com/office/drawing/2014/main" id="{47B2FD67-9677-1DE5-BA87-4E4C3C044714}"/>
              </a:ext>
            </a:extLst>
          </p:cNvPr>
          <p:cNvSpPr txBox="1"/>
          <p:nvPr/>
        </p:nvSpPr>
        <p:spPr>
          <a:xfrm>
            <a:off x="340086" y="4265424"/>
            <a:ext cx="563880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solidFill>
                  <a:srgbClr val="1F497D"/>
                </a:solidFill>
                <a:latin typeface="Montserrat Medium" panose="00000600000000000000" pitchFamily="2" charset="0"/>
              </a:rPr>
              <a:t>Foundations for improved employee wellness</a:t>
            </a:r>
            <a:endParaRPr kumimoji="0" lang="en-US" sz="6000" b="0" i="0" u="none" strike="noStrike" kern="1200" cap="none" spc="0" normalizeH="0" baseline="0" noProof="0" dirty="0">
              <a:ln>
                <a:noFill/>
              </a:ln>
              <a:solidFill>
                <a:srgbClr val="1F497D"/>
              </a:solidFill>
              <a:effectLst/>
              <a:uLnTx/>
              <a:uFillTx/>
              <a:latin typeface="Montserrat Medium" panose="00000600000000000000" pitchFamily="2" charset="0"/>
              <a:ea typeface="+mn-ea"/>
              <a:cs typeface="+mn-cs"/>
            </a:endParaRPr>
          </a:p>
        </p:txBody>
      </p:sp>
      <p:pic>
        <p:nvPicPr>
          <p:cNvPr id="6" name="Graphic 5" descr="Chevron arrows outline">
            <a:extLst>
              <a:ext uri="{FF2B5EF4-FFF2-40B4-BE49-F238E27FC236}">
                <a16:creationId xmlns:a16="http://schemas.microsoft.com/office/drawing/2014/main" id="{118DE0B1-3920-967B-7763-F50F8489A2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1513" y="5372100"/>
            <a:ext cx="1971763" cy="1971763"/>
          </a:xfrm>
          <a:prstGeom prst="rect">
            <a:avLst/>
          </a:prstGeom>
        </p:spPr>
      </p:pic>
      <p:pic>
        <p:nvPicPr>
          <p:cNvPr id="8" name="Graphic 7" descr="Badge 1 with solid fill">
            <a:extLst>
              <a:ext uri="{FF2B5EF4-FFF2-40B4-BE49-F238E27FC236}">
                <a16:creationId xmlns:a16="http://schemas.microsoft.com/office/drawing/2014/main" id="{17BE041E-A1AD-6204-92D0-80A8E45EF9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74152" y="1987921"/>
            <a:ext cx="2136607" cy="2136607"/>
          </a:xfrm>
          <a:prstGeom prst="rect">
            <a:avLst/>
          </a:prstGeom>
        </p:spPr>
      </p:pic>
      <p:pic>
        <p:nvPicPr>
          <p:cNvPr id="10" name="Graphic 9" descr="Badge with solid fill">
            <a:extLst>
              <a:ext uri="{FF2B5EF4-FFF2-40B4-BE49-F238E27FC236}">
                <a16:creationId xmlns:a16="http://schemas.microsoft.com/office/drawing/2014/main" id="{43D716B6-1AA3-DB33-A0E7-213C701F08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4152" y="4454652"/>
            <a:ext cx="2139696" cy="2139696"/>
          </a:xfrm>
          <a:prstGeom prst="rect">
            <a:avLst/>
          </a:prstGeom>
        </p:spPr>
      </p:pic>
      <p:pic>
        <p:nvPicPr>
          <p:cNvPr id="12" name="Graphic 11" descr="Badge 3 with solid fill">
            <a:extLst>
              <a:ext uri="{FF2B5EF4-FFF2-40B4-BE49-F238E27FC236}">
                <a16:creationId xmlns:a16="http://schemas.microsoft.com/office/drawing/2014/main" id="{72AC98A8-A01E-FF0E-6B8A-EB3B292B34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74152" y="6896100"/>
            <a:ext cx="2139696" cy="2139696"/>
          </a:xfrm>
          <a:prstGeom prst="rect">
            <a:avLst/>
          </a:prstGeom>
        </p:spPr>
      </p:pic>
      <p:sp>
        <p:nvSpPr>
          <p:cNvPr id="13" name="TextBox 12">
            <a:extLst>
              <a:ext uri="{FF2B5EF4-FFF2-40B4-BE49-F238E27FC236}">
                <a16:creationId xmlns:a16="http://schemas.microsoft.com/office/drawing/2014/main" id="{92B90E5B-B4FC-898F-D879-ED3FB305B2E7}"/>
              </a:ext>
            </a:extLst>
          </p:cNvPr>
          <p:cNvSpPr txBox="1"/>
          <p:nvPr/>
        </p:nvSpPr>
        <p:spPr>
          <a:xfrm>
            <a:off x="10515600" y="2671503"/>
            <a:ext cx="7086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Montserrat Medium" panose="00000600000000000000" pitchFamily="2" charset="0"/>
                <a:ea typeface="+mn-ea"/>
                <a:cs typeface="+mn-cs"/>
              </a:rPr>
              <a:t>High-Quality Schedules</a:t>
            </a:r>
          </a:p>
        </p:txBody>
      </p:sp>
      <p:sp>
        <p:nvSpPr>
          <p:cNvPr id="14" name="TextBox 13">
            <a:extLst>
              <a:ext uri="{FF2B5EF4-FFF2-40B4-BE49-F238E27FC236}">
                <a16:creationId xmlns:a16="http://schemas.microsoft.com/office/drawing/2014/main" id="{F81C4971-BDEC-66E6-2A4A-1DE0C4DC4623}"/>
              </a:ext>
            </a:extLst>
          </p:cNvPr>
          <p:cNvSpPr txBox="1"/>
          <p:nvPr/>
        </p:nvSpPr>
        <p:spPr>
          <a:xfrm>
            <a:off x="10515600" y="5126365"/>
            <a:ext cx="7086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Montserrat Medium" panose="00000600000000000000" pitchFamily="2" charset="0"/>
                <a:ea typeface="+mn-ea"/>
                <a:cs typeface="+mn-cs"/>
              </a:rPr>
              <a:t>A Strategy for Relief </a:t>
            </a:r>
          </a:p>
        </p:txBody>
      </p:sp>
      <p:sp>
        <p:nvSpPr>
          <p:cNvPr id="15" name="TextBox 14">
            <a:extLst>
              <a:ext uri="{FF2B5EF4-FFF2-40B4-BE49-F238E27FC236}">
                <a16:creationId xmlns:a16="http://schemas.microsoft.com/office/drawing/2014/main" id="{0D123B83-20E5-DC23-76A2-7C5348B8B0E2}"/>
              </a:ext>
            </a:extLst>
          </p:cNvPr>
          <p:cNvSpPr txBox="1"/>
          <p:nvPr/>
        </p:nvSpPr>
        <p:spPr>
          <a:xfrm>
            <a:off x="10515600" y="7581227"/>
            <a:ext cx="70866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Montserrat Medium" panose="00000600000000000000" pitchFamily="2" charset="0"/>
                <a:ea typeface="+mn-ea"/>
                <a:cs typeface="+mn-cs"/>
              </a:rPr>
              <a:t>Advanced and Flexible Shift Filling</a:t>
            </a:r>
          </a:p>
        </p:txBody>
      </p:sp>
      <p:sp>
        <p:nvSpPr>
          <p:cNvPr id="2" name="TextBox 13">
            <a:extLst>
              <a:ext uri="{FF2B5EF4-FFF2-40B4-BE49-F238E27FC236}">
                <a16:creationId xmlns:a16="http://schemas.microsoft.com/office/drawing/2014/main" id="{9E2AA2D0-F9C3-54D6-9828-1C0E14D40913}"/>
              </a:ext>
            </a:extLst>
          </p:cNvPr>
          <p:cNvSpPr txBox="1"/>
          <p:nvPr/>
        </p:nvSpPr>
        <p:spPr>
          <a:xfrm>
            <a:off x="685800" y="9773415"/>
            <a:ext cx="4038600" cy="180690"/>
          </a:xfrm>
          <a:prstGeom prst="rect">
            <a:avLst/>
          </a:prstGeom>
        </p:spPr>
        <p:txBody>
          <a:bodyPr wrap="square" lIns="0" tIns="0" rIns="0" bIns="0" rtlCol="0" anchor="t">
            <a:spAutoFit/>
          </a:bodyPr>
          <a:lstStyle/>
          <a:p>
            <a:pPr marL="0" marR="0" lvl="0" indent="0" algn="ctr" defTabSz="914400" rtl="0" eaLnBrk="1" fontAlgn="auto" latinLnBrk="0" hangingPunct="1">
              <a:lnSpc>
                <a:spcPts val="154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454"/>
                </a:solidFill>
                <a:effectLst/>
                <a:uLnTx/>
                <a:uFillTx/>
                <a:latin typeface="Canva Sans"/>
                <a:ea typeface="+mn-ea"/>
                <a:cs typeface="+mn-cs"/>
              </a:rPr>
              <a:t>© 2024 Workforce Edge Consulting Inc. All rights reserved</a:t>
            </a:r>
          </a:p>
        </p:txBody>
      </p:sp>
    </p:spTree>
    <p:extLst>
      <p:ext uri="{BB962C8B-B14F-4D97-AF65-F5344CB8AC3E}">
        <p14:creationId xmlns:p14="http://schemas.microsoft.com/office/powerpoint/2010/main" val="2311120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5FAB"/>
        </a:solidFill>
        <a:effectLst/>
      </p:bgPr>
    </p:bg>
    <p:spTree>
      <p:nvGrpSpPr>
        <p:cNvPr id="1" name=""/>
        <p:cNvGrpSpPr/>
        <p:nvPr/>
      </p:nvGrpSpPr>
      <p:grpSpPr>
        <a:xfrm>
          <a:off x="0" y="0"/>
          <a:ext cx="0" cy="0"/>
          <a:chOff x="0" y="0"/>
          <a:chExt cx="0" cy="0"/>
        </a:xfrm>
      </p:grpSpPr>
      <p:grpSp>
        <p:nvGrpSpPr>
          <p:cNvPr id="2" name="Group 2"/>
          <p:cNvGrpSpPr/>
          <p:nvPr/>
        </p:nvGrpSpPr>
        <p:grpSpPr>
          <a:xfrm>
            <a:off x="-1" y="7523141"/>
            <a:ext cx="3960235" cy="2763859"/>
            <a:chOff x="0" y="0"/>
            <a:chExt cx="1667286" cy="1359678"/>
          </a:xfrm>
        </p:grpSpPr>
        <p:sp>
          <p:nvSpPr>
            <p:cNvPr id="3" name="Freeform 3"/>
            <p:cNvSpPr/>
            <p:nvPr/>
          </p:nvSpPr>
          <p:spPr>
            <a:xfrm>
              <a:off x="0" y="0"/>
              <a:ext cx="1667286" cy="1359678"/>
            </a:xfrm>
            <a:custGeom>
              <a:avLst/>
              <a:gdLst/>
              <a:ahLst/>
              <a:cxnLst/>
              <a:rect l="l" t="t" r="r" b="b"/>
              <a:pathLst>
                <a:path w="1667286" h="1359678">
                  <a:moveTo>
                    <a:pt x="0" y="0"/>
                  </a:moveTo>
                  <a:lnTo>
                    <a:pt x="1667286" y="0"/>
                  </a:lnTo>
                  <a:lnTo>
                    <a:pt x="1667286" y="1359678"/>
                  </a:lnTo>
                  <a:lnTo>
                    <a:pt x="0" y="1359678"/>
                  </a:lnTo>
                  <a:close/>
                </a:path>
              </a:pathLst>
            </a:custGeom>
            <a:solidFill>
              <a:srgbClr val="79AC40"/>
            </a:solidFill>
          </p:spPr>
          <p:txBody>
            <a:bodyPr/>
            <a:lstStyle/>
            <a:p>
              <a:endParaRPr lang="en-US" dirty="0"/>
            </a:p>
          </p:txBody>
        </p:sp>
      </p:grpSp>
      <p:sp>
        <p:nvSpPr>
          <p:cNvPr id="6" name="Freeform 6"/>
          <p:cNvSpPr/>
          <p:nvPr/>
        </p:nvSpPr>
        <p:spPr>
          <a:xfrm>
            <a:off x="10896600" y="8092209"/>
            <a:ext cx="1242474" cy="248495"/>
          </a:xfrm>
          <a:custGeom>
            <a:avLst/>
            <a:gdLst/>
            <a:ahLst/>
            <a:cxnLst/>
            <a:rect l="l" t="t" r="r" b="b"/>
            <a:pathLst>
              <a:path w="1242474" h="248495">
                <a:moveTo>
                  <a:pt x="0" y="0"/>
                </a:moveTo>
                <a:lnTo>
                  <a:pt x="1242473" y="0"/>
                </a:lnTo>
                <a:lnTo>
                  <a:pt x="1242473" y="248495"/>
                </a:lnTo>
                <a:lnTo>
                  <a:pt x="0" y="248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pic>
        <p:nvPicPr>
          <p:cNvPr id="26" name="Picture 25" descr="People holding hands">
            <a:extLst>
              <a:ext uri="{FF2B5EF4-FFF2-40B4-BE49-F238E27FC236}">
                <a16:creationId xmlns:a16="http://schemas.microsoft.com/office/drawing/2014/main" id="{0DEFA374-2CDC-60B6-76BD-CDC7C238CFE9}"/>
              </a:ext>
            </a:extLst>
          </p:cNvPr>
          <p:cNvPicPr>
            <a:picLocks noChangeAspect="1"/>
          </p:cNvPicPr>
          <p:nvPr/>
        </p:nvPicPr>
        <p:blipFill rotWithShape="1">
          <a:blip r:embed="rId5">
            <a:extLst>
              <a:ext uri="{28A0092B-C50C-407E-A947-70E740481C1C}">
                <a14:useLocalDpi xmlns:a14="http://schemas.microsoft.com/office/drawing/2010/main" val="0"/>
              </a:ext>
            </a:extLst>
          </a:blip>
          <a:srcRect l="36503" r="8212"/>
          <a:stretch/>
        </p:blipFill>
        <p:spPr>
          <a:xfrm>
            <a:off x="1709447" y="11365"/>
            <a:ext cx="8543607" cy="10287000"/>
          </a:xfrm>
          <a:prstGeom prst="rect">
            <a:avLst/>
          </a:prstGeom>
        </p:spPr>
      </p:pic>
      <p:sp>
        <p:nvSpPr>
          <p:cNvPr id="27" name="Rectangle 26">
            <a:extLst>
              <a:ext uri="{FF2B5EF4-FFF2-40B4-BE49-F238E27FC236}">
                <a16:creationId xmlns:a16="http://schemas.microsoft.com/office/drawing/2014/main" id="{6DB84B30-C0E0-B521-E509-4AD08F8A67D0}"/>
              </a:ext>
            </a:extLst>
          </p:cNvPr>
          <p:cNvSpPr/>
          <p:nvPr/>
        </p:nvSpPr>
        <p:spPr>
          <a:xfrm>
            <a:off x="10253055" y="-1657"/>
            <a:ext cx="8034946" cy="163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up of a logo&#10;&#10;Description automatically generated">
            <a:extLst>
              <a:ext uri="{FF2B5EF4-FFF2-40B4-BE49-F238E27FC236}">
                <a16:creationId xmlns:a16="http://schemas.microsoft.com/office/drawing/2014/main" id="{73A32C03-1420-31EB-79DF-912EE8D393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2853" y="199992"/>
            <a:ext cx="4835349" cy="1235002"/>
          </a:xfrm>
          <a:prstGeom prst="rect">
            <a:avLst/>
          </a:prstGeom>
        </p:spPr>
      </p:pic>
      <p:pic>
        <p:nvPicPr>
          <p:cNvPr id="7" name="Graphic 6" descr="Internet with solid fill">
            <a:extLst>
              <a:ext uri="{FF2B5EF4-FFF2-40B4-BE49-F238E27FC236}">
                <a16:creationId xmlns:a16="http://schemas.microsoft.com/office/drawing/2014/main" id="{42CF1BEA-52D5-291D-E0D5-E803B2FFB8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9879" y="3300612"/>
            <a:ext cx="1025847" cy="1025847"/>
          </a:xfrm>
          <a:prstGeom prst="rect">
            <a:avLst/>
          </a:prstGeom>
        </p:spPr>
      </p:pic>
      <p:pic>
        <p:nvPicPr>
          <p:cNvPr id="9" name="Graphic 8" descr="Email with solid fill">
            <a:extLst>
              <a:ext uri="{FF2B5EF4-FFF2-40B4-BE49-F238E27FC236}">
                <a16:creationId xmlns:a16="http://schemas.microsoft.com/office/drawing/2014/main" id="{842921CA-FF07-4423-78C9-8A2367B98D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19901" y="4666952"/>
            <a:ext cx="975825" cy="975825"/>
          </a:xfrm>
          <a:prstGeom prst="rect">
            <a:avLst/>
          </a:prstGeom>
        </p:spPr>
      </p:pic>
      <p:sp>
        <p:nvSpPr>
          <p:cNvPr id="10" name="TextBox 9">
            <a:extLst>
              <a:ext uri="{FF2B5EF4-FFF2-40B4-BE49-F238E27FC236}">
                <a16:creationId xmlns:a16="http://schemas.microsoft.com/office/drawing/2014/main" id="{FD2BCEAD-DDB4-AD3C-511F-207692288348}"/>
              </a:ext>
            </a:extLst>
          </p:cNvPr>
          <p:cNvSpPr txBox="1"/>
          <p:nvPr/>
        </p:nvSpPr>
        <p:spPr>
          <a:xfrm>
            <a:off x="11783924" y="3514814"/>
            <a:ext cx="6504076" cy="584775"/>
          </a:xfrm>
          <a:prstGeom prst="rect">
            <a:avLst/>
          </a:prstGeom>
          <a:noFill/>
        </p:spPr>
        <p:txBody>
          <a:bodyPr wrap="square" rtlCol="0">
            <a:spAutoFit/>
          </a:bodyPr>
          <a:lstStyle/>
          <a:p>
            <a:r>
              <a:rPr lang="en-US" sz="3200" dirty="0">
                <a:solidFill>
                  <a:schemeClr val="bg1"/>
                </a:solidFill>
                <a:latin typeface="Montserrat Medium" panose="00000600000000000000" pitchFamily="2" charset="0"/>
              </a:rPr>
              <a:t>https://workforce-edge.com</a:t>
            </a:r>
          </a:p>
        </p:txBody>
      </p:sp>
      <p:sp>
        <p:nvSpPr>
          <p:cNvPr id="11" name="TextBox 10">
            <a:extLst>
              <a:ext uri="{FF2B5EF4-FFF2-40B4-BE49-F238E27FC236}">
                <a16:creationId xmlns:a16="http://schemas.microsoft.com/office/drawing/2014/main" id="{FE70E6E0-E532-3E0A-7D72-82007F388349}"/>
              </a:ext>
            </a:extLst>
          </p:cNvPr>
          <p:cNvSpPr txBox="1"/>
          <p:nvPr/>
        </p:nvSpPr>
        <p:spPr>
          <a:xfrm>
            <a:off x="11852853" y="4685669"/>
            <a:ext cx="5715898" cy="1569660"/>
          </a:xfrm>
          <a:prstGeom prst="rect">
            <a:avLst/>
          </a:prstGeom>
          <a:noFill/>
        </p:spPr>
        <p:txBody>
          <a:bodyPr wrap="square" rtlCol="0">
            <a:spAutoFit/>
          </a:bodyPr>
          <a:lstStyle/>
          <a:p>
            <a:r>
              <a:rPr lang="en-US" sz="3100" spc="143" dirty="0">
                <a:solidFill>
                  <a:schemeClr val="bg1"/>
                </a:solidFill>
                <a:latin typeface="DM Sans"/>
                <a:hlinkClick r:id="rId11">
                  <a:extLst>
                    <a:ext uri="{A12FA001-AC4F-418D-AE19-62706E023703}">
                      <ahyp:hlinkClr xmlns:ahyp="http://schemas.microsoft.com/office/drawing/2018/hyperlinkcolor" val="tx"/>
                    </a:ext>
                  </a:extLst>
                </a:hlinkClick>
              </a:rPr>
              <a:t>jillian.schwieger@workforce-edge.com</a:t>
            </a:r>
            <a:endParaRPr lang="en-US" sz="3100" spc="143" dirty="0">
              <a:solidFill>
                <a:schemeClr val="bg1"/>
              </a:solidFill>
              <a:latin typeface="DM Sans"/>
            </a:endParaRPr>
          </a:p>
          <a:p>
            <a:endParaRPr lang="en-US" sz="3100" dirty="0">
              <a:solidFill>
                <a:schemeClr val="bg1"/>
              </a:solidFill>
            </a:endParaRPr>
          </a:p>
        </p:txBody>
      </p:sp>
      <p:sp>
        <p:nvSpPr>
          <p:cNvPr id="12" name="TextBox 11">
            <a:extLst>
              <a:ext uri="{FF2B5EF4-FFF2-40B4-BE49-F238E27FC236}">
                <a16:creationId xmlns:a16="http://schemas.microsoft.com/office/drawing/2014/main" id="{58A732F5-F8CA-D43C-CD19-C621373D2C5C}"/>
              </a:ext>
            </a:extLst>
          </p:cNvPr>
          <p:cNvSpPr txBox="1"/>
          <p:nvPr/>
        </p:nvSpPr>
        <p:spPr>
          <a:xfrm>
            <a:off x="10683458" y="6549021"/>
            <a:ext cx="7182233" cy="584775"/>
          </a:xfrm>
          <a:prstGeom prst="rect">
            <a:avLst/>
          </a:prstGeom>
          <a:noFill/>
        </p:spPr>
        <p:txBody>
          <a:bodyPr wrap="square" rtlCol="0">
            <a:spAutoFit/>
          </a:bodyPr>
          <a:lstStyle/>
          <a:p>
            <a:r>
              <a:rPr lang="en-US" sz="3200" dirty="0">
                <a:solidFill>
                  <a:schemeClr val="bg1"/>
                </a:solidFill>
                <a:latin typeface="Montserrat Medium" panose="00000600000000000000" pitchFamily="2" charset="0"/>
              </a:rPr>
              <a:t>Montreal | Vancouver | New York</a:t>
            </a:r>
          </a:p>
        </p:txBody>
      </p:sp>
      <p:sp>
        <p:nvSpPr>
          <p:cNvPr id="18" name="TextBox 13">
            <a:extLst>
              <a:ext uri="{FF2B5EF4-FFF2-40B4-BE49-F238E27FC236}">
                <a16:creationId xmlns:a16="http://schemas.microsoft.com/office/drawing/2014/main" id="{C2E8FB2A-7F06-D45A-8723-5DEF3CC487D8}"/>
              </a:ext>
            </a:extLst>
          </p:cNvPr>
          <p:cNvSpPr txBox="1"/>
          <p:nvPr/>
        </p:nvSpPr>
        <p:spPr>
          <a:xfrm>
            <a:off x="10672202" y="9598137"/>
            <a:ext cx="4038600" cy="180690"/>
          </a:xfrm>
          <a:prstGeom prst="rect">
            <a:avLst/>
          </a:prstGeom>
        </p:spPr>
        <p:txBody>
          <a:bodyPr wrap="square" lIns="0" tIns="0" rIns="0" bIns="0" rtlCol="0" anchor="t">
            <a:spAutoFit/>
          </a:bodyPr>
          <a:lstStyle/>
          <a:p>
            <a:pPr algn="ctr">
              <a:lnSpc>
                <a:spcPts val="1540"/>
              </a:lnSpc>
            </a:pPr>
            <a:r>
              <a:rPr lang="en-US" sz="1100" dirty="0">
                <a:solidFill>
                  <a:schemeClr val="bg1"/>
                </a:solidFill>
                <a:latin typeface="Canva Sans"/>
              </a:rPr>
              <a:t>© 2024 Workforce Edge Consulting Inc. All rights reserved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14511003" y="0"/>
            <a:ext cx="3776997" cy="10287000"/>
          </a:xfrm>
          <a:prstGeom prst="rect">
            <a:avLst/>
          </a:prstGeom>
          <a:solidFill>
            <a:schemeClr val="accent3"/>
          </a:solidFill>
        </p:spPr>
        <p:txBody>
          <a:bodyPr/>
          <a:lstStyle/>
          <a:p>
            <a:endParaRPr lang="en-US" dirty="0"/>
          </a:p>
        </p:txBody>
      </p:sp>
      <p:grpSp>
        <p:nvGrpSpPr>
          <p:cNvPr id="3" name="Group 3"/>
          <p:cNvGrpSpPr/>
          <p:nvPr/>
        </p:nvGrpSpPr>
        <p:grpSpPr>
          <a:xfrm>
            <a:off x="0" y="6953240"/>
            <a:ext cx="5334000" cy="3333760"/>
            <a:chOff x="0" y="0"/>
            <a:chExt cx="2690315" cy="1913890"/>
          </a:xfrm>
          <a:solidFill>
            <a:schemeClr val="accent3"/>
          </a:solidFill>
        </p:grpSpPr>
        <p:sp>
          <p:nvSpPr>
            <p:cNvPr id="4" name="Freeform 4"/>
            <p:cNvSpPr/>
            <p:nvPr/>
          </p:nvSpPr>
          <p:spPr>
            <a:xfrm>
              <a:off x="0" y="0"/>
              <a:ext cx="2690315" cy="1913890"/>
            </a:xfrm>
            <a:custGeom>
              <a:avLst/>
              <a:gdLst/>
              <a:ahLst/>
              <a:cxnLst/>
              <a:rect l="l" t="t" r="r" b="b"/>
              <a:pathLst>
                <a:path w="2690315" h="1913890">
                  <a:moveTo>
                    <a:pt x="0" y="0"/>
                  </a:moveTo>
                  <a:lnTo>
                    <a:pt x="2690315" y="0"/>
                  </a:lnTo>
                  <a:lnTo>
                    <a:pt x="2690315" y="1913890"/>
                  </a:lnTo>
                  <a:lnTo>
                    <a:pt x="0" y="1913890"/>
                  </a:lnTo>
                  <a:close/>
                </a:path>
              </a:pathLst>
            </a:custGeom>
            <a:grpFill/>
          </p:spPr>
          <p:txBody>
            <a:bodyPr/>
            <a:lstStyle/>
            <a:p>
              <a:endParaRPr lang="en-US" dirty="0"/>
            </a:p>
          </p:txBody>
        </p:sp>
      </p:grpSp>
      <p:sp>
        <p:nvSpPr>
          <p:cNvPr id="18" name="TextBox 18"/>
          <p:cNvSpPr txBox="1"/>
          <p:nvPr/>
        </p:nvSpPr>
        <p:spPr>
          <a:xfrm>
            <a:off x="1265152" y="9841174"/>
            <a:ext cx="5952598" cy="322707"/>
          </a:xfrm>
          <a:prstGeom prst="rect">
            <a:avLst/>
          </a:prstGeom>
        </p:spPr>
        <p:txBody>
          <a:bodyPr lIns="0" tIns="0" rIns="0" bIns="0" rtlCol="0" anchor="t">
            <a:spAutoFit/>
          </a:bodyPr>
          <a:lstStyle/>
          <a:p>
            <a:pPr>
              <a:lnSpc>
                <a:spcPts val="2604"/>
              </a:lnSpc>
            </a:pPr>
            <a:r>
              <a:rPr lang="en-US" sz="2100" dirty="0">
                <a:solidFill>
                  <a:srgbClr val="FFFCEB"/>
                </a:solidFill>
                <a:latin typeface="Montserrat"/>
              </a:rPr>
              <a:t>www.workforce-edge.com</a:t>
            </a:r>
          </a:p>
        </p:txBody>
      </p:sp>
      <p:pic>
        <p:nvPicPr>
          <p:cNvPr id="20" name="Picture 19">
            <a:extLst>
              <a:ext uri="{FF2B5EF4-FFF2-40B4-BE49-F238E27FC236}">
                <a16:creationId xmlns:a16="http://schemas.microsoft.com/office/drawing/2014/main" id="{3EA0933D-AA77-7EAD-79FE-F33054B6260E}"/>
              </a:ext>
            </a:extLst>
          </p:cNvPr>
          <p:cNvPicPr>
            <a:picLocks noChangeAspect="1"/>
          </p:cNvPicPr>
          <p:nvPr/>
        </p:nvPicPr>
        <p:blipFill>
          <a:blip r:embed="rId3"/>
          <a:stretch>
            <a:fillRect/>
          </a:stretch>
        </p:blipFill>
        <p:spPr>
          <a:xfrm>
            <a:off x="1343787" y="445037"/>
            <a:ext cx="7066286" cy="1805168"/>
          </a:xfrm>
          <a:prstGeom prst="rect">
            <a:avLst/>
          </a:prstGeom>
        </p:spPr>
      </p:pic>
      <p:pic>
        <p:nvPicPr>
          <p:cNvPr id="19" name="Picture 18" descr="A blue circle with white text&#10;&#10;Description automatically generated">
            <a:extLst>
              <a:ext uri="{FF2B5EF4-FFF2-40B4-BE49-F238E27FC236}">
                <a16:creationId xmlns:a16="http://schemas.microsoft.com/office/drawing/2014/main" id="{C00D7538-A51A-BC6C-C311-0C413D8C6685}"/>
              </a:ext>
            </a:extLst>
          </p:cNvPr>
          <p:cNvPicPr>
            <a:picLocks noChangeAspect="1"/>
          </p:cNvPicPr>
          <p:nvPr/>
        </p:nvPicPr>
        <p:blipFill rotWithShape="1">
          <a:blip r:embed="rId4">
            <a:extLst>
              <a:ext uri="{28A0092B-C50C-407E-A947-70E740481C1C}">
                <a14:useLocalDpi xmlns:a14="http://schemas.microsoft.com/office/drawing/2010/main" val="0"/>
              </a:ext>
            </a:extLst>
          </a:blip>
          <a:srcRect l="-1619" t="1510" r="244" b="-1510"/>
          <a:stretch/>
        </p:blipFill>
        <p:spPr>
          <a:xfrm>
            <a:off x="-533400" y="3423629"/>
            <a:ext cx="19080133" cy="5230461"/>
          </a:xfrm>
          <a:prstGeom prst="rect">
            <a:avLst/>
          </a:prstGeom>
        </p:spPr>
      </p:pic>
      <p:sp>
        <p:nvSpPr>
          <p:cNvPr id="23" name="TextBox 34">
            <a:extLst>
              <a:ext uri="{FF2B5EF4-FFF2-40B4-BE49-F238E27FC236}">
                <a16:creationId xmlns:a16="http://schemas.microsoft.com/office/drawing/2014/main" id="{BD20A464-9871-99BC-757C-8C234C63D3D5}"/>
              </a:ext>
            </a:extLst>
          </p:cNvPr>
          <p:cNvSpPr txBox="1"/>
          <p:nvPr/>
        </p:nvSpPr>
        <p:spPr>
          <a:xfrm>
            <a:off x="14397766" y="10013413"/>
            <a:ext cx="4003469" cy="180690"/>
          </a:xfrm>
          <a:prstGeom prst="rect">
            <a:avLst/>
          </a:prstGeom>
        </p:spPr>
        <p:txBody>
          <a:bodyPr wrap="square" lIns="0" tIns="0" rIns="0" bIns="0" rtlCol="0" anchor="t">
            <a:spAutoFit/>
          </a:bodyPr>
          <a:lstStyle/>
          <a:p>
            <a:pPr algn="ctr">
              <a:lnSpc>
                <a:spcPts val="1540"/>
              </a:lnSpc>
            </a:pPr>
            <a:r>
              <a:rPr lang="en-US" sz="1100" dirty="0">
                <a:solidFill>
                  <a:srgbClr val="545454"/>
                </a:solidFill>
                <a:latin typeface="Canva Sans"/>
              </a:rPr>
              <a:t>© 2024 Workforce Edge Consulting Inc. All rights reserved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5FAB"/>
        </a:solidFill>
        <a:effectLst/>
      </p:bgPr>
    </p:bg>
    <p:spTree>
      <p:nvGrpSpPr>
        <p:cNvPr id="1" name=""/>
        <p:cNvGrpSpPr/>
        <p:nvPr/>
      </p:nvGrpSpPr>
      <p:grpSpPr>
        <a:xfrm>
          <a:off x="0" y="0"/>
          <a:ext cx="0" cy="0"/>
          <a:chOff x="0" y="0"/>
          <a:chExt cx="0" cy="0"/>
        </a:xfrm>
      </p:grpSpPr>
      <p:sp>
        <p:nvSpPr>
          <p:cNvPr id="2" name="AutoShape 2"/>
          <p:cNvSpPr/>
          <p:nvPr/>
        </p:nvSpPr>
        <p:spPr>
          <a:xfrm>
            <a:off x="-12788" y="-81010"/>
            <a:ext cx="9133114" cy="10449020"/>
          </a:xfrm>
          <a:prstGeom prst="rect">
            <a:avLst/>
          </a:prstGeom>
          <a:solidFill>
            <a:schemeClr val="bg1"/>
          </a:solidFill>
        </p:spPr>
        <p:txBody>
          <a:bodyPr/>
          <a:lstStyle/>
          <a:p>
            <a:endParaRPr lang="en-US" dirty="0"/>
          </a:p>
        </p:txBody>
      </p:sp>
      <p:sp>
        <p:nvSpPr>
          <p:cNvPr id="3" name="AutoShape 3"/>
          <p:cNvSpPr/>
          <p:nvPr/>
        </p:nvSpPr>
        <p:spPr>
          <a:xfrm rot="20428">
            <a:off x="1028831" y="3808656"/>
            <a:ext cx="1140943" cy="0"/>
          </a:xfrm>
          <a:prstGeom prst="line">
            <a:avLst/>
          </a:prstGeom>
          <a:ln w="47625" cap="rnd">
            <a:solidFill>
              <a:srgbClr val="ACCD33"/>
            </a:solidFill>
            <a:prstDash val="solid"/>
            <a:headEnd type="none" w="sm" len="sm"/>
            <a:tailEnd type="none" w="sm" len="sm"/>
          </a:ln>
        </p:spPr>
        <p:txBody>
          <a:bodyPr/>
          <a:lstStyle/>
          <a:p>
            <a:endParaRPr lang="en-US" dirty="0"/>
          </a:p>
        </p:txBody>
      </p:sp>
      <p:sp>
        <p:nvSpPr>
          <p:cNvPr id="16" name="TextBox 16"/>
          <p:cNvSpPr txBox="1"/>
          <p:nvPr/>
        </p:nvSpPr>
        <p:spPr>
          <a:xfrm>
            <a:off x="1028841" y="1715450"/>
            <a:ext cx="8115159" cy="1769715"/>
          </a:xfrm>
          <a:prstGeom prst="rect">
            <a:avLst/>
          </a:prstGeom>
        </p:spPr>
        <p:txBody>
          <a:bodyPr wrap="square" lIns="0" tIns="0" rIns="0" bIns="0" rtlCol="0" anchor="t">
            <a:spAutoFit/>
          </a:bodyPr>
          <a:lstStyle/>
          <a:p>
            <a:pPr>
              <a:lnSpc>
                <a:spcPts val="4620"/>
              </a:lnSpc>
            </a:pPr>
            <a:r>
              <a:rPr lang="en-US" sz="4200" dirty="0">
                <a:solidFill>
                  <a:srgbClr val="165FAB"/>
                </a:solidFill>
                <a:latin typeface="Montserrat Semi-Bold"/>
              </a:rPr>
              <a:t>The Human Resource Crisis From the Employee Perspective </a:t>
            </a:r>
          </a:p>
        </p:txBody>
      </p:sp>
      <p:pic>
        <p:nvPicPr>
          <p:cNvPr id="27" name="Picture 26" descr="A close-up of a logo&#10;&#10;Description automatically generated">
            <a:extLst>
              <a:ext uri="{FF2B5EF4-FFF2-40B4-BE49-F238E27FC236}">
                <a16:creationId xmlns:a16="http://schemas.microsoft.com/office/drawing/2014/main" id="{DFFF8A56-CDB0-359F-7909-3450E53AC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38" y="200120"/>
            <a:ext cx="5456451" cy="1393639"/>
          </a:xfrm>
          <a:prstGeom prst="rect">
            <a:avLst/>
          </a:prstGeom>
        </p:spPr>
      </p:pic>
      <p:sp>
        <p:nvSpPr>
          <p:cNvPr id="12" name="TextBox 33">
            <a:extLst>
              <a:ext uri="{FF2B5EF4-FFF2-40B4-BE49-F238E27FC236}">
                <a16:creationId xmlns:a16="http://schemas.microsoft.com/office/drawing/2014/main" id="{38682DDC-463B-73EA-9E12-57E25C002382}"/>
              </a:ext>
            </a:extLst>
          </p:cNvPr>
          <p:cNvSpPr txBox="1"/>
          <p:nvPr/>
        </p:nvSpPr>
        <p:spPr>
          <a:xfrm>
            <a:off x="838200" y="3816115"/>
            <a:ext cx="7657960" cy="6950621"/>
          </a:xfrm>
          <a:prstGeom prst="rect">
            <a:avLst/>
          </a:prstGeom>
        </p:spPr>
        <p:txBody>
          <a:bodyPr wrap="square" lIns="0" tIns="0" rIns="0" bIns="0" rtlCol="0" anchor="t">
            <a:spAutoFit/>
          </a:bodyPr>
          <a:lstStyle/>
          <a:p>
            <a:pPr marL="342900" indent="-342900">
              <a:lnSpc>
                <a:spcPct val="150000"/>
              </a:lnSpc>
              <a:spcBef>
                <a:spcPct val="0"/>
              </a:spcBef>
              <a:buFont typeface="Arial" panose="020B0604020202020204" pitchFamily="34" charset="0"/>
              <a:buChar char="•"/>
            </a:pPr>
            <a:r>
              <a:rPr lang="en-US" sz="2400" dirty="0">
                <a:solidFill>
                  <a:schemeClr val="tx2"/>
                </a:solidFill>
                <a:latin typeface="Montserrat Medium" panose="00000600000000000000" pitchFamily="2" charset="0"/>
              </a:rPr>
              <a:t>Schedule dissatisfaction</a:t>
            </a:r>
          </a:p>
          <a:p>
            <a:pPr marL="342900" indent="-342900">
              <a:lnSpc>
                <a:spcPct val="150000"/>
              </a:lnSpc>
              <a:spcBef>
                <a:spcPct val="0"/>
              </a:spcBef>
              <a:buFont typeface="Arial" panose="020B0604020202020204" pitchFamily="34" charset="0"/>
              <a:buChar char="•"/>
            </a:pPr>
            <a:r>
              <a:rPr lang="en-US" sz="2400" dirty="0">
                <a:solidFill>
                  <a:schemeClr val="tx2"/>
                </a:solidFill>
                <a:latin typeface="Montserrat Medium" panose="00000600000000000000" pitchFamily="2" charset="0"/>
              </a:rPr>
              <a:t>Last minutes changes in assignment</a:t>
            </a:r>
          </a:p>
          <a:p>
            <a:pPr marL="342900" indent="-342900">
              <a:lnSpc>
                <a:spcPct val="150000"/>
              </a:lnSpc>
              <a:spcBef>
                <a:spcPct val="0"/>
              </a:spcBef>
              <a:buFont typeface="Arial" panose="020B0604020202020204" pitchFamily="34" charset="0"/>
              <a:buChar char="•"/>
            </a:pPr>
            <a:r>
              <a:rPr lang="en-US" sz="2400" dirty="0">
                <a:solidFill>
                  <a:schemeClr val="tx2"/>
                </a:solidFill>
                <a:latin typeface="Montserrat Medium" panose="00000600000000000000" pitchFamily="2" charset="0"/>
              </a:rPr>
              <a:t>Working short to get vacation</a:t>
            </a:r>
          </a:p>
          <a:p>
            <a:pPr marL="342900" indent="-342900">
              <a:lnSpc>
                <a:spcPct val="150000"/>
              </a:lnSpc>
              <a:spcBef>
                <a:spcPct val="0"/>
              </a:spcBef>
              <a:buFont typeface="Arial" panose="020B0604020202020204" pitchFamily="34" charset="0"/>
              <a:buChar char="•"/>
            </a:pPr>
            <a:r>
              <a:rPr lang="en-US" sz="2400" dirty="0">
                <a:solidFill>
                  <a:schemeClr val="tx2"/>
                </a:solidFill>
                <a:latin typeface="Montserrat Medium" panose="00000600000000000000" pitchFamily="2" charset="0"/>
              </a:rPr>
              <a:t>Leader’s time is taken up by scheduling</a:t>
            </a:r>
          </a:p>
          <a:p>
            <a:pPr marL="342900" indent="-342900">
              <a:lnSpc>
                <a:spcPct val="150000"/>
              </a:lnSpc>
              <a:spcBef>
                <a:spcPct val="0"/>
              </a:spcBef>
              <a:buFont typeface="Arial" panose="020B0604020202020204" pitchFamily="34" charset="0"/>
              <a:buChar char="•"/>
            </a:pPr>
            <a:r>
              <a:rPr lang="en-US" sz="2400" dirty="0">
                <a:solidFill>
                  <a:schemeClr val="tx2"/>
                </a:solidFill>
                <a:latin typeface="Montserrat Medium" panose="00000600000000000000" pitchFamily="2" charset="0"/>
              </a:rPr>
              <a:t>Incorrect pay</a:t>
            </a:r>
          </a:p>
          <a:p>
            <a:pPr marL="342900" indent="-342900">
              <a:lnSpc>
                <a:spcPct val="150000"/>
              </a:lnSpc>
              <a:spcBef>
                <a:spcPct val="0"/>
              </a:spcBef>
              <a:buFont typeface="Arial" panose="020B0604020202020204" pitchFamily="34" charset="0"/>
              <a:buChar char="•"/>
            </a:pPr>
            <a:r>
              <a:rPr lang="en-US" sz="2400" dirty="0">
                <a:solidFill>
                  <a:schemeClr val="tx2"/>
                </a:solidFill>
                <a:latin typeface="Montserrat Medium" panose="00000600000000000000" pitchFamily="2" charset="0"/>
              </a:rPr>
              <a:t>Perceived employer unfairness</a:t>
            </a:r>
          </a:p>
          <a:p>
            <a:pPr marL="342900" indent="-342900">
              <a:lnSpc>
                <a:spcPct val="150000"/>
              </a:lnSpc>
              <a:spcBef>
                <a:spcPct val="0"/>
              </a:spcBef>
              <a:buFont typeface="Arial" panose="020B0604020202020204" pitchFamily="34" charset="0"/>
              <a:buChar char="•"/>
            </a:pPr>
            <a:r>
              <a:rPr lang="en-US" sz="2400" dirty="0">
                <a:solidFill>
                  <a:schemeClr val="tx2"/>
                </a:solidFill>
                <a:latin typeface="Montserrat Medium" panose="00000600000000000000" pitchFamily="2" charset="0"/>
              </a:rPr>
              <a:t>Lack of trust in staffing decisions</a:t>
            </a:r>
          </a:p>
          <a:p>
            <a:pPr marL="342900" indent="-342900">
              <a:lnSpc>
                <a:spcPct val="150000"/>
              </a:lnSpc>
              <a:spcBef>
                <a:spcPct val="0"/>
              </a:spcBef>
              <a:buFont typeface="Arial" panose="020B0604020202020204" pitchFamily="34" charset="0"/>
              <a:buChar char="•"/>
            </a:pPr>
            <a:r>
              <a:rPr lang="en-US" sz="2400" dirty="0">
                <a:solidFill>
                  <a:schemeClr val="tx2"/>
                </a:solidFill>
                <a:latin typeface="Montserrat Medium" panose="00000600000000000000" pitchFamily="2" charset="0"/>
              </a:rPr>
              <a:t>Lack of full-time work, </a:t>
            </a:r>
          </a:p>
          <a:p>
            <a:pPr marL="342900" indent="-342900">
              <a:lnSpc>
                <a:spcPct val="150000"/>
              </a:lnSpc>
              <a:spcBef>
                <a:spcPct val="0"/>
              </a:spcBef>
              <a:buFont typeface="Arial" panose="020B0604020202020204" pitchFamily="34" charset="0"/>
              <a:buChar char="•"/>
            </a:pPr>
            <a:r>
              <a:rPr lang="en-US" sz="2400" dirty="0">
                <a:solidFill>
                  <a:schemeClr val="tx2"/>
                </a:solidFill>
                <a:latin typeface="Montserrat Medium" panose="00000600000000000000" pitchFamily="2" charset="0"/>
              </a:rPr>
              <a:t>Burnout and injury</a:t>
            </a:r>
          </a:p>
          <a:p>
            <a:pPr marL="342900" indent="-342900">
              <a:lnSpc>
                <a:spcPct val="150000"/>
              </a:lnSpc>
              <a:spcBef>
                <a:spcPct val="0"/>
              </a:spcBef>
              <a:buFont typeface="Arial" panose="020B0604020202020204" pitchFamily="34" charset="0"/>
              <a:buChar char="•"/>
            </a:pPr>
            <a:r>
              <a:rPr lang="en-US" sz="2400" dirty="0">
                <a:solidFill>
                  <a:schemeClr val="tx2"/>
                </a:solidFill>
                <a:latin typeface="Montserrat Medium" panose="00000600000000000000" pitchFamily="2" charset="0"/>
              </a:rPr>
              <a:t>Inaccurate pay</a:t>
            </a:r>
          </a:p>
          <a:p>
            <a:pPr marL="342900" indent="-342900">
              <a:lnSpc>
                <a:spcPts val="2207"/>
              </a:lnSpc>
              <a:spcBef>
                <a:spcPct val="0"/>
              </a:spcBef>
              <a:buFont typeface="Arial" panose="020B0604020202020204" pitchFamily="34" charset="0"/>
              <a:buChar char="•"/>
            </a:pPr>
            <a:endParaRPr lang="en-US" sz="2400" dirty="0">
              <a:solidFill>
                <a:schemeClr val="tx2"/>
              </a:solidFill>
              <a:latin typeface="DM Sans Bold Italics"/>
            </a:endParaRPr>
          </a:p>
          <a:p>
            <a:pPr>
              <a:lnSpc>
                <a:spcPts val="2207"/>
              </a:lnSpc>
              <a:spcBef>
                <a:spcPct val="0"/>
              </a:spcBef>
            </a:pPr>
            <a:endParaRPr lang="en-US" sz="2400" dirty="0">
              <a:solidFill>
                <a:schemeClr val="tx2"/>
              </a:solidFill>
              <a:latin typeface="DM Sans Bold Italics"/>
            </a:endParaRPr>
          </a:p>
          <a:p>
            <a:pPr>
              <a:lnSpc>
                <a:spcPts val="2207"/>
              </a:lnSpc>
              <a:spcBef>
                <a:spcPct val="0"/>
              </a:spcBef>
            </a:pPr>
            <a:endParaRPr lang="en-US" sz="2400" dirty="0">
              <a:solidFill>
                <a:schemeClr val="tx2"/>
              </a:solidFill>
              <a:latin typeface="DM Sans Bold Italics"/>
            </a:endParaRPr>
          </a:p>
          <a:p>
            <a:pPr>
              <a:lnSpc>
                <a:spcPts val="2207"/>
              </a:lnSpc>
              <a:spcBef>
                <a:spcPct val="0"/>
              </a:spcBef>
            </a:pPr>
            <a:endParaRPr lang="en-US" sz="2400" dirty="0">
              <a:solidFill>
                <a:schemeClr val="tx2"/>
              </a:solidFill>
              <a:latin typeface="DM Sans Bold Italics"/>
            </a:endParaRPr>
          </a:p>
          <a:p>
            <a:pPr>
              <a:lnSpc>
                <a:spcPts val="2207"/>
              </a:lnSpc>
              <a:spcBef>
                <a:spcPct val="0"/>
              </a:spcBef>
            </a:pPr>
            <a:endParaRPr lang="en-US" sz="2400" dirty="0">
              <a:solidFill>
                <a:schemeClr val="tx2"/>
              </a:solidFill>
              <a:latin typeface="DM Sans Bold Italics"/>
            </a:endParaRPr>
          </a:p>
        </p:txBody>
      </p:sp>
      <p:pic>
        <p:nvPicPr>
          <p:cNvPr id="29" name="Picture 28" descr="Stressed healthcare worker">
            <a:extLst>
              <a:ext uri="{FF2B5EF4-FFF2-40B4-BE49-F238E27FC236}">
                <a16:creationId xmlns:a16="http://schemas.microsoft.com/office/drawing/2014/main" id="{F21AAECF-6C7B-0F9E-AE54-A05C5627B29E}"/>
              </a:ext>
            </a:extLst>
          </p:cNvPr>
          <p:cNvPicPr>
            <a:picLocks noChangeAspect="1"/>
          </p:cNvPicPr>
          <p:nvPr/>
        </p:nvPicPr>
        <p:blipFill rotWithShape="1">
          <a:blip r:embed="rId5">
            <a:extLst>
              <a:ext uri="{28A0092B-C50C-407E-A947-70E740481C1C}">
                <a14:useLocalDpi xmlns:a14="http://schemas.microsoft.com/office/drawing/2010/main" val="0"/>
              </a:ext>
            </a:extLst>
          </a:blip>
          <a:srcRect l="43502" r="2620"/>
          <a:stretch/>
        </p:blipFill>
        <p:spPr>
          <a:xfrm>
            <a:off x="9601200" y="0"/>
            <a:ext cx="8305513" cy="10287000"/>
          </a:xfrm>
          <a:prstGeom prst="rect">
            <a:avLst/>
          </a:prstGeom>
        </p:spPr>
      </p:pic>
      <p:sp>
        <p:nvSpPr>
          <p:cNvPr id="30" name="TextBox 34">
            <a:extLst>
              <a:ext uri="{FF2B5EF4-FFF2-40B4-BE49-F238E27FC236}">
                <a16:creationId xmlns:a16="http://schemas.microsoft.com/office/drawing/2014/main" id="{138A4709-9ABE-7FD7-783E-C7A097C7A2EF}"/>
              </a:ext>
            </a:extLst>
          </p:cNvPr>
          <p:cNvSpPr txBox="1"/>
          <p:nvPr/>
        </p:nvSpPr>
        <p:spPr>
          <a:xfrm>
            <a:off x="762000" y="10106310"/>
            <a:ext cx="4003469" cy="180690"/>
          </a:xfrm>
          <a:prstGeom prst="rect">
            <a:avLst/>
          </a:prstGeom>
        </p:spPr>
        <p:txBody>
          <a:bodyPr wrap="square" lIns="0" tIns="0" rIns="0" bIns="0" rtlCol="0" anchor="t">
            <a:spAutoFit/>
          </a:bodyPr>
          <a:lstStyle/>
          <a:p>
            <a:pPr algn="ctr">
              <a:lnSpc>
                <a:spcPts val="1540"/>
              </a:lnSpc>
            </a:pPr>
            <a:r>
              <a:rPr lang="en-US" sz="1100" dirty="0">
                <a:solidFill>
                  <a:srgbClr val="545454"/>
                </a:solidFill>
                <a:latin typeface="Canva Sans"/>
              </a:rPr>
              <a:t>© 2024 Workforce Edge Consulting Inc. All rights reserved</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65FAB"/>
        </a:solidFill>
        <a:effectLst/>
      </p:bgPr>
    </p:bg>
    <p:spTree>
      <p:nvGrpSpPr>
        <p:cNvPr id="1" name=""/>
        <p:cNvGrpSpPr/>
        <p:nvPr/>
      </p:nvGrpSpPr>
      <p:grpSpPr>
        <a:xfrm>
          <a:off x="0" y="0"/>
          <a:ext cx="0" cy="0"/>
          <a:chOff x="0" y="0"/>
          <a:chExt cx="0" cy="0"/>
        </a:xfrm>
      </p:grpSpPr>
      <p:sp>
        <p:nvSpPr>
          <p:cNvPr id="2" name="AutoShape 2"/>
          <p:cNvSpPr/>
          <p:nvPr/>
        </p:nvSpPr>
        <p:spPr>
          <a:xfrm>
            <a:off x="152400" y="-98849"/>
            <a:ext cx="18135600" cy="10287000"/>
          </a:xfrm>
          <a:prstGeom prst="rect">
            <a:avLst/>
          </a:prstGeom>
          <a:solidFill>
            <a:schemeClr val="bg1"/>
          </a:solidFill>
        </p:spPr>
        <p:txBody>
          <a:bodyPr/>
          <a:lstStyle/>
          <a:p>
            <a:endParaRPr lang="en-US" dirty="0"/>
          </a:p>
        </p:txBody>
      </p:sp>
      <p:grpSp>
        <p:nvGrpSpPr>
          <p:cNvPr id="3" name="Group 3"/>
          <p:cNvGrpSpPr/>
          <p:nvPr/>
        </p:nvGrpSpPr>
        <p:grpSpPr>
          <a:xfrm>
            <a:off x="10287041" y="3718057"/>
            <a:ext cx="8000959" cy="5143500"/>
            <a:chOff x="0" y="0"/>
            <a:chExt cx="10667945" cy="6858000"/>
          </a:xfrm>
        </p:grpSpPr>
        <p:pic>
          <p:nvPicPr>
            <p:cNvPr id="4" name="Picture 4"/>
            <p:cNvPicPr>
              <a:picLocks noChangeAspect="1"/>
            </p:cNvPicPr>
            <p:nvPr/>
          </p:nvPicPr>
          <p:blipFill>
            <a:blip r:embed="rId3"/>
            <a:srcRect l="6250" r="6250"/>
            <a:stretch>
              <a:fillRect/>
            </a:stretch>
          </p:blipFill>
          <p:spPr>
            <a:xfrm>
              <a:off x="0" y="0"/>
              <a:ext cx="10667945" cy="6858000"/>
            </a:xfrm>
            <a:prstGeom prst="rect">
              <a:avLst/>
            </a:prstGeom>
          </p:spPr>
        </p:pic>
      </p:grpSp>
      <p:grpSp>
        <p:nvGrpSpPr>
          <p:cNvPr id="5" name="Group 5"/>
          <p:cNvGrpSpPr/>
          <p:nvPr/>
        </p:nvGrpSpPr>
        <p:grpSpPr>
          <a:xfrm>
            <a:off x="0" y="-1425443"/>
            <a:ext cx="10287041" cy="10287000"/>
            <a:chOff x="0" y="0"/>
            <a:chExt cx="6350025" cy="6350000"/>
          </a:xfrm>
        </p:grpSpPr>
        <p:sp>
          <p:nvSpPr>
            <p:cNvPr id="6" name="Freeform 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5046" r="-25046"/>
              </a:stretch>
            </a:blipFill>
          </p:spPr>
          <p:txBody>
            <a:bodyPr/>
            <a:lstStyle/>
            <a:p>
              <a:endParaRPr lang="en-US" dirty="0"/>
            </a:p>
          </p:txBody>
        </p:sp>
      </p:grpSp>
      <p:grpSp>
        <p:nvGrpSpPr>
          <p:cNvPr id="7" name="Group 7"/>
          <p:cNvGrpSpPr/>
          <p:nvPr/>
        </p:nvGrpSpPr>
        <p:grpSpPr>
          <a:xfrm>
            <a:off x="6917271" y="8861557"/>
            <a:ext cx="11370729" cy="1293937"/>
            <a:chOff x="0" y="0"/>
            <a:chExt cx="9539733" cy="1195908"/>
          </a:xfrm>
        </p:grpSpPr>
        <p:sp>
          <p:nvSpPr>
            <p:cNvPr id="8" name="Freeform 8"/>
            <p:cNvSpPr/>
            <p:nvPr/>
          </p:nvSpPr>
          <p:spPr>
            <a:xfrm>
              <a:off x="0" y="0"/>
              <a:ext cx="9539733" cy="1195908"/>
            </a:xfrm>
            <a:custGeom>
              <a:avLst/>
              <a:gdLst/>
              <a:ahLst/>
              <a:cxnLst/>
              <a:rect l="l" t="t" r="r" b="b"/>
              <a:pathLst>
                <a:path w="9539733" h="1195908">
                  <a:moveTo>
                    <a:pt x="0" y="0"/>
                  </a:moveTo>
                  <a:lnTo>
                    <a:pt x="9539733" y="0"/>
                  </a:lnTo>
                  <a:lnTo>
                    <a:pt x="9539733" y="1195908"/>
                  </a:lnTo>
                  <a:lnTo>
                    <a:pt x="0" y="1195908"/>
                  </a:lnTo>
                  <a:close/>
                </a:path>
              </a:pathLst>
            </a:custGeom>
            <a:solidFill>
              <a:srgbClr val="F0D959"/>
            </a:solidFill>
          </p:spPr>
          <p:txBody>
            <a:bodyPr/>
            <a:lstStyle/>
            <a:p>
              <a:endParaRPr lang="en-US" dirty="0"/>
            </a:p>
          </p:txBody>
        </p:sp>
      </p:grpSp>
      <p:pic>
        <p:nvPicPr>
          <p:cNvPr id="16" name="Picture 15" descr="Worm's-eye view of a large tree">
            <a:extLst>
              <a:ext uri="{FF2B5EF4-FFF2-40B4-BE49-F238E27FC236}">
                <a16:creationId xmlns:a16="http://schemas.microsoft.com/office/drawing/2014/main" id="{8A1D95CF-B5F3-9915-8D8C-C56E70C869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4869"/>
            <a:ext cx="11877997" cy="9179220"/>
          </a:xfrm>
          <a:prstGeom prst="rect">
            <a:avLst/>
          </a:prstGeom>
        </p:spPr>
      </p:pic>
      <p:pic>
        <p:nvPicPr>
          <p:cNvPr id="20" name="Picture 19" descr="Coral reef underwater">
            <a:extLst>
              <a:ext uri="{FF2B5EF4-FFF2-40B4-BE49-F238E27FC236}">
                <a16:creationId xmlns:a16="http://schemas.microsoft.com/office/drawing/2014/main" id="{58D907C4-F661-7B11-B242-5DA12897F5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0928" y="3301393"/>
            <a:ext cx="8617072" cy="5748076"/>
          </a:xfrm>
          <a:prstGeom prst="rect">
            <a:avLst/>
          </a:prstGeom>
        </p:spPr>
      </p:pic>
      <p:grpSp>
        <p:nvGrpSpPr>
          <p:cNvPr id="9" name="Group 9"/>
          <p:cNvGrpSpPr/>
          <p:nvPr/>
        </p:nvGrpSpPr>
        <p:grpSpPr>
          <a:xfrm>
            <a:off x="1112642" y="1924727"/>
            <a:ext cx="11273343" cy="8362273"/>
            <a:chOff x="0" y="0"/>
            <a:chExt cx="3268232" cy="2772235"/>
          </a:xfrm>
        </p:grpSpPr>
        <p:sp>
          <p:nvSpPr>
            <p:cNvPr id="10" name="Freeform 10"/>
            <p:cNvSpPr/>
            <p:nvPr/>
          </p:nvSpPr>
          <p:spPr>
            <a:xfrm>
              <a:off x="0" y="0"/>
              <a:ext cx="3268232" cy="2772235"/>
            </a:xfrm>
            <a:custGeom>
              <a:avLst/>
              <a:gdLst/>
              <a:ahLst/>
              <a:cxnLst/>
              <a:rect l="l" t="t" r="r" b="b"/>
              <a:pathLst>
                <a:path w="3268232" h="2772235">
                  <a:moveTo>
                    <a:pt x="3143772" y="2772234"/>
                  </a:moveTo>
                  <a:lnTo>
                    <a:pt x="124460" y="2772234"/>
                  </a:lnTo>
                  <a:cubicBezTo>
                    <a:pt x="55880" y="2772234"/>
                    <a:pt x="0" y="2716355"/>
                    <a:pt x="0" y="2647774"/>
                  </a:cubicBezTo>
                  <a:lnTo>
                    <a:pt x="0" y="124460"/>
                  </a:lnTo>
                  <a:cubicBezTo>
                    <a:pt x="0" y="55880"/>
                    <a:pt x="55880" y="0"/>
                    <a:pt x="124460" y="0"/>
                  </a:cubicBezTo>
                  <a:lnTo>
                    <a:pt x="3143772" y="0"/>
                  </a:lnTo>
                  <a:cubicBezTo>
                    <a:pt x="3212352" y="0"/>
                    <a:pt x="3268232" y="55880"/>
                    <a:pt x="3268232" y="124460"/>
                  </a:cubicBezTo>
                  <a:lnTo>
                    <a:pt x="3268232" y="2647775"/>
                  </a:lnTo>
                  <a:cubicBezTo>
                    <a:pt x="3268232" y="2716355"/>
                    <a:pt x="3212352" y="2772235"/>
                    <a:pt x="3143772" y="2772235"/>
                  </a:cubicBezTo>
                  <a:close/>
                </a:path>
              </a:pathLst>
            </a:custGeom>
            <a:solidFill>
              <a:srgbClr val="165FAB"/>
            </a:solidFill>
          </p:spPr>
          <p:txBody>
            <a:bodyPr/>
            <a:lstStyle/>
            <a:p>
              <a:endParaRPr lang="en-US" dirty="0"/>
            </a:p>
          </p:txBody>
        </p:sp>
      </p:grpSp>
      <p:sp>
        <p:nvSpPr>
          <p:cNvPr id="12" name="Freeform 12"/>
          <p:cNvSpPr/>
          <p:nvPr/>
        </p:nvSpPr>
        <p:spPr>
          <a:xfrm>
            <a:off x="4943154" y="8150001"/>
            <a:ext cx="329998" cy="334869"/>
          </a:xfrm>
          <a:custGeom>
            <a:avLst/>
            <a:gdLst/>
            <a:ahLst/>
            <a:cxnLst/>
            <a:rect l="l" t="t" r="r" b="b"/>
            <a:pathLst>
              <a:path w="329998" h="334869">
                <a:moveTo>
                  <a:pt x="0" y="0"/>
                </a:moveTo>
                <a:lnTo>
                  <a:pt x="329997" y="0"/>
                </a:lnTo>
                <a:lnTo>
                  <a:pt x="329997" y="334868"/>
                </a:lnTo>
                <a:lnTo>
                  <a:pt x="0" y="3348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4" name="AutoShape 14"/>
          <p:cNvSpPr/>
          <p:nvPr/>
        </p:nvSpPr>
        <p:spPr>
          <a:xfrm rot="20428">
            <a:off x="2577035" y="4370789"/>
            <a:ext cx="1140943" cy="0"/>
          </a:xfrm>
          <a:prstGeom prst="line">
            <a:avLst/>
          </a:prstGeom>
          <a:ln w="47625" cap="rnd">
            <a:solidFill>
              <a:srgbClr val="F0D959"/>
            </a:solidFill>
            <a:prstDash val="solid"/>
            <a:headEnd type="none" w="sm" len="sm"/>
            <a:tailEnd type="none" w="sm" len="sm"/>
          </a:ln>
        </p:spPr>
        <p:txBody>
          <a:bodyPr/>
          <a:lstStyle/>
          <a:p>
            <a:endParaRPr lang="en-US" dirty="0">
              <a:highlight>
                <a:srgbClr val="FFFF00"/>
              </a:highlight>
            </a:endParaRPr>
          </a:p>
        </p:txBody>
      </p:sp>
      <p:sp>
        <p:nvSpPr>
          <p:cNvPr id="18" name="TextBox 18"/>
          <p:cNvSpPr txBox="1"/>
          <p:nvPr/>
        </p:nvSpPr>
        <p:spPr>
          <a:xfrm>
            <a:off x="2499692" y="5035760"/>
            <a:ext cx="7787349" cy="2132700"/>
          </a:xfrm>
          <a:prstGeom prst="rect">
            <a:avLst/>
          </a:prstGeom>
        </p:spPr>
        <p:txBody>
          <a:bodyPr wrap="square" lIns="0" tIns="0" rIns="0" bIns="0" rtlCol="0" anchor="t">
            <a:spAutoFit/>
          </a:bodyPr>
          <a:lstStyle/>
          <a:p>
            <a:pPr>
              <a:lnSpc>
                <a:spcPct val="110000"/>
              </a:lnSpc>
              <a:spcAft>
                <a:spcPts val="600"/>
              </a:spcAft>
            </a:pPr>
            <a:r>
              <a:rPr lang="en-CA" sz="3200" dirty="0">
                <a:solidFill>
                  <a:schemeClr val="bg1"/>
                </a:solidFill>
                <a:effectLst/>
                <a:latin typeface="Montserrat Medium" panose="00000600000000000000" pitchFamily="2" charset="0"/>
                <a:ea typeface="Times New Roman" panose="02020603050405020304" pitchFamily="18" charset="0"/>
                <a:cs typeface="Times New Roman" panose="02020603050405020304" pitchFamily="18" charset="0"/>
              </a:rPr>
              <a:t>Taking an integrated approach and breaking out of silos allows </a:t>
            </a:r>
            <a:r>
              <a:rPr lang="en-US" sz="3200" dirty="0">
                <a:solidFill>
                  <a:schemeClr val="bg1"/>
                </a:solidFill>
                <a:effectLst/>
                <a:latin typeface="Montserrat Medium" panose="00000600000000000000" pitchFamily="2" charset="0"/>
                <a:ea typeface="Times New Roman" panose="02020603050405020304" pitchFamily="18" charset="0"/>
                <a:cs typeface="Times New Roman" panose="02020603050405020304" pitchFamily="18" charset="0"/>
              </a:rPr>
              <a:t>the key elements to be seen holistically, and an integrated ecosystem is key.</a:t>
            </a:r>
            <a:endParaRPr lang="en-CA" sz="3200" dirty="0">
              <a:solidFill>
                <a:schemeClr val="bg1"/>
              </a:solidFill>
              <a:effectLst/>
              <a:latin typeface="Montserrat Medium" panose="00000600000000000000" pitchFamily="2" charset="0"/>
              <a:ea typeface="Times New Roman" panose="02020603050405020304" pitchFamily="18" charset="0"/>
              <a:cs typeface="Times New Roman" panose="02020603050405020304" pitchFamily="18" charset="0"/>
            </a:endParaRPr>
          </a:p>
        </p:txBody>
      </p:sp>
      <p:sp>
        <p:nvSpPr>
          <p:cNvPr id="19" name="TextBox 19"/>
          <p:cNvSpPr txBox="1"/>
          <p:nvPr/>
        </p:nvSpPr>
        <p:spPr>
          <a:xfrm>
            <a:off x="2577045" y="3303821"/>
            <a:ext cx="7202008" cy="589905"/>
          </a:xfrm>
          <a:prstGeom prst="rect">
            <a:avLst/>
          </a:prstGeom>
        </p:spPr>
        <p:txBody>
          <a:bodyPr lIns="0" tIns="0" rIns="0" bIns="0" rtlCol="0" anchor="t">
            <a:spAutoFit/>
          </a:bodyPr>
          <a:lstStyle/>
          <a:p>
            <a:pPr>
              <a:lnSpc>
                <a:spcPts val="4620"/>
              </a:lnSpc>
            </a:pPr>
            <a:r>
              <a:rPr lang="en-US" sz="4200" dirty="0">
                <a:solidFill>
                  <a:srgbClr val="FFFCEB"/>
                </a:solidFill>
                <a:latin typeface="Montserrat Semi-Bold"/>
              </a:rPr>
              <a:t>A Holistic Approach</a:t>
            </a:r>
          </a:p>
        </p:txBody>
      </p:sp>
      <p:sp>
        <p:nvSpPr>
          <p:cNvPr id="21" name="TextBox 21"/>
          <p:cNvSpPr txBox="1"/>
          <p:nvPr/>
        </p:nvSpPr>
        <p:spPr>
          <a:xfrm>
            <a:off x="-16329" y="9785734"/>
            <a:ext cx="5952598" cy="322707"/>
          </a:xfrm>
          <a:prstGeom prst="rect">
            <a:avLst/>
          </a:prstGeom>
        </p:spPr>
        <p:txBody>
          <a:bodyPr lIns="0" tIns="0" rIns="0" bIns="0" rtlCol="0" anchor="t">
            <a:spAutoFit/>
          </a:bodyPr>
          <a:lstStyle/>
          <a:p>
            <a:pPr algn="r">
              <a:lnSpc>
                <a:spcPts val="2604"/>
              </a:lnSpc>
            </a:pPr>
            <a:r>
              <a:rPr lang="en-US" sz="2100" dirty="0">
                <a:solidFill>
                  <a:schemeClr val="bg1"/>
                </a:solidFill>
                <a:latin typeface="Montserrat"/>
              </a:rPr>
              <a:t>www.workforce-edge.com</a:t>
            </a:r>
          </a:p>
        </p:txBody>
      </p:sp>
      <p:pic>
        <p:nvPicPr>
          <p:cNvPr id="22" name="Picture 21" descr="A close-up of a logo&#10;&#10;Description automatically generated">
            <a:extLst>
              <a:ext uri="{FF2B5EF4-FFF2-40B4-BE49-F238E27FC236}">
                <a16:creationId xmlns:a16="http://schemas.microsoft.com/office/drawing/2014/main" id="{BDBA8387-5E73-D2F3-C2DE-29703062BB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20600" y="254028"/>
            <a:ext cx="5477197" cy="1398938"/>
          </a:xfrm>
          <a:prstGeom prst="rect">
            <a:avLst/>
          </a:prstGeom>
        </p:spPr>
      </p:pic>
      <p:sp>
        <p:nvSpPr>
          <p:cNvPr id="25" name="TextBox 34">
            <a:extLst>
              <a:ext uri="{FF2B5EF4-FFF2-40B4-BE49-F238E27FC236}">
                <a16:creationId xmlns:a16="http://schemas.microsoft.com/office/drawing/2014/main" id="{DD973FA7-EB98-9608-CB8E-AFDD0B0C0EC2}"/>
              </a:ext>
            </a:extLst>
          </p:cNvPr>
          <p:cNvSpPr txBox="1"/>
          <p:nvPr/>
        </p:nvSpPr>
        <p:spPr>
          <a:xfrm>
            <a:off x="14132131" y="9912299"/>
            <a:ext cx="4003469" cy="180690"/>
          </a:xfrm>
          <a:prstGeom prst="rect">
            <a:avLst/>
          </a:prstGeom>
        </p:spPr>
        <p:txBody>
          <a:bodyPr wrap="square" lIns="0" tIns="0" rIns="0" bIns="0" rtlCol="0" anchor="t">
            <a:spAutoFit/>
          </a:bodyPr>
          <a:lstStyle/>
          <a:p>
            <a:pPr algn="ctr">
              <a:lnSpc>
                <a:spcPts val="1540"/>
              </a:lnSpc>
            </a:pPr>
            <a:r>
              <a:rPr lang="en-US" sz="1100" dirty="0">
                <a:solidFill>
                  <a:srgbClr val="545454"/>
                </a:solidFill>
                <a:latin typeface="Canva Sans"/>
              </a:rPr>
              <a:t>© 2024 Workforce Edge Consulting Inc. All rights reserved</a:t>
            </a:r>
          </a:p>
        </p:txBody>
      </p:sp>
    </p:spTree>
    <p:extLst>
      <p:ext uri="{BB962C8B-B14F-4D97-AF65-F5344CB8AC3E}">
        <p14:creationId xmlns:p14="http://schemas.microsoft.com/office/powerpoint/2010/main" val="314759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5FAB"/>
        </a:solidFill>
        <a:effectLst/>
      </p:bgPr>
    </p:bg>
    <p:spTree>
      <p:nvGrpSpPr>
        <p:cNvPr id="1" name=""/>
        <p:cNvGrpSpPr/>
        <p:nvPr/>
      </p:nvGrpSpPr>
      <p:grpSpPr>
        <a:xfrm>
          <a:off x="0" y="0"/>
          <a:ext cx="0" cy="0"/>
          <a:chOff x="0" y="0"/>
          <a:chExt cx="0" cy="0"/>
        </a:xfrm>
      </p:grpSpPr>
      <p:sp>
        <p:nvSpPr>
          <p:cNvPr id="3" name="AutoShape 3"/>
          <p:cNvSpPr/>
          <p:nvPr/>
        </p:nvSpPr>
        <p:spPr>
          <a:xfrm>
            <a:off x="0" y="0"/>
            <a:ext cx="18288000" cy="9486900"/>
          </a:xfrm>
          <a:prstGeom prst="rect">
            <a:avLst/>
          </a:prstGeom>
          <a:solidFill>
            <a:schemeClr val="bg1"/>
          </a:solidFill>
        </p:spPr>
        <p:txBody>
          <a:bodyPr/>
          <a:lstStyle/>
          <a:p>
            <a:endParaRPr lang="en-US" dirty="0"/>
          </a:p>
        </p:txBody>
      </p:sp>
      <p:sp>
        <p:nvSpPr>
          <p:cNvPr id="6" name="AutoShape 6"/>
          <p:cNvSpPr/>
          <p:nvPr/>
        </p:nvSpPr>
        <p:spPr>
          <a:xfrm rot="20428">
            <a:off x="1080201" y="5756490"/>
            <a:ext cx="1140943" cy="0"/>
          </a:xfrm>
          <a:prstGeom prst="line">
            <a:avLst/>
          </a:prstGeom>
          <a:ln w="47625" cap="rnd">
            <a:solidFill>
              <a:srgbClr val="92D050"/>
            </a:solidFill>
            <a:prstDash val="solid"/>
            <a:headEnd type="none" w="sm" len="sm"/>
            <a:tailEnd type="none" w="sm" len="sm"/>
          </a:ln>
        </p:spPr>
        <p:txBody>
          <a:bodyPr/>
          <a:lstStyle/>
          <a:p>
            <a:endParaRPr lang="en-US" dirty="0"/>
          </a:p>
        </p:txBody>
      </p:sp>
      <p:pic>
        <p:nvPicPr>
          <p:cNvPr id="10" name="Picture 9">
            <a:extLst>
              <a:ext uri="{FF2B5EF4-FFF2-40B4-BE49-F238E27FC236}">
                <a16:creationId xmlns:a16="http://schemas.microsoft.com/office/drawing/2014/main" id="{4036490E-02C9-5AAF-814C-D38DA32DB353}"/>
              </a:ext>
            </a:extLst>
          </p:cNvPr>
          <p:cNvPicPr>
            <a:picLocks noChangeAspect="1"/>
          </p:cNvPicPr>
          <p:nvPr/>
        </p:nvPicPr>
        <p:blipFill rotWithShape="1">
          <a:blip r:embed="rId3"/>
          <a:srcRect l="10178" t="4964" r="9604" b="5918"/>
          <a:stretch/>
        </p:blipFill>
        <p:spPr>
          <a:xfrm>
            <a:off x="4442267" y="759357"/>
            <a:ext cx="13845733" cy="8285460"/>
          </a:xfrm>
          <a:prstGeom prst="rect">
            <a:avLst/>
          </a:prstGeom>
        </p:spPr>
      </p:pic>
      <p:sp>
        <p:nvSpPr>
          <p:cNvPr id="13" name="TextBox 13"/>
          <p:cNvSpPr txBox="1"/>
          <p:nvPr/>
        </p:nvSpPr>
        <p:spPr>
          <a:xfrm>
            <a:off x="710494" y="2361492"/>
            <a:ext cx="4276768" cy="2949525"/>
          </a:xfrm>
          <a:prstGeom prst="rect">
            <a:avLst/>
          </a:prstGeom>
        </p:spPr>
        <p:txBody>
          <a:bodyPr lIns="0" tIns="0" rIns="0" bIns="0" rtlCol="0" anchor="t">
            <a:spAutoFit/>
          </a:bodyPr>
          <a:lstStyle/>
          <a:p>
            <a:pPr>
              <a:lnSpc>
                <a:spcPts val="4620"/>
              </a:lnSpc>
            </a:pPr>
            <a:r>
              <a:rPr lang="en-US" sz="4200" dirty="0">
                <a:solidFill>
                  <a:srgbClr val="165FAB"/>
                </a:solidFill>
                <a:latin typeface="Montserrat Bold"/>
              </a:rPr>
              <a:t>Key areas that negatively impact employee wellness</a:t>
            </a:r>
          </a:p>
        </p:txBody>
      </p:sp>
      <p:pic>
        <p:nvPicPr>
          <p:cNvPr id="15" name="Picture 14" descr="A close-up of a logo&#10;&#10;Description automatically generated">
            <a:extLst>
              <a:ext uri="{FF2B5EF4-FFF2-40B4-BE49-F238E27FC236}">
                <a16:creationId xmlns:a16="http://schemas.microsoft.com/office/drawing/2014/main" id="{7F5AE5B3-8368-65D5-082E-AF5438C32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97" y="720736"/>
            <a:ext cx="4407997" cy="1125852"/>
          </a:xfrm>
          <a:prstGeom prst="rect">
            <a:avLst/>
          </a:prstGeom>
        </p:spPr>
      </p:pic>
      <p:sp>
        <p:nvSpPr>
          <p:cNvPr id="16" name="TextBox 5">
            <a:extLst>
              <a:ext uri="{FF2B5EF4-FFF2-40B4-BE49-F238E27FC236}">
                <a16:creationId xmlns:a16="http://schemas.microsoft.com/office/drawing/2014/main" id="{F29B7AFB-2114-CE29-367B-EFD59B2DBCF7}"/>
              </a:ext>
            </a:extLst>
          </p:cNvPr>
          <p:cNvSpPr txBox="1"/>
          <p:nvPr/>
        </p:nvSpPr>
        <p:spPr>
          <a:xfrm>
            <a:off x="700197" y="9843557"/>
            <a:ext cx="4005992" cy="180690"/>
          </a:xfrm>
          <a:prstGeom prst="rect">
            <a:avLst/>
          </a:prstGeom>
        </p:spPr>
        <p:txBody>
          <a:bodyPr wrap="square" lIns="0" tIns="0" rIns="0" bIns="0" rtlCol="0" anchor="t">
            <a:spAutoFit/>
          </a:bodyPr>
          <a:lstStyle/>
          <a:p>
            <a:pPr algn="ctr">
              <a:lnSpc>
                <a:spcPts val="1540"/>
              </a:lnSpc>
            </a:pPr>
            <a:r>
              <a:rPr lang="en-US" sz="1100" dirty="0">
                <a:solidFill>
                  <a:schemeClr val="bg1"/>
                </a:solidFill>
                <a:latin typeface="Canva Sans"/>
              </a:rPr>
              <a:t>© 2024 Workforce Edge Consulting Inc. All rights reserved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5FAB"/>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chemeClr val="bg1"/>
          </a:solidFill>
        </p:spPr>
        <p:txBody>
          <a:bodyPr/>
          <a:lstStyle/>
          <a:p>
            <a:endParaRPr lang="en-US" dirty="0"/>
          </a:p>
        </p:txBody>
      </p:sp>
      <p:sp>
        <p:nvSpPr>
          <p:cNvPr id="3" name="AutoShape 3"/>
          <p:cNvSpPr/>
          <p:nvPr/>
        </p:nvSpPr>
        <p:spPr>
          <a:xfrm rot="20428">
            <a:off x="1028831" y="4673333"/>
            <a:ext cx="1140943" cy="0"/>
          </a:xfrm>
          <a:prstGeom prst="line">
            <a:avLst/>
          </a:prstGeom>
          <a:ln w="47625" cap="rnd">
            <a:solidFill>
              <a:srgbClr val="FFFCEB"/>
            </a:solidFill>
            <a:prstDash val="solid"/>
            <a:headEnd type="none" w="sm" len="sm"/>
            <a:tailEnd type="none" w="sm" len="sm"/>
          </a:ln>
        </p:spPr>
        <p:txBody>
          <a:bodyPr/>
          <a:lstStyle/>
          <a:p>
            <a:endParaRPr lang="en-US" dirty="0"/>
          </a:p>
        </p:txBody>
      </p:sp>
      <p:pic>
        <p:nvPicPr>
          <p:cNvPr id="6" name="Picture 5">
            <a:extLst>
              <a:ext uri="{FF2B5EF4-FFF2-40B4-BE49-F238E27FC236}">
                <a16:creationId xmlns:a16="http://schemas.microsoft.com/office/drawing/2014/main" id="{FE0B3A84-7ADA-D84A-B2BB-64C046012BFA}"/>
              </a:ext>
            </a:extLst>
          </p:cNvPr>
          <p:cNvPicPr>
            <a:picLocks noChangeAspect="1"/>
          </p:cNvPicPr>
          <p:nvPr/>
        </p:nvPicPr>
        <p:blipFill rotWithShape="1">
          <a:blip r:embed="rId3"/>
          <a:srcRect r="7982" b="-1"/>
          <a:stretch/>
        </p:blipFill>
        <p:spPr>
          <a:xfrm>
            <a:off x="152400" y="48986"/>
            <a:ext cx="18291403" cy="10254343"/>
          </a:xfrm>
          <a:prstGeom prst="rect">
            <a:avLst/>
          </a:prstGeom>
        </p:spPr>
      </p:pic>
      <p:sp>
        <p:nvSpPr>
          <p:cNvPr id="7" name="Rectangle 6">
            <a:extLst>
              <a:ext uri="{FF2B5EF4-FFF2-40B4-BE49-F238E27FC236}">
                <a16:creationId xmlns:a16="http://schemas.microsoft.com/office/drawing/2014/main" id="{1234D9CB-1C22-C364-5FD1-25DED4E1B3E4}"/>
              </a:ext>
            </a:extLst>
          </p:cNvPr>
          <p:cNvSpPr/>
          <p:nvPr/>
        </p:nvSpPr>
        <p:spPr>
          <a:xfrm>
            <a:off x="0" y="16329"/>
            <a:ext cx="18288000" cy="17827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DFEC51A-E9C3-3726-EB51-E6A6A33BF7B6}"/>
              </a:ext>
            </a:extLst>
          </p:cNvPr>
          <p:cNvSpPr txBox="1"/>
          <p:nvPr/>
        </p:nvSpPr>
        <p:spPr>
          <a:xfrm>
            <a:off x="5943600" y="343233"/>
            <a:ext cx="5638800" cy="1015663"/>
          </a:xfrm>
          <a:prstGeom prst="rect">
            <a:avLst/>
          </a:prstGeom>
          <a:noFill/>
        </p:spPr>
        <p:txBody>
          <a:bodyPr wrap="square" rtlCol="0">
            <a:spAutoFit/>
          </a:bodyPr>
          <a:lstStyle/>
          <a:p>
            <a:pPr algn="ctr"/>
            <a:r>
              <a:rPr lang="en-US" sz="6000" dirty="0">
                <a:solidFill>
                  <a:schemeClr val="bg1"/>
                </a:solidFill>
              </a:rPr>
              <a:t>Occupation</a:t>
            </a:r>
          </a:p>
        </p:txBody>
      </p:sp>
      <p:sp>
        <p:nvSpPr>
          <p:cNvPr id="24" name="TextBox 5">
            <a:extLst>
              <a:ext uri="{FF2B5EF4-FFF2-40B4-BE49-F238E27FC236}">
                <a16:creationId xmlns:a16="http://schemas.microsoft.com/office/drawing/2014/main" id="{233E96AB-8485-B55C-670E-488BDABBD06A}"/>
              </a:ext>
            </a:extLst>
          </p:cNvPr>
          <p:cNvSpPr txBox="1"/>
          <p:nvPr/>
        </p:nvSpPr>
        <p:spPr>
          <a:xfrm>
            <a:off x="1582973" y="9867900"/>
            <a:ext cx="4005992" cy="180690"/>
          </a:xfrm>
          <a:prstGeom prst="rect">
            <a:avLst/>
          </a:prstGeom>
        </p:spPr>
        <p:txBody>
          <a:bodyPr wrap="square" lIns="0" tIns="0" rIns="0" bIns="0" rtlCol="0" anchor="t">
            <a:spAutoFit/>
          </a:bodyPr>
          <a:lstStyle/>
          <a:p>
            <a:pPr algn="ctr">
              <a:lnSpc>
                <a:spcPts val="1540"/>
              </a:lnSpc>
            </a:pPr>
            <a:r>
              <a:rPr lang="en-US" sz="1100" dirty="0">
                <a:solidFill>
                  <a:srgbClr val="545454"/>
                </a:solidFill>
                <a:latin typeface="Canva Sans"/>
              </a:rPr>
              <a:t>© 2024 Workforce Edge Consulting Inc. All rights reserved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5FA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4B9F4C-A190-528D-BE88-6C01AD52AC75}"/>
              </a:ext>
            </a:extLst>
          </p:cNvPr>
          <p:cNvSpPr/>
          <p:nvPr/>
        </p:nvSpPr>
        <p:spPr>
          <a:xfrm>
            <a:off x="-23191" y="8283"/>
            <a:ext cx="18311191" cy="10287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Chart 8">
            <a:extLst>
              <a:ext uri="{FF2B5EF4-FFF2-40B4-BE49-F238E27FC236}">
                <a16:creationId xmlns:a16="http://schemas.microsoft.com/office/drawing/2014/main" id="{F75C96B6-39B8-E223-5F39-8CFEB511F7FC}"/>
              </a:ext>
            </a:extLst>
          </p:cNvPr>
          <p:cNvGraphicFramePr/>
          <p:nvPr>
            <p:extLst>
              <p:ext uri="{D42A27DB-BD31-4B8C-83A1-F6EECF244321}">
                <p14:modId xmlns:p14="http://schemas.microsoft.com/office/powerpoint/2010/main" val="3038773518"/>
              </p:ext>
            </p:extLst>
          </p:nvPr>
        </p:nvGraphicFramePr>
        <p:xfrm>
          <a:off x="146252" y="412837"/>
          <a:ext cx="14685235" cy="97155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FB6EB4A6-5CED-2208-BF85-5E1A0654654B}"/>
              </a:ext>
            </a:extLst>
          </p:cNvPr>
          <p:cNvSpPr/>
          <p:nvPr/>
        </p:nvSpPr>
        <p:spPr>
          <a:xfrm>
            <a:off x="12725400" y="3238500"/>
            <a:ext cx="5572538" cy="2257382"/>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47B2FD67-9677-1DE5-BA87-4E4C3C044714}"/>
              </a:ext>
            </a:extLst>
          </p:cNvPr>
          <p:cNvSpPr txBox="1"/>
          <p:nvPr/>
        </p:nvSpPr>
        <p:spPr>
          <a:xfrm>
            <a:off x="13182600" y="3390901"/>
            <a:ext cx="4780892" cy="1569660"/>
          </a:xfrm>
          <a:prstGeom prst="rect">
            <a:avLst/>
          </a:prstGeom>
          <a:noFill/>
        </p:spPr>
        <p:txBody>
          <a:bodyPr wrap="square" rtlCol="0">
            <a:spAutoFit/>
          </a:bodyPr>
          <a:lstStyle/>
          <a:p>
            <a:r>
              <a:rPr lang="en-US" sz="2400" dirty="0">
                <a:solidFill>
                  <a:schemeClr val="tx2"/>
                </a:solidFill>
                <a:latin typeface="Montserrat Medium" panose="00000600000000000000" pitchFamily="2" charset="0"/>
              </a:rPr>
              <a:t>An example of how focusing on just one of those components can </a:t>
            </a:r>
            <a:r>
              <a:rPr lang="en-US" sz="2400" b="1" dirty="0">
                <a:solidFill>
                  <a:schemeClr val="tx2"/>
                </a:solidFill>
                <a:latin typeface="Montserrat Medium" panose="00000600000000000000" pitchFamily="2" charset="0"/>
              </a:rPr>
              <a:t>improve employee wellness</a:t>
            </a:r>
          </a:p>
        </p:txBody>
      </p:sp>
      <p:sp>
        <p:nvSpPr>
          <p:cNvPr id="6" name="TextBox 5">
            <a:extLst>
              <a:ext uri="{FF2B5EF4-FFF2-40B4-BE49-F238E27FC236}">
                <a16:creationId xmlns:a16="http://schemas.microsoft.com/office/drawing/2014/main" id="{1E8F1E52-AC42-375B-3FAD-FE04D01E5174}"/>
              </a:ext>
            </a:extLst>
          </p:cNvPr>
          <p:cNvSpPr txBox="1"/>
          <p:nvPr/>
        </p:nvSpPr>
        <p:spPr>
          <a:xfrm>
            <a:off x="12333548" y="6039306"/>
            <a:ext cx="4963852" cy="3170099"/>
          </a:xfrm>
          <a:prstGeom prst="rect">
            <a:avLst/>
          </a:prstGeom>
          <a:noFill/>
        </p:spPr>
        <p:txBody>
          <a:bodyPr wrap="square" rtlCol="0">
            <a:spAutoFit/>
          </a:bodyPr>
          <a:lstStyle/>
          <a:p>
            <a:pPr marL="342900" lvl="1"/>
            <a:r>
              <a:rPr lang="en-US" sz="2600" dirty="0">
                <a:solidFill>
                  <a:schemeClr val="tx2"/>
                </a:solidFill>
                <a:latin typeface="Montserrat Medium" panose="00000600000000000000" pitchFamily="2" charset="0"/>
              </a:rPr>
              <a:t>Baseline = prior to new RN rotation schedules</a:t>
            </a:r>
          </a:p>
          <a:p>
            <a:pPr marL="342900" lvl="1"/>
            <a:endParaRPr lang="en-US" sz="2600" dirty="0">
              <a:solidFill>
                <a:schemeClr val="tx2"/>
              </a:solidFill>
              <a:latin typeface="Montserrat Medium" panose="00000600000000000000" pitchFamily="2" charset="0"/>
            </a:endParaRPr>
          </a:p>
          <a:p>
            <a:pPr marL="342900" lvl="1"/>
            <a:r>
              <a:rPr lang="en-US" sz="2600" dirty="0">
                <a:solidFill>
                  <a:schemeClr val="tx2"/>
                </a:solidFill>
                <a:latin typeface="Montserrat Medium" panose="00000600000000000000" pitchFamily="2" charset="0"/>
              </a:rPr>
              <a:t>Post-implementation = 1-month post-implementation of new RN rotation schedules</a:t>
            </a:r>
          </a:p>
          <a:p>
            <a:endParaRPr lang="en-US" dirty="0">
              <a:solidFill>
                <a:srgbClr val="FF0000"/>
              </a:solidFill>
            </a:endParaRPr>
          </a:p>
        </p:txBody>
      </p:sp>
      <p:sp>
        <p:nvSpPr>
          <p:cNvPr id="7" name="TextBox 13">
            <a:extLst>
              <a:ext uri="{FF2B5EF4-FFF2-40B4-BE49-F238E27FC236}">
                <a16:creationId xmlns:a16="http://schemas.microsoft.com/office/drawing/2014/main" id="{5DA24EB9-CDAC-0541-943E-BDA30908E635}"/>
              </a:ext>
            </a:extLst>
          </p:cNvPr>
          <p:cNvSpPr txBox="1"/>
          <p:nvPr/>
        </p:nvSpPr>
        <p:spPr>
          <a:xfrm>
            <a:off x="12642744" y="9693473"/>
            <a:ext cx="4038600" cy="180690"/>
          </a:xfrm>
          <a:prstGeom prst="rect">
            <a:avLst/>
          </a:prstGeom>
        </p:spPr>
        <p:txBody>
          <a:bodyPr wrap="square" lIns="0" tIns="0" rIns="0" bIns="0" rtlCol="0" anchor="t">
            <a:spAutoFit/>
          </a:bodyPr>
          <a:lstStyle/>
          <a:p>
            <a:pPr algn="ctr">
              <a:lnSpc>
                <a:spcPts val="1540"/>
              </a:lnSpc>
            </a:pPr>
            <a:r>
              <a:rPr lang="en-US" sz="1100" dirty="0">
                <a:solidFill>
                  <a:srgbClr val="545454"/>
                </a:solidFill>
                <a:latin typeface="Canva Sans"/>
              </a:rPr>
              <a:t>© 2024 Workforce Edge Consulting Inc. All rights reserved</a:t>
            </a:r>
          </a:p>
        </p:txBody>
      </p:sp>
    </p:spTree>
    <p:extLst>
      <p:ext uri="{BB962C8B-B14F-4D97-AF65-F5344CB8AC3E}">
        <p14:creationId xmlns:p14="http://schemas.microsoft.com/office/powerpoint/2010/main" val="2004661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5FA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A398EC-B6DC-1F0F-6BE2-9A04403DD24F}"/>
              </a:ext>
            </a:extLst>
          </p:cNvPr>
          <p:cNvSpPr/>
          <p:nvPr/>
        </p:nvSpPr>
        <p:spPr>
          <a:xfrm>
            <a:off x="0" y="0"/>
            <a:ext cx="9144000" cy="103427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9"/>
          <p:cNvGrpSpPr/>
          <p:nvPr/>
        </p:nvGrpSpPr>
        <p:grpSpPr>
          <a:xfrm>
            <a:off x="8239253" y="2886163"/>
            <a:ext cx="7076947" cy="2514600"/>
            <a:chOff x="740866" y="-834098"/>
            <a:chExt cx="5471013" cy="1913890"/>
          </a:xfrm>
          <a:solidFill>
            <a:schemeClr val="bg1">
              <a:lumMod val="95000"/>
            </a:schemeClr>
          </a:solidFill>
        </p:grpSpPr>
        <p:sp>
          <p:nvSpPr>
            <p:cNvPr id="10" name="Freeform 10"/>
            <p:cNvSpPr/>
            <p:nvPr/>
          </p:nvSpPr>
          <p:spPr>
            <a:xfrm>
              <a:off x="740866" y="-834098"/>
              <a:ext cx="5471013" cy="1913890"/>
            </a:xfrm>
            <a:custGeom>
              <a:avLst/>
              <a:gdLst/>
              <a:ahLst/>
              <a:cxnLst/>
              <a:rect l="l" t="t" r="r" b="b"/>
              <a:pathLst>
                <a:path w="5471013" h="1913890">
                  <a:moveTo>
                    <a:pt x="5346553" y="1913890"/>
                  </a:moveTo>
                  <a:lnTo>
                    <a:pt x="124460" y="1913890"/>
                  </a:lnTo>
                  <a:cubicBezTo>
                    <a:pt x="55880" y="1913890"/>
                    <a:pt x="0" y="1858010"/>
                    <a:pt x="0" y="1789430"/>
                  </a:cubicBezTo>
                  <a:lnTo>
                    <a:pt x="0" y="124460"/>
                  </a:lnTo>
                  <a:cubicBezTo>
                    <a:pt x="0" y="55880"/>
                    <a:pt x="55880" y="0"/>
                    <a:pt x="124460" y="0"/>
                  </a:cubicBezTo>
                  <a:lnTo>
                    <a:pt x="5346553" y="0"/>
                  </a:lnTo>
                  <a:cubicBezTo>
                    <a:pt x="5415133" y="0"/>
                    <a:pt x="5471013" y="55880"/>
                    <a:pt x="5471013" y="124460"/>
                  </a:cubicBezTo>
                  <a:lnTo>
                    <a:pt x="5471013" y="1789430"/>
                  </a:lnTo>
                  <a:cubicBezTo>
                    <a:pt x="5471013" y="1858010"/>
                    <a:pt x="5415133" y="1913890"/>
                    <a:pt x="5346553" y="1913890"/>
                  </a:cubicBezTo>
                  <a:close/>
                </a:path>
              </a:pathLst>
            </a:custGeom>
            <a:grpFill/>
          </p:spPr>
          <p:txBody>
            <a:bodyPr/>
            <a:lstStyle/>
            <a:p>
              <a:endParaRPr lang="en-US" dirty="0"/>
            </a:p>
          </p:txBody>
        </p:sp>
      </p:grpSp>
      <p:pic>
        <p:nvPicPr>
          <p:cNvPr id="18" name="Picture 17" descr="A close-up of a logo&#10;&#10;Description automatically generated">
            <a:extLst>
              <a:ext uri="{FF2B5EF4-FFF2-40B4-BE49-F238E27FC236}">
                <a16:creationId xmlns:a16="http://schemas.microsoft.com/office/drawing/2014/main" id="{7367DCD5-9536-FABE-F83C-76440A5F5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71499"/>
            <a:ext cx="5594622" cy="1428929"/>
          </a:xfrm>
          <a:prstGeom prst="rect">
            <a:avLst/>
          </a:prstGeom>
        </p:spPr>
      </p:pic>
      <p:sp>
        <p:nvSpPr>
          <p:cNvPr id="5" name="Freeform 10">
            <a:extLst>
              <a:ext uri="{FF2B5EF4-FFF2-40B4-BE49-F238E27FC236}">
                <a16:creationId xmlns:a16="http://schemas.microsoft.com/office/drawing/2014/main" id="{C0BBA67D-585A-315A-DFDF-9987A274C2E1}"/>
              </a:ext>
            </a:extLst>
          </p:cNvPr>
          <p:cNvSpPr/>
          <p:nvPr/>
        </p:nvSpPr>
        <p:spPr>
          <a:xfrm>
            <a:off x="8239253" y="5906363"/>
            <a:ext cx="7076947" cy="2514600"/>
          </a:xfrm>
          <a:custGeom>
            <a:avLst/>
            <a:gdLst/>
            <a:ahLst/>
            <a:cxnLst/>
            <a:rect l="l" t="t" r="r" b="b"/>
            <a:pathLst>
              <a:path w="5471013" h="1913890">
                <a:moveTo>
                  <a:pt x="5346553" y="1913890"/>
                </a:moveTo>
                <a:lnTo>
                  <a:pt x="124460" y="1913890"/>
                </a:lnTo>
                <a:cubicBezTo>
                  <a:pt x="55880" y="1913890"/>
                  <a:pt x="0" y="1858010"/>
                  <a:pt x="0" y="1789430"/>
                </a:cubicBezTo>
                <a:lnTo>
                  <a:pt x="0" y="124460"/>
                </a:lnTo>
                <a:cubicBezTo>
                  <a:pt x="0" y="55880"/>
                  <a:pt x="55880" y="0"/>
                  <a:pt x="124460" y="0"/>
                </a:cubicBezTo>
                <a:lnTo>
                  <a:pt x="5346553" y="0"/>
                </a:lnTo>
                <a:cubicBezTo>
                  <a:pt x="5415133" y="0"/>
                  <a:pt x="5471013" y="55880"/>
                  <a:pt x="5471013" y="124460"/>
                </a:cubicBezTo>
                <a:lnTo>
                  <a:pt x="5471013" y="1789430"/>
                </a:lnTo>
                <a:cubicBezTo>
                  <a:pt x="5471013" y="1858010"/>
                  <a:pt x="5415133" y="1913890"/>
                  <a:pt x="5346553" y="1913890"/>
                </a:cubicBezTo>
                <a:close/>
              </a:path>
            </a:pathLst>
          </a:custGeom>
          <a:solidFill>
            <a:schemeClr val="bg1">
              <a:lumMod val="95000"/>
            </a:schemeClr>
          </a:solidFill>
        </p:spPr>
        <p:txBody>
          <a:bodyPr/>
          <a:lstStyle/>
          <a:p>
            <a:endParaRPr lang="en-US" dirty="0"/>
          </a:p>
        </p:txBody>
      </p:sp>
      <p:sp>
        <p:nvSpPr>
          <p:cNvPr id="11" name="TextBox 10">
            <a:extLst>
              <a:ext uri="{FF2B5EF4-FFF2-40B4-BE49-F238E27FC236}">
                <a16:creationId xmlns:a16="http://schemas.microsoft.com/office/drawing/2014/main" id="{CC57D1F8-1888-D244-9D2C-EB2DFFEC82E4}"/>
              </a:ext>
            </a:extLst>
          </p:cNvPr>
          <p:cNvSpPr txBox="1"/>
          <p:nvPr/>
        </p:nvSpPr>
        <p:spPr>
          <a:xfrm>
            <a:off x="788928" y="3330595"/>
            <a:ext cx="5224196" cy="1754326"/>
          </a:xfrm>
          <a:prstGeom prst="rect">
            <a:avLst/>
          </a:prstGeom>
          <a:noFill/>
        </p:spPr>
        <p:txBody>
          <a:bodyPr wrap="square" rtlCol="0">
            <a:spAutoFit/>
          </a:bodyPr>
          <a:lstStyle/>
          <a:p>
            <a:r>
              <a:rPr lang="en-US" sz="3600" dirty="0">
                <a:solidFill>
                  <a:schemeClr val="tx2"/>
                </a:solidFill>
                <a:latin typeface="Montserrat Medium" panose="00000600000000000000" pitchFamily="2" charset="0"/>
              </a:rPr>
              <a:t>How far in advance do you know your schedule?</a:t>
            </a:r>
          </a:p>
        </p:txBody>
      </p:sp>
      <p:sp>
        <p:nvSpPr>
          <p:cNvPr id="17" name="TextBox 16">
            <a:extLst>
              <a:ext uri="{FF2B5EF4-FFF2-40B4-BE49-F238E27FC236}">
                <a16:creationId xmlns:a16="http://schemas.microsoft.com/office/drawing/2014/main" id="{B99D01D5-1625-BD26-1766-8979BF99D02B}"/>
              </a:ext>
            </a:extLst>
          </p:cNvPr>
          <p:cNvSpPr txBox="1"/>
          <p:nvPr/>
        </p:nvSpPr>
        <p:spPr>
          <a:xfrm>
            <a:off x="702129" y="6286500"/>
            <a:ext cx="5181600" cy="1754326"/>
          </a:xfrm>
          <a:prstGeom prst="rect">
            <a:avLst/>
          </a:prstGeom>
          <a:noFill/>
        </p:spPr>
        <p:txBody>
          <a:bodyPr wrap="square" rtlCol="0">
            <a:spAutoFit/>
          </a:bodyPr>
          <a:lstStyle/>
          <a:p>
            <a:r>
              <a:rPr lang="en-US" sz="3600" dirty="0">
                <a:solidFill>
                  <a:schemeClr val="tx2"/>
                </a:solidFill>
                <a:latin typeface="Montserrat Medium" panose="00000600000000000000" pitchFamily="2" charset="0"/>
              </a:rPr>
              <a:t>How far in advance would you like to know your schedule?</a:t>
            </a:r>
          </a:p>
        </p:txBody>
      </p:sp>
      <p:pic>
        <p:nvPicPr>
          <p:cNvPr id="20" name="Graphic 19" descr="Chevron arrows outline">
            <a:extLst>
              <a:ext uri="{FF2B5EF4-FFF2-40B4-BE49-F238E27FC236}">
                <a16:creationId xmlns:a16="http://schemas.microsoft.com/office/drawing/2014/main" id="{5E417878-6249-BD48-D5CA-C18AC1BE38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3124" y="3199128"/>
            <a:ext cx="1888671" cy="1888671"/>
          </a:xfrm>
          <a:prstGeom prst="rect">
            <a:avLst/>
          </a:prstGeom>
        </p:spPr>
      </p:pic>
      <p:pic>
        <p:nvPicPr>
          <p:cNvPr id="22" name="Graphic 21" descr="Chevron arrows outline">
            <a:extLst>
              <a:ext uri="{FF2B5EF4-FFF2-40B4-BE49-F238E27FC236}">
                <a16:creationId xmlns:a16="http://schemas.microsoft.com/office/drawing/2014/main" id="{F114F4D3-9D18-AB3D-5D7A-3C72AADA09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83729" y="6207740"/>
            <a:ext cx="1888671" cy="1888671"/>
          </a:xfrm>
          <a:prstGeom prst="rect">
            <a:avLst/>
          </a:prstGeom>
        </p:spPr>
      </p:pic>
      <p:sp>
        <p:nvSpPr>
          <p:cNvPr id="23" name="TextBox 22">
            <a:extLst>
              <a:ext uri="{FF2B5EF4-FFF2-40B4-BE49-F238E27FC236}">
                <a16:creationId xmlns:a16="http://schemas.microsoft.com/office/drawing/2014/main" id="{1D190DB7-6C4C-6FCC-549A-359DE5ADE288}"/>
              </a:ext>
            </a:extLst>
          </p:cNvPr>
          <p:cNvSpPr txBox="1"/>
          <p:nvPr/>
        </p:nvSpPr>
        <p:spPr>
          <a:xfrm>
            <a:off x="851546" y="4986684"/>
            <a:ext cx="2057400" cy="369332"/>
          </a:xfrm>
          <a:prstGeom prst="rect">
            <a:avLst/>
          </a:prstGeom>
          <a:noFill/>
        </p:spPr>
        <p:txBody>
          <a:bodyPr wrap="square" rtlCol="0">
            <a:spAutoFit/>
          </a:bodyPr>
          <a:lstStyle/>
          <a:p>
            <a:r>
              <a:rPr lang="en-US" dirty="0"/>
              <a:t>n=2,714</a:t>
            </a:r>
          </a:p>
        </p:txBody>
      </p:sp>
      <p:sp>
        <p:nvSpPr>
          <p:cNvPr id="24" name="TextBox 23">
            <a:extLst>
              <a:ext uri="{FF2B5EF4-FFF2-40B4-BE49-F238E27FC236}">
                <a16:creationId xmlns:a16="http://schemas.microsoft.com/office/drawing/2014/main" id="{8810D6D6-C862-811F-4E8A-CCC89669B17D}"/>
              </a:ext>
            </a:extLst>
          </p:cNvPr>
          <p:cNvSpPr txBox="1"/>
          <p:nvPr/>
        </p:nvSpPr>
        <p:spPr>
          <a:xfrm>
            <a:off x="735403" y="8040826"/>
            <a:ext cx="2057400" cy="369332"/>
          </a:xfrm>
          <a:prstGeom prst="rect">
            <a:avLst/>
          </a:prstGeom>
          <a:noFill/>
        </p:spPr>
        <p:txBody>
          <a:bodyPr wrap="square" rtlCol="0">
            <a:spAutoFit/>
          </a:bodyPr>
          <a:lstStyle/>
          <a:p>
            <a:r>
              <a:rPr lang="en-US" dirty="0"/>
              <a:t>n=4,075</a:t>
            </a:r>
          </a:p>
        </p:txBody>
      </p:sp>
      <p:sp>
        <p:nvSpPr>
          <p:cNvPr id="26" name="TextBox 25">
            <a:extLst>
              <a:ext uri="{FF2B5EF4-FFF2-40B4-BE49-F238E27FC236}">
                <a16:creationId xmlns:a16="http://schemas.microsoft.com/office/drawing/2014/main" id="{BAEB5715-59D4-ADEC-04B3-F73A81A4C5E5}"/>
              </a:ext>
            </a:extLst>
          </p:cNvPr>
          <p:cNvSpPr txBox="1"/>
          <p:nvPr/>
        </p:nvSpPr>
        <p:spPr>
          <a:xfrm>
            <a:off x="8437355" y="3330595"/>
            <a:ext cx="2204919" cy="1446550"/>
          </a:xfrm>
          <a:prstGeom prst="rect">
            <a:avLst/>
          </a:prstGeom>
          <a:noFill/>
        </p:spPr>
        <p:txBody>
          <a:bodyPr wrap="square" rtlCol="0">
            <a:spAutoFit/>
          </a:bodyPr>
          <a:lstStyle/>
          <a:p>
            <a:r>
              <a:rPr lang="en-US" sz="8800" b="1" dirty="0">
                <a:solidFill>
                  <a:schemeClr val="tx2"/>
                </a:solidFill>
              </a:rPr>
              <a:t>56%</a:t>
            </a:r>
          </a:p>
        </p:txBody>
      </p:sp>
      <p:sp>
        <p:nvSpPr>
          <p:cNvPr id="27" name="TextBox 26">
            <a:extLst>
              <a:ext uri="{FF2B5EF4-FFF2-40B4-BE49-F238E27FC236}">
                <a16:creationId xmlns:a16="http://schemas.microsoft.com/office/drawing/2014/main" id="{AAE144A0-AD8D-E903-7A96-76300EEBA10B}"/>
              </a:ext>
            </a:extLst>
          </p:cNvPr>
          <p:cNvSpPr txBox="1"/>
          <p:nvPr/>
        </p:nvSpPr>
        <p:spPr>
          <a:xfrm>
            <a:off x="8534374" y="6376757"/>
            <a:ext cx="2152957" cy="1446550"/>
          </a:xfrm>
          <a:prstGeom prst="rect">
            <a:avLst/>
          </a:prstGeom>
          <a:noFill/>
        </p:spPr>
        <p:txBody>
          <a:bodyPr wrap="square" rtlCol="0">
            <a:spAutoFit/>
          </a:bodyPr>
          <a:lstStyle/>
          <a:p>
            <a:r>
              <a:rPr lang="en-US" sz="8800" b="1" dirty="0">
                <a:solidFill>
                  <a:schemeClr val="tx2"/>
                </a:solidFill>
              </a:rPr>
              <a:t>84%</a:t>
            </a:r>
          </a:p>
        </p:txBody>
      </p:sp>
      <p:sp>
        <p:nvSpPr>
          <p:cNvPr id="28" name="TextBox 27">
            <a:extLst>
              <a:ext uri="{FF2B5EF4-FFF2-40B4-BE49-F238E27FC236}">
                <a16:creationId xmlns:a16="http://schemas.microsoft.com/office/drawing/2014/main" id="{CB1E98A6-763B-28D4-00EF-C887E42980D9}"/>
              </a:ext>
            </a:extLst>
          </p:cNvPr>
          <p:cNvSpPr txBox="1"/>
          <p:nvPr/>
        </p:nvSpPr>
        <p:spPr>
          <a:xfrm>
            <a:off x="10959854" y="3173967"/>
            <a:ext cx="4303811" cy="1938992"/>
          </a:xfrm>
          <a:prstGeom prst="rect">
            <a:avLst/>
          </a:prstGeom>
          <a:noFill/>
        </p:spPr>
        <p:txBody>
          <a:bodyPr wrap="square" rtlCol="0">
            <a:spAutoFit/>
          </a:bodyPr>
          <a:lstStyle/>
          <a:p>
            <a:r>
              <a:rPr lang="en-US" sz="3000" dirty="0">
                <a:solidFill>
                  <a:schemeClr val="tx2"/>
                </a:solidFill>
                <a:latin typeface="Montserrat Medium" panose="00000600000000000000" pitchFamily="2" charset="0"/>
              </a:rPr>
              <a:t>Of respondents know their schedule </a:t>
            </a:r>
            <a:r>
              <a:rPr lang="en-US" sz="3000" b="1" dirty="0">
                <a:solidFill>
                  <a:schemeClr val="tx2"/>
                </a:solidFill>
                <a:latin typeface="Montserrat Medium" panose="00000600000000000000" pitchFamily="2" charset="0"/>
              </a:rPr>
              <a:t>less than </a:t>
            </a:r>
            <a:r>
              <a:rPr lang="en-US" sz="3000" dirty="0">
                <a:solidFill>
                  <a:schemeClr val="tx2"/>
                </a:solidFill>
                <a:latin typeface="Montserrat Medium" panose="00000600000000000000" pitchFamily="2" charset="0"/>
              </a:rPr>
              <a:t>4 weeks in advance</a:t>
            </a:r>
          </a:p>
        </p:txBody>
      </p:sp>
      <p:sp>
        <p:nvSpPr>
          <p:cNvPr id="30" name="TextBox 29">
            <a:extLst>
              <a:ext uri="{FF2B5EF4-FFF2-40B4-BE49-F238E27FC236}">
                <a16:creationId xmlns:a16="http://schemas.microsoft.com/office/drawing/2014/main" id="{B5907E53-7DFF-954D-A387-1D1B45A3DD11}"/>
              </a:ext>
            </a:extLst>
          </p:cNvPr>
          <p:cNvSpPr txBox="1"/>
          <p:nvPr/>
        </p:nvSpPr>
        <p:spPr>
          <a:xfrm>
            <a:off x="10863326" y="6194167"/>
            <a:ext cx="4303811" cy="1938992"/>
          </a:xfrm>
          <a:prstGeom prst="rect">
            <a:avLst/>
          </a:prstGeom>
          <a:noFill/>
        </p:spPr>
        <p:txBody>
          <a:bodyPr wrap="square" rtlCol="0">
            <a:spAutoFit/>
          </a:bodyPr>
          <a:lstStyle/>
          <a:p>
            <a:r>
              <a:rPr lang="en-US" sz="3000" dirty="0">
                <a:solidFill>
                  <a:schemeClr val="tx2"/>
                </a:solidFill>
                <a:latin typeface="Montserrat Medium" panose="00000600000000000000" pitchFamily="2" charset="0"/>
              </a:rPr>
              <a:t>Would like to know their schedule </a:t>
            </a:r>
            <a:r>
              <a:rPr lang="en-US" sz="3000" b="1" dirty="0">
                <a:solidFill>
                  <a:schemeClr val="tx2"/>
                </a:solidFill>
                <a:latin typeface="Montserrat Medium" panose="00000600000000000000" pitchFamily="2" charset="0"/>
              </a:rPr>
              <a:t>more than </a:t>
            </a:r>
            <a:r>
              <a:rPr lang="en-US" sz="3000" dirty="0">
                <a:solidFill>
                  <a:schemeClr val="tx2"/>
                </a:solidFill>
                <a:latin typeface="Montserrat Medium" panose="00000600000000000000" pitchFamily="2" charset="0"/>
              </a:rPr>
              <a:t>4 weeks in advance</a:t>
            </a:r>
          </a:p>
        </p:txBody>
      </p:sp>
      <p:sp>
        <p:nvSpPr>
          <p:cNvPr id="2" name="TextBox 13">
            <a:extLst>
              <a:ext uri="{FF2B5EF4-FFF2-40B4-BE49-F238E27FC236}">
                <a16:creationId xmlns:a16="http://schemas.microsoft.com/office/drawing/2014/main" id="{BFF63543-27CF-70A4-DDBE-7C3CD13E9894}"/>
              </a:ext>
            </a:extLst>
          </p:cNvPr>
          <p:cNvSpPr txBox="1"/>
          <p:nvPr/>
        </p:nvSpPr>
        <p:spPr>
          <a:xfrm>
            <a:off x="533400" y="9750289"/>
            <a:ext cx="4038600" cy="180690"/>
          </a:xfrm>
          <a:prstGeom prst="rect">
            <a:avLst/>
          </a:prstGeom>
        </p:spPr>
        <p:txBody>
          <a:bodyPr wrap="square" lIns="0" tIns="0" rIns="0" bIns="0" rtlCol="0" anchor="t">
            <a:spAutoFit/>
          </a:bodyPr>
          <a:lstStyle/>
          <a:p>
            <a:pPr algn="ctr">
              <a:lnSpc>
                <a:spcPts val="1540"/>
              </a:lnSpc>
            </a:pPr>
            <a:r>
              <a:rPr lang="en-US" sz="1100" dirty="0">
                <a:solidFill>
                  <a:srgbClr val="545454"/>
                </a:solidFill>
                <a:latin typeface="Canva Sans"/>
              </a:rPr>
              <a:t>© 2024 Workforce Edge Consulting Inc.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4A126B0-93F6-B617-B65B-B7F4A1D221C2}"/>
              </a:ext>
            </a:extLst>
          </p:cNvPr>
          <p:cNvSpPr>
            <a:spLocks noGrp="1"/>
          </p:cNvSpPr>
          <p:nvPr>
            <p:ph type="title"/>
          </p:nvPr>
        </p:nvSpPr>
        <p:spPr>
          <a:xfrm>
            <a:off x="-1" y="0"/>
            <a:ext cx="18288002" cy="881004"/>
          </a:xfrm>
        </p:spPr>
        <p:txBody>
          <a:bodyPr>
            <a:noAutofit/>
          </a:bodyPr>
          <a:lstStyle/>
          <a:p>
            <a:r>
              <a:rPr lang="en-US" sz="6000" dirty="0">
                <a:solidFill>
                  <a:srgbClr val="0070C0"/>
                </a:solidFill>
              </a:rPr>
              <a:t>Last Minute Chaos</a:t>
            </a:r>
          </a:p>
        </p:txBody>
      </p:sp>
      <p:sp>
        <p:nvSpPr>
          <p:cNvPr id="2" name="Footer Placeholder 1">
            <a:extLst>
              <a:ext uri="{FF2B5EF4-FFF2-40B4-BE49-F238E27FC236}">
                <a16:creationId xmlns:a16="http://schemas.microsoft.com/office/drawing/2014/main" id="{7D881AE2-1CCF-3990-0333-3516386DDA30}"/>
              </a:ext>
            </a:extLst>
          </p:cNvPr>
          <p:cNvSpPr>
            <a:spLocks noGrp="1"/>
          </p:cNvSpPr>
          <p:nvPr>
            <p:ph type="ftr" sz="quarter" idx="11"/>
          </p:nvPr>
        </p:nvSpPr>
        <p:spPr>
          <a:xfrm>
            <a:off x="4210900" y="9534526"/>
            <a:ext cx="10055489" cy="547688"/>
          </a:xfrm>
        </p:spPr>
        <p:txBody>
          <a:bodyPr anchor="ctr">
            <a:normAutofit/>
          </a:bodyPr>
          <a:lstStyle/>
          <a:p>
            <a:pPr>
              <a:spcAft>
                <a:spcPts val="600"/>
              </a:spcAft>
            </a:pPr>
            <a:r>
              <a:rPr lang="en-US" dirty="0"/>
              <a:t>© 2019 Workforce Edge Consulting Inc.  All Rights Reserved</a:t>
            </a:r>
            <a:endParaRPr lang="en-CA" dirty="0"/>
          </a:p>
        </p:txBody>
      </p:sp>
      <p:sp>
        <p:nvSpPr>
          <p:cNvPr id="3" name="Slide Number Placeholder 2">
            <a:extLst>
              <a:ext uri="{FF2B5EF4-FFF2-40B4-BE49-F238E27FC236}">
                <a16:creationId xmlns:a16="http://schemas.microsoft.com/office/drawing/2014/main" id="{9DC12888-9A4A-6AE3-41ED-BBF8C17FF5F8}"/>
              </a:ext>
            </a:extLst>
          </p:cNvPr>
          <p:cNvSpPr>
            <a:spLocks noGrp="1"/>
          </p:cNvSpPr>
          <p:nvPr>
            <p:ph type="sldNum" sz="quarter" idx="12"/>
          </p:nvPr>
        </p:nvSpPr>
        <p:spPr>
          <a:xfrm>
            <a:off x="15480734" y="9548812"/>
            <a:ext cx="2379915" cy="547688"/>
          </a:xfrm>
        </p:spPr>
        <p:txBody>
          <a:bodyPr anchor="ctr">
            <a:normAutofit/>
          </a:bodyPr>
          <a:lstStyle/>
          <a:p>
            <a:pPr>
              <a:spcAft>
                <a:spcPts val="600"/>
              </a:spcAft>
            </a:pPr>
            <a:fld id="{5EF8EF90-26F1-4A7F-BC54-57D6B8678B52}" type="slidenum">
              <a:rPr lang="en-CA" smtClean="0"/>
              <a:pPr>
                <a:spcAft>
                  <a:spcPts val="600"/>
                </a:spcAft>
              </a:pPr>
              <a:t>9</a:t>
            </a:fld>
            <a:endParaRPr lang="en-CA" dirty="0"/>
          </a:p>
        </p:txBody>
      </p:sp>
      <p:pic>
        <p:nvPicPr>
          <p:cNvPr id="12" name="Picture 11">
            <a:extLst>
              <a:ext uri="{FF2B5EF4-FFF2-40B4-BE49-F238E27FC236}">
                <a16:creationId xmlns:a16="http://schemas.microsoft.com/office/drawing/2014/main" id="{405E956B-F684-D63E-D402-B078821FB87A}"/>
              </a:ext>
            </a:extLst>
          </p:cNvPr>
          <p:cNvPicPr>
            <a:picLocks noChangeAspect="1"/>
          </p:cNvPicPr>
          <p:nvPr/>
        </p:nvPicPr>
        <p:blipFill>
          <a:blip r:embed="rId3"/>
          <a:srcRect l="13261" t="7007" r="11366" b="6047"/>
          <a:stretch/>
        </p:blipFill>
        <p:spPr>
          <a:xfrm>
            <a:off x="2894050" y="1236785"/>
            <a:ext cx="3259236" cy="3085075"/>
          </a:xfrm>
          <a:prstGeom prst="rect">
            <a:avLst/>
          </a:prstGeom>
        </p:spPr>
      </p:pic>
      <p:pic>
        <p:nvPicPr>
          <p:cNvPr id="14" name="Picture 13">
            <a:extLst>
              <a:ext uri="{FF2B5EF4-FFF2-40B4-BE49-F238E27FC236}">
                <a16:creationId xmlns:a16="http://schemas.microsoft.com/office/drawing/2014/main" id="{216018A7-09AF-4457-6D30-6C4CBA6F89A5}"/>
              </a:ext>
            </a:extLst>
          </p:cNvPr>
          <p:cNvPicPr>
            <a:picLocks noChangeAspect="1"/>
          </p:cNvPicPr>
          <p:nvPr/>
        </p:nvPicPr>
        <p:blipFill>
          <a:blip r:embed="rId4"/>
          <a:srcRect l="9676" t="3630" r="8680" b="6517"/>
          <a:stretch/>
        </p:blipFill>
        <p:spPr>
          <a:xfrm>
            <a:off x="12028126" y="1190661"/>
            <a:ext cx="3253659" cy="3182875"/>
          </a:xfrm>
          <a:prstGeom prst="rect">
            <a:avLst/>
          </a:prstGeom>
        </p:spPr>
      </p:pic>
      <p:pic>
        <p:nvPicPr>
          <p:cNvPr id="16" name="Picture 15">
            <a:extLst>
              <a:ext uri="{FF2B5EF4-FFF2-40B4-BE49-F238E27FC236}">
                <a16:creationId xmlns:a16="http://schemas.microsoft.com/office/drawing/2014/main" id="{A51D47E3-B23B-CAEC-E865-19825CC6B33F}"/>
              </a:ext>
            </a:extLst>
          </p:cNvPr>
          <p:cNvPicPr>
            <a:picLocks noChangeAspect="1"/>
          </p:cNvPicPr>
          <p:nvPr/>
        </p:nvPicPr>
        <p:blipFill>
          <a:blip r:embed="rId5"/>
          <a:stretch>
            <a:fillRect/>
          </a:stretch>
        </p:blipFill>
        <p:spPr>
          <a:xfrm>
            <a:off x="2637874" y="5171029"/>
            <a:ext cx="3511231" cy="3409292"/>
          </a:xfrm>
          <a:prstGeom prst="rect">
            <a:avLst/>
          </a:prstGeom>
        </p:spPr>
      </p:pic>
      <p:pic>
        <p:nvPicPr>
          <p:cNvPr id="18" name="Picture 17">
            <a:extLst>
              <a:ext uri="{FF2B5EF4-FFF2-40B4-BE49-F238E27FC236}">
                <a16:creationId xmlns:a16="http://schemas.microsoft.com/office/drawing/2014/main" id="{19F74A45-C3DA-24C7-8D05-8FEB22DAA4BA}"/>
              </a:ext>
            </a:extLst>
          </p:cNvPr>
          <p:cNvPicPr>
            <a:picLocks noChangeAspect="1"/>
          </p:cNvPicPr>
          <p:nvPr/>
        </p:nvPicPr>
        <p:blipFill>
          <a:blip r:embed="rId6"/>
          <a:stretch>
            <a:fillRect/>
          </a:stretch>
        </p:blipFill>
        <p:spPr>
          <a:xfrm>
            <a:off x="11846092" y="5510078"/>
            <a:ext cx="3621731" cy="3316000"/>
          </a:xfrm>
          <a:prstGeom prst="rect">
            <a:avLst/>
          </a:prstGeom>
        </p:spPr>
      </p:pic>
      <p:sp>
        <p:nvSpPr>
          <p:cNvPr id="19" name="TextBox 18">
            <a:extLst>
              <a:ext uri="{FF2B5EF4-FFF2-40B4-BE49-F238E27FC236}">
                <a16:creationId xmlns:a16="http://schemas.microsoft.com/office/drawing/2014/main" id="{BC018BF6-B94E-3CF9-5823-C37FBF5EA643}"/>
              </a:ext>
            </a:extLst>
          </p:cNvPr>
          <p:cNvSpPr txBox="1"/>
          <p:nvPr/>
        </p:nvSpPr>
        <p:spPr>
          <a:xfrm>
            <a:off x="288847" y="1129680"/>
            <a:ext cx="3576100" cy="1200329"/>
          </a:xfrm>
          <a:prstGeom prst="rect">
            <a:avLst/>
          </a:prstGeom>
          <a:noFill/>
        </p:spPr>
        <p:txBody>
          <a:bodyPr wrap="square" rtlCol="0">
            <a:spAutoFit/>
          </a:bodyPr>
          <a:lstStyle/>
          <a:p>
            <a:r>
              <a:rPr lang="en-US" sz="2400" dirty="0">
                <a:solidFill>
                  <a:schemeClr val="accent1"/>
                </a:solidFill>
                <a:latin typeface="+mj-lt"/>
              </a:rPr>
              <a:t>When I am re-deployed, I am sent to units I am unfamiliar with. </a:t>
            </a:r>
          </a:p>
        </p:txBody>
      </p:sp>
      <p:sp>
        <p:nvSpPr>
          <p:cNvPr id="20" name="TextBox 19">
            <a:extLst>
              <a:ext uri="{FF2B5EF4-FFF2-40B4-BE49-F238E27FC236}">
                <a16:creationId xmlns:a16="http://schemas.microsoft.com/office/drawing/2014/main" id="{06CF0A7D-3F00-49EA-FF13-37B6D04D45EA}"/>
              </a:ext>
            </a:extLst>
          </p:cNvPr>
          <p:cNvSpPr txBox="1"/>
          <p:nvPr/>
        </p:nvSpPr>
        <p:spPr>
          <a:xfrm>
            <a:off x="8914908" y="1058558"/>
            <a:ext cx="3533195" cy="1569660"/>
          </a:xfrm>
          <a:prstGeom prst="rect">
            <a:avLst/>
          </a:prstGeom>
          <a:noFill/>
        </p:spPr>
        <p:txBody>
          <a:bodyPr wrap="square" rtlCol="0">
            <a:spAutoFit/>
          </a:bodyPr>
          <a:lstStyle/>
          <a:p>
            <a:r>
              <a:rPr lang="en-US" sz="2400" dirty="0">
                <a:solidFill>
                  <a:schemeClr val="accent1"/>
                </a:solidFill>
                <a:latin typeface="+mj-lt"/>
              </a:rPr>
              <a:t>How far in advance do you get called/notified of the extra shifts you can pick up?</a:t>
            </a:r>
          </a:p>
        </p:txBody>
      </p:sp>
      <p:sp>
        <p:nvSpPr>
          <p:cNvPr id="21" name="TextBox 20">
            <a:extLst>
              <a:ext uri="{FF2B5EF4-FFF2-40B4-BE49-F238E27FC236}">
                <a16:creationId xmlns:a16="http://schemas.microsoft.com/office/drawing/2014/main" id="{693AC442-4003-A723-4D85-221FC9F1E0D1}"/>
              </a:ext>
            </a:extLst>
          </p:cNvPr>
          <p:cNvSpPr txBox="1"/>
          <p:nvPr/>
        </p:nvSpPr>
        <p:spPr>
          <a:xfrm>
            <a:off x="8976261" y="5526810"/>
            <a:ext cx="3082393" cy="830997"/>
          </a:xfrm>
          <a:prstGeom prst="rect">
            <a:avLst/>
          </a:prstGeom>
          <a:noFill/>
        </p:spPr>
        <p:txBody>
          <a:bodyPr wrap="square" rtlCol="0">
            <a:spAutoFit/>
          </a:bodyPr>
          <a:lstStyle/>
          <a:p>
            <a:r>
              <a:rPr lang="en-US" sz="2400" dirty="0">
                <a:solidFill>
                  <a:schemeClr val="accent1"/>
                </a:solidFill>
                <a:latin typeface="+mj-lt"/>
              </a:rPr>
              <a:t>At what frequency do pay errors occur?</a:t>
            </a:r>
          </a:p>
        </p:txBody>
      </p:sp>
      <p:sp>
        <p:nvSpPr>
          <p:cNvPr id="22" name="TextBox 21">
            <a:extLst>
              <a:ext uri="{FF2B5EF4-FFF2-40B4-BE49-F238E27FC236}">
                <a16:creationId xmlns:a16="http://schemas.microsoft.com/office/drawing/2014/main" id="{0200D815-27F2-1272-D538-AB096EE9DC04}"/>
              </a:ext>
            </a:extLst>
          </p:cNvPr>
          <p:cNvSpPr txBox="1"/>
          <p:nvPr/>
        </p:nvSpPr>
        <p:spPr>
          <a:xfrm>
            <a:off x="123478" y="5407924"/>
            <a:ext cx="2883414" cy="1569660"/>
          </a:xfrm>
          <a:prstGeom prst="rect">
            <a:avLst/>
          </a:prstGeom>
          <a:noFill/>
        </p:spPr>
        <p:txBody>
          <a:bodyPr wrap="square" rtlCol="0">
            <a:spAutoFit/>
          </a:bodyPr>
          <a:lstStyle/>
          <a:p>
            <a:r>
              <a:rPr lang="en-US" sz="2400" dirty="0">
                <a:solidFill>
                  <a:schemeClr val="accent1"/>
                </a:solidFill>
                <a:latin typeface="+mj-lt"/>
              </a:rPr>
              <a:t>When your schedule is changed how much notice do you receive?</a:t>
            </a:r>
          </a:p>
        </p:txBody>
      </p:sp>
      <p:sp>
        <p:nvSpPr>
          <p:cNvPr id="23" name="TextBox 22">
            <a:extLst>
              <a:ext uri="{FF2B5EF4-FFF2-40B4-BE49-F238E27FC236}">
                <a16:creationId xmlns:a16="http://schemas.microsoft.com/office/drawing/2014/main" id="{2CE66CA3-8332-6BCD-92E9-8FE3D34DBD2E}"/>
              </a:ext>
            </a:extLst>
          </p:cNvPr>
          <p:cNvSpPr txBox="1"/>
          <p:nvPr/>
        </p:nvSpPr>
        <p:spPr>
          <a:xfrm>
            <a:off x="3468321" y="2245639"/>
            <a:ext cx="838200" cy="461665"/>
          </a:xfrm>
          <a:prstGeom prst="rect">
            <a:avLst/>
          </a:prstGeom>
          <a:noFill/>
        </p:spPr>
        <p:txBody>
          <a:bodyPr wrap="square" rtlCol="0">
            <a:spAutoFit/>
          </a:bodyPr>
          <a:lstStyle/>
          <a:p>
            <a:r>
              <a:rPr lang="en-US" sz="2400" dirty="0">
                <a:solidFill>
                  <a:schemeClr val="bg1"/>
                </a:solidFill>
                <a:latin typeface="+mj-lt"/>
              </a:rPr>
              <a:t>32%</a:t>
            </a:r>
          </a:p>
        </p:txBody>
      </p:sp>
      <p:sp>
        <p:nvSpPr>
          <p:cNvPr id="25" name="TextBox 24">
            <a:extLst>
              <a:ext uri="{FF2B5EF4-FFF2-40B4-BE49-F238E27FC236}">
                <a16:creationId xmlns:a16="http://schemas.microsoft.com/office/drawing/2014/main" id="{866979BD-B098-8431-7EFF-309754B04056}"/>
              </a:ext>
            </a:extLst>
          </p:cNvPr>
          <p:cNvSpPr txBox="1"/>
          <p:nvPr/>
        </p:nvSpPr>
        <p:spPr>
          <a:xfrm>
            <a:off x="7376269" y="4533996"/>
            <a:ext cx="838200" cy="461665"/>
          </a:xfrm>
          <a:prstGeom prst="rect">
            <a:avLst/>
          </a:prstGeom>
          <a:noFill/>
        </p:spPr>
        <p:txBody>
          <a:bodyPr wrap="square" rtlCol="0">
            <a:spAutoFit/>
          </a:bodyPr>
          <a:lstStyle/>
          <a:p>
            <a:r>
              <a:rPr lang="en-US" sz="2400" dirty="0">
                <a:solidFill>
                  <a:schemeClr val="bg1"/>
                </a:solidFill>
                <a:latin typeface="+mj-lt"/>
              </a:rPr>
              <a:t>38%</a:t>
            </a:r>
          </a:p>
        </p:txBody>
      </p:sp>
      <p:sp>
        <p:nvSpPr>
          <p:cNvPr id="26" name="TextBox 25">
            <a:extLst>
              <a:ext uri="{FF2B5EF4-FFF2-40B4-BE49-F238E27FC236}">
                <a16:creationId xmlns:a16="http://schemas.microsoft.com/office/drawing/2014/main" id="{F068FB30-F1FE-9136-2E74-D2555E203509}"/>
              </a:ext>
            </a:extLst>
          </p:cNvPr>
          <p:cNvSpPr txBox="1"/>
          <p:nvPr/>
        </p:nvSpPr>
        <p:spPr>
          <a:xfrm>
            <a:off x="7319087" y="2845713"/>
            <a:ext cx="838200" cy="461665"/>
          </a:xfrm>
          <a:prstGeom prst="rect">
            <a:avLst/>
          </a:prstGeom>
          <a:noFill/>
        </p:spPr>
        <p:txBody>
          <a:bodyPr wrap="square" rtlCol="0">
            <a:spAutoFit/>
          </a:bodyPr>
          <a:lstStyle/>
          <a:p>
            <a:r>
              <a:rPr lang="en-US" sz="2400" dirty="0">
                <a:solidFill>
                  <a:schemeClr val="bg1"/>
                </a:solidFill>
                <a:latin typeface="+mj-lt"/>
              </a:rPr>
              <a:t>38%</a:t>
            </a:r>
          </a:p>
        </p:txBody>
      </p:sp>
      <p:sp>
        <p:nvSpPr>
          <p:cNvPr id="27" name="TextBox 26">
            <a:extLst>
              <a:ext uri="{FF2B5EF4-FFF2-40B4-BE49-F238E27FC236}">
                <a16:creationId xmlns:a16="http://schemas.microsoft.com/office/drawing/2014/main" id="{5EF0FC7C-CD9D-29CF-A598-AEC1C444731F}"/>
              </a:ext>
            </a:extLst>
          </p:cNvPr>
          <p:cNvSpPr txBox="1"/>
          <p:nvPr/>
        </p:nvSpPr>
        <p:spPr>
          <a:xfrm>
            <a:off x="6860082" y="2273697"/>
            <a:ext cx="838200" cy="461665"/>
          </a:xfrm>
          <a:prstGeom prst="rect">
            <a:avLst/>
          </a:prstGeom>
          <a:noFill/>
        </p:spPr>
        <p:txBody>
          <a:bodyPr wrap="square" rtlCol="0">
            <a:spAutoFit/>
          </a:bodyPr>
          <a:lstStyle/>
          <a:p>
            <a:r>
              <a:rPr lang="en-US" sz="2400" dirty="0">
                <a:solidFill>
                  <a:schemeClr val="bg1"/>
                </a:solidFill>
                <a:latin typeface="+mj-lt"/>
              </a:rPr>
              <a:t>38%</a:t>
            </a:r>
          </a:p>
        </p:txBody>
      </p:sp>
      <p:sp>
        <p:nvSpPr>
          <p:cNvPr id="28" name="TextBox 27">
            <a:extLst>
              <a:ext uri="{FF2B5EF4-FFF2-40B4-BE49-F238E27FC236}">
                <a16:creationId xmlns:a16="http://schemas.microsoft.com/office/drawing/2014/main" id="{E825506D-9749-5E65-A40C-4FFE93095DF5}"/>
              </a:ext>
            </a:extLst>
          </p:cNvPr>
          <p:cNvSpPr txBox="1"/>
          <p:nvPr/>
        </p:nvSpPr>
        <p:spPr>
          <a:xfrm>
            <a:off x="4884373" y="2679130"/>
            <a:ext cx="838200" cy="461665"/>
          </a:xfrm>
          <a:prstGeom prst="rect">
            <a:avLst/>
          </a:prstGeom>
          <a:noFill/>
        </p:spPr>
        <p:txBody>
          <a:bodyPr wrap="square" rtlCol="0">
            <a:spAutoFit/>
          </a:bodyPr>
          <a:lstStyle/>
          <a:p>
            <a:r>
              <a:rPr lang="en-US" sz="2400" dirty="0">
                <a:solidFill>
                  <a:schemeClr val="bg1"/>
                </a:solidFill>
                <a:latin typeface="+mj-lt"/>
              </a:rPr>
              <a:t>68%</a:t>
            </a:r>
          </a:p>
        </p:txBody>
      </p:sp>
      <p:sp>
        <p:nvSpPr>
          <p:cNvPr id="29" name="TextBox 28">
            <a:extLst>
              <a:ext uri="{FF2B5EF4-FFF2-40B4-BE49-F238E27FC236}">
                <a16:creationId xmlns:a16="http://schemas.microsoft.com/office/drawing/2014/main" id="{3BFD2477-6923-C004-65F8-9FADB9B7536C}"/>
              </a:ext>
            </a:extLst>
          </p:cNvPr>
          <p:cNvSpPr txBox="1"/>
          <p:nvPr/>
        </p:nvSpPr>
        <p:spPr>
          <a:xfrm>
            <a:off x="12583987" y="7274169"/>
            <a:ext cx="838200" cy="461665"/>
          </a:xfrm>
          <a:prstGeom prst="rect">
            <a:avLst/>
          </a:prstGeom>
          <a:noFill/>
        </p:spPr>
        <p:txBody>
          <a:bodyPr wrap="square" rtlCol="0">
            <a:spAutoFit/>
          </a:bodyPr>
          <a:lstStyle/>
          <a:p>
            <a:r>
              <a:rPr lang="en-US" sz="2400" dirty="0">
                <a:solidFill>
                  <a:schemeClr val="bg1"/>
                </a:solidFill>
                <a:latin typeface="+mj-lt"/>
              </a:rPr>
              <a:t>71%</a:t>
            </a:r>
          </a:p>
        </p:txBody>
      </p:sp>
      <p:sp>
        <p:nvSpPr>
          <p:cNvPr id="30" name="TextBox 29">
            <a:extLst>
              <a:ext uri="{FF2B5EF4-FFF2-40B4-BE49-F238E27FC236}">
                <a16:creationId xmlns:a16="http://schemas.microsoft.com/office/drawing/2014/main" id="{074BB105-7495-97E3-4DAC-190674955296}"/>
              </a:ext>
            </a:extLst>
          </p:cNvPr>
          <p:cNvSpPr txBox="1"/>
          <p:nvPr/>
        </p:nvSpPr>
        <p:spPr>
          <a:xfrm>
            <a:off x="3417216" y="5803154"/>
            <a:ext cx="838200" cy="461665"/>
          </a:xfrm>
          <a:prstGeom prst="rect">
            <a:avLst/>
          </a:prstGeom>
          <a:noFill/>
        </p:spPr>
        <p:txBody>
          <a:bodyPr wrap="square" rtlCol="0">
            <a:spAutoFit/>
          </a:bodyPr>
          <a:lstStyle/>
          <a:p>
            <a:r>
              <a:rPr lang="en-US" sz="2400" dirty="0">
                <a:solidFill>
                  <a:schemeClr val="bg1"/>
                </a:solidFill>
                <a:latin typeface="+mj-lt"/>
              </a:rPr>
              <a:t>17%</a:t>
            </a:r>
          </a:p>
        </p:txBody>
      </p:sp>
      <p:sp>
        <p:nvSpPr>
          <p:cNvPr id="31" name="TextBox 30">
            <a:extLst>
              <a:ext uri="{FF2B5EF4-FFF2-40B4-BE49-F238E27FC236}">
                <a16:creationId xmlns:a16="http://schemas.microsoft.com/office/drawing/2014/main" id="{B3DDF02A-00DC-7386-6BE2-CD81A8C667B5}"/>
              </a:ext>
            </a:extLst>
          </p:cNvPr>
          <p:cNvSpPr txBox="1"/>
          <p:nvPr/>
        </p:nvSpPr>
        <p:spPr>
          <a:xfrm>
            <a:off x="13966470" y="6459080"/>
            <a:ext cx="838200" cy="461665"/>
          </a:xfrm>
          <a:prstGeom prst="rect">
            <a:avLst/>
          </a:prstGeom>
          <a:noFill/>
        </p:spPr>
        <p:txBody>
          <a:bodyPr wrap="square" rtlCol="0">
            <a:spAutoFit/>
          </a:bodyPr>
          <a:lstStyle/>
          <a:p>
            <a:r>
              <a:rPr lang="en-US" sz="2400" dirty="0">
                <a:solidFill>
                  <a:schemeClr val="bg1"/>
                </a:solidFill>
                <a:latin typeface="+mj-lt"/>
              </a:rPr>
              <a:t>29%</a:t>
            </a:r>
          </a:p>
        </p:txBody>
      </p:sp>
      <p:sp>
        <p:nvSpPr>
          <p:cNvPr id="32" name="TextBox 31">
            <a:extLst>
              <a:ext uri="{FF2B5EF4-FFF2-40B4-BE49-F238E27FC236}">
                <a16:creationId xmlns:a16="http://schemas.microsoft.com/office/drawing/2014/main" id="{3173AA5F-AEB8-4E76-28F8-C8E880548E5B}"/>
              </a:ext>
            </a:extLst>
          </p:cNvPr>
          <p:cNvSpPr txBox="1"/>
          <p:nvPr/>
        </p:nvSpPr>
        <p:spPr>
          <a:xfrm>
            <a:off x="4585324" y="7285060"/>
            <a:ext cx="838200" cy="461665"/>
          </a:xfrm>
          <a:prstGeom prst="rect">
            <a:avLst/>
          </a:prstGeom>
          <a:noFill/>
        </p:spPr>
        <p:txBody>
          <a:bodyPr wrap="square" rtlCol="0">
            <a:spAutoFit/>
          </a:bodyPr>
          <a:lstStyle/>
          <a:p>
            <a:r>
              <a:rPr lang="en-US" sz="2400" dirty="0">
                <a:solidFill>
                  <a:schemeClr val="bg1"/>
                </a:solidFill>
                <a:latin typeface="+mj-lt"/>
              </a:rPr>
              <a:t>29%</a:t>
            </a:r>
          </a:p>
        </p:txBody>
      </p:sp>
      <p:sp>
        <p:nvSpPr>
          <p:cNvPr id="33" name="TextBox 32">
            <a:extLst>
              <a:ext uri="{FF2B5EF4-FFF2-40B4-BE49-F238E27FC236}">
                <a16:creationId xmlns:a16="http://schemas.microsoft.com/office/drawing/2014/main" id="{DB89843E-0151-B949-7E8E-D8BDD7046BD5}"/>
              </a:ext>
            </a:extLst>
          </p:cNvPr>
          <p:cNvSpPr txBox="1"/>
          <p:nvPr/>
        </p:nvSpPr>
        <p:spPr>
          <a:xfrm>
            <a:off x="3210286" y="6945476"/>
            <a:ext cx="838200" cy="461665"/>
          </a:xfrm>
          <a:prstGeom prst="rect">
            <a:avLst/>
          </a:prstGeom>
          <a:noFill/>
        </p:spPr>
        <p:txBody>
          <a:bodyPr wrap="square" rtlCol="0">
            <a:spAutoFit/>
          </a:bodyPr>
          <a:lstStyle/>
          <a:p>
            <a:r>
              <a:rPr lang="en-US" sz="2400" dirty="0">
                <a:solidFill>
                  <a:schemeClr val="bg1"/>
                </a:solidFill>
                <a:latin typeface="+mj-lt"/>
              </a:rPr>
              <a:t>28%</a:t>
            </a:r>
          </a:p>
        </p:txBody>
      </p:sp>
      <p:sp>
        <p:nvSpPr>
          <p:cNvPr id="34" name="TextBox 33">
            <a:extLst>
              <a:ext uri="{FF2B5EF4-FFF2-40B4-BE49-F238E27FC236}">
                <a16:creationId xmlns:a16="http://schemas.microsoft.com/office/drawing/2014/main" id="{DAE71DFE-3A26-68E4-C665-07DABD6F85D5}"/>
              </a:ext>
            </a:extLst>
          </p:cNvPr>
          <p:cNvSpPr txBox="1"/>
          <p:nvPr/>
        </p:nvSpPr>
        <p:spPr>
          <a:xfrm>
            <a:off x="4708169" y="6052038"/>
            <a:ext cx="838200" cy="461665"/>
          </a:xfrm>
          <a:prstGeom prst="rect">
            <a:avLst/>
          </a:prstGeom>
          <a:noFill/>
        </p:spPr>
        <p:txBody>
          <a:bodyPr wrap="square" rtlCol="0">
            <a:spAutoFit/>
          </a:bodyPr>
          <a:lstStyle/>
          <a:p>
            <a:r>
              <a:rPr lang="en-US" sz="2400" dirty="0">
                <a:solidFill>
                  <a:schemeClr val="bg1"/>
                </a:solidFill>
                <a:latin typeface="+mj-lt"/>
              </a:rPr>
              <a:t>26%</a:t>
            </a:r>
          </a:p>
        </p:txBody>
      </p:sp>
      <p:cxnSp>
        <p:nvCxnSpPr>
          <p:cNvPr id="36" name="Straight Connector 35">
            <a:extLst>
              <a:ext uri="{FF2B5EF4-FFF2-40B4-BE49-F238E27FC236}">
                <a16:creationId xmlns:a16="http://schemas.microsoft.com/office/drawing/2014/main" id="{170A5F61-25D9-3B69-8CDE-6F6FC401E2A2}"/>
              </a:ext>
            </a:extLst>
          </p:cNvPr>
          <p:cNvCxnSpPr/>
          <p:nvPr/>
        </p:nvCxnSpPr>
        <p:spPr bwMode="auto">
          <a:xfrm>
            <a:off x="8839200" y="881004"/>
            <a:ext cx="0" cy="8564987"/>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6" name="Picture 45">
            <a:extLst>
              <a:ext uri="{FF2B5EF4-FFF2-40B4-BE49-F238E27FC236}">
                <a16:creationId xmlns:a16="http://schemas.microsoft.com/office/drawing/2014/main" id="{99F69974-6D8C-CF33-5882-E1227AA968EA}"/>
              </a:ext>
            </a:extLst>
          </p:cNvPr>
          <p:cNvPicPr>
            <a:picLocks noChangeAspect="1"/>
          </p:cNvPicPr>
          <p:nvPr/>
        </p:nvPicPr>
        <p:blipFill>
          <a:blip r:embed="rId7"/>
          <a:stretch>
            <a:fillRect/>
          </a:stretch>
        </p:blipFill>
        <p:spPr>
          <a:xfrm>
            <a:off x="6677153" y="4125824"/>
            <a:ext cx="1246818" cy="835133"/>
          </a:xfrm>
          <a:prstGeom prst="rect">
            <a:avLst/>
          </a:prstGeom>
        </p:spPr>
      </p:pic>
      <p:sp>
        <p:nvSpPr>
          <p:cNvPr id="47" name="TextBox 46">
            <a:extLst>
              <a:ext uri="{FF2B5EF4-FFF2-40B4-BE49-F238E27FC236}">
                <a16:creationId xmlns:a16="http://schemas.microsoft.com/office/drawing/2014/main" id="{89B32510-1FE9-7107-7D11-EB0875D1E236}"/>
              </a:ext>
            </a:extLst>
          </p:cNvPr>
          <p:cNvSpPr txBox="1"/>
          <p:nvPr/>
        </p:nvSpPr>
        <p:spPr>
          <a:xfrm>
            <a:off x="6267810" y="1164534"/>
            <a:ext cx="2118637" cy="2246769"/>
          </a:xfrm>
          <a:prstGeom prst="rect">
            <a:avLst/>
          </a:prstGeom>
          <a:noFill/>
          <a:ln>
            <a:solidFill>
              <a:schemeClr val="accent1">
                <a:lumMod val="40000"/>
                <a:lumOff val="60000"/>
              </a:schemeClr>
            </a:solidFill>
          </a:ln>
        </p:spPr>
        <p:txBody>
          <a:bodyPr wrap="square" rtlCol="0">
            <a:spAutoFit/>
          </a:bodyPr>
          <a:lstStyle/>
          <a:p>
            <a:r>
              <a:rPr lang="en-US" sz="2000" dirty="0">
                <a:solidFill>
                  <a:schemeClr val="tx1">
                    <a:lumMod val="75000"/>
                    <a:lumOff val="25000"/>
                  </a:schemeClr>
                </a:solidFill>
                <a:effectLst/>
                <a:latin typeface="Calibri" panose="020F0502020204030204" pitchFamily="34" charset="0"/>
              </a:rPr>
              <a:t>62% of respondents say scheduled</a:t>
            </a:r>
            <a:r>
              <a:rPr lang="en-US" sz="2000" dirty="0">
                <a:solidFill>
                  <a:schemeClr val="tx1">
                    <a:lumMod val="75000"/>
                    <a:lumOff val="25000"/>
                  </a:schemeClr>
                </a:solidFill>
                <a:latin typeface="Calibri" panose="020F0502020204030204" pitchFamily="34" charset="0"/>
              </a:rPr>
              <a:t> that they are re-deployed to units where they are regularly not. </a:t>
            </a:r>
            <a:endParaRPr lang="en-US" sz="2000" dirty="0">
              <a:solidFill>
                <a:schemeClr val="tx1">
                  <a:lumMod val="75000"/>
                  <a:lumOff val="25000"/>
                </a:schemeClr>
              </a:solidFill>
              <a:latin typeface="+mj-lt"/>
            </a:endParaRPr>
          </a:p>
        </p:txBody>
      </p:sp>
      <p:sp>
        <p:nvSpPr>
          <p:cNvPr id="50" name="TextBox 49">
            <a:extLst>
              <a:ext uri="{FF2B5EF4-FFF2-40B4-BE49-F238E27FC236}">
                <a16:creationId xmlns:a16="http://schemas.microsoft.com/office/drawing/2014/main" id="{933F5803-FBF7-3712-38D2-D1F008162C79}"/>
              </a:ext>
            </a:extLst>
          </p:cNvPr>
          <p:cNvSpPr txBox="1"/>
          <p:nvPr/>
        </p:nvSpPr>
        <p:spPr>
          <a:xfrm>
            <a:off x="15769906" y="1126587"/>
            <a:ext cx="2090744" cy="1631216"/>
          </a:xfrm>
          <a:prstGeom prst="rect">
            <a:avLst/>
          </a:prstGeom>
          <a:noFill/>
          <a:ln>
            <a:solidFill>
              <a:schemeClr val="accent1">
                <a:lumMod val="40000"/>
                <a:lumOff val="60000"/>
              </a:schemeClr>
            </a:solidFill>
          </a:ln>
        </p:spPr>
        <p:txBody>
          <a:bodyPr wrap="square" rtlCol="0">
            <a:spAutoFit/>
          </a:bodyPr>
          <a:lstStyle/>
          <a:p>
            <a:r>
              <a:rPr lang="en-US" sz="2000" dirty="0">
                <a:solidFill>
                  <a:schemeClr val="tx1">
                    <a:lumMod val="75000"/>
                    <a:lumOff val="25000"/>
                  </a:schemeClr>
                </a:solidFill>
                <a:effectLst/>
                <a:latin typeface="Calibri" panose="020F0502020204030204" pitchFamily="34" charset="0"/>
              </a:rPr>
              <a:t>61% of respondents claim that they are offered shifts the day of.</a:t>
            </a:r>
            <a:endParaRPr lang="en-US" sz="2000" dirty="0">
              <a:solidFill>
                <a:schemeClr val="tx1">
                  <a:lumMod val="75000"/>
                  <a:lumOff val="25000"/>
                </a:schemeClr>
              </a:solidFill>
              <a:latin typeface="+mj-lt"/>
            </a:endParaRPr>
          </a:p>
        </p:txBody>
      </p:sp>
      <p:sp>
        <p:nvSpPr>
          <p:cNvPr id="53" name="TextBox 52">
            <a:extLst>
              <a:ext uri="{FF2B5EF4-FFF2-40B4-BE49-F238E27FC236}">
                <a16:creationId xmlns:a16="http://schemas.microsoft.com/office/drawing/2014/main" id="{33D7B97C-A2CB-C5DE-3D06-CEA824C57E65}"/>
              </a:ext>
            </a:extLst>
          </p:cNvPr>
          <p:cNvSpPr txBox="1"/>
          <p:nvPr/>
        </p:nvSpPr>
        <p:spPr>
          <a:xfrm>
            <a:off x="15769905" y="5588579"/>
            <a:ext cx="2118637" cy="1323439"/>
          </a:xfrm>
          <a:prstGeom prst="rect">
            <a:avLst/>
          </a:prstGeom>
          <a:noFill/>
          <a:ln>
            <a:solidFill>
              <a:schemeClr val="accent1">
                <a:lumMod val="40000"/>
                <a:lumOff val="60000"/>
              </a:schemeClr>
            </a:solidFill>
          </a:ln>
        </p:spPr>
        <p:txBody>
          <a:bodyPr wrap="square" rtlCol="0">
            <a:spAutoFit/>
          </a:bodyPr>
          <a:lstStyle/>
          <a:p>
            <a:r>
              <a:rPr lang="en-US" sz="2000" dirty="0">
                <a:solidFill>
                  <a:schemeClr val="tx1">
                    <a:lumMod val="75000"/>
                    <a:lumOff val="25000"/>
                  </a:schemeClr>
                </a:solidFill>
                <a:effectLst/>
                <a:latin typeface="Calibri" panose="020F0502020204030204" pitchFamily="34" charset="0"/>
              </a:rPr>
              <a:t>Almost 1/3 of respondents point out that pay errors are frequent.</a:t>
            </a:r>
            <a:endParaRPr lang="en-US" sz="2000" dirty="0">
              <a:solidFill>
                <a:schemeClr val="tx1">
                  <a:lumMod val="75000"/>
                  <a:lumOff val="25000"/>
                </a:schemeClr>
              </a:solidFill>
              <a:latin typeface="+mj-lt"/>
            </a:endParaRPr>
          </a:p>
        </p:txBody>
      </p:sp>
      <p:sp>
        <p:nvSpPr>
          <p:cNvPr id="54" name="TextBox 53">
            <a:extLst>
              <a:ext uri="{FF2B5EF4-FFF2-40B4-BE49-F238E27FC236}">
                <a16:creationId xmlns:a16="http://schemas.microsoft.com/office/drawing/2014/main" id="{ED9F8BF9-79BD-8DE6-F792-223D8439FAE7}"/>
              </a:ext>
            </a:extLst>
          </p:cNvPr>
          <p:cNvSpPr txBox="1"/>
          <p:nvPr/>
        </p:nvSpPr>
        <p:spPr>
          <a:xfrm>
            <a:off x="7338295" y="3625858"/>
            <a:ext cx="838200" cy="461665"/>
          </a:xfrm>
          <a:prstGeom prst="rect">
            <a:avLst/>
          </a:prstGeom>
          <a:noFill/>
        </p:spPr>
        <p:txBody>
          <a:bodyPr wrap="square" rtlCol="0">
            <a:spAutoFit/>
          </a:bodyPr>
          <a:lstStyle/>
          <a:p>
            <a:r>
              <a:rPr lang="en-US" sz="2400" dirty="0">
                <a:solidFill>
                  <a:schemeClr val="bg1"/>
                </a:solidFill>
                <a:latin typeface="+mj-lt"/>
              </a:rPr>
              <a:t>38%</a:t>
            </a:r>
          </a:p>
        </p:txBody>
      </p:sp>
      <p:cxnSp>
        <p:nvCxnSpPr>
          <p:cNvPr id="59" name="Straight Connector 58">
            <a:extLst>
              <a:ext uri="{FF2B5EF4-FFF2-40B4-BE49-F238E27FC236}">
                <a16:creationId xmlns:a16="http://schemas.microsoft.com/office/drawing/2014/main" id="{564E7C3F-A430-ECF2-C2C3-ACCED6C1D1F1}"/>
              </a:ext>
            </a:extLst>
          </p:cNvPr>
          <p:cNvCxnSpPr/>
          <p:nvPr/>
        </p:nvCxnSpPr>
        <p:spPr bwMode="auto">
          <a:xfrm flipV="1">
            <a:off x="-15607" y="5171029"/>
            <a:ext cx="18288000" cy="46124"/>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60">
            <a:extLst>
              <a:ext uri="{FF2B5EF4-FFF2-40B4-BE49-F238E27FC236}">
                <a16:creationId xmlns:a16="http://schemas.microsoft.com/office/drawing/2014/main" id="{C28BE9C8-6057-4992-C717-F17CA54BEF69}"/>
              </a:ext>
            </a:extLst>
          </p:cNvPr>
          <p:cNvSpPr txBox="1"/>
          <p:nvPr/>
        </p:nvSpPr>
        <p:spPr>
          <a:xfrm>
            <a:off x="6297563" y="5608684"/>
            <a:ext cx="2118637" cy="2246769"/>
          </a:xfrm>
          <a:prstGeom prst="rect">
            <a:avLst/>
          </a:prstGeom>
          <a:noFill/>
          <a:ln>
            <a:solidFill>
              <a:schemeClr val="accent1">
                <a:lumMod val="40000"/>
                <a:lumOff val="60000"/>
              </a:schemeClr>
            </a:solidFill>
          </a:ln>
        </p:spPr>
        <p:txBody>
          <a:bodyPr wrap="square" rtlCol="0">
            <a:spAutoFit/>
          </a:bodyPr>
          <a:lstStyle/>
          <a:p>
            <a:r>
              <a:rPr lang="en-US" sz="2000" dirty="0">
                <a:solidFill>
                  <a:schemeClr val="tx1">
                    <a:lumMod val="75000"/>
                    <a:lumOff val="25000"/>
                  </a:schemeClr>
                </a:solidFill>
                <a:effectLst/>
                <a:latin typeface="Calibri" panose="020F0502020204030204" pitchFamily="34" charset="0"/>
              </a:rPr>
              <a:t>&gt; Half of respondents (55%) are advised of schedule changes with 3 days or less of notice.</a:t>
            </a:r>
          </a:p>
        </p:txBody>
      </p:sp>
      <p:pic>
        <p:nvPicPr>
          <p:cNvPr id="63" name="Picture 62">
            <a:extLst>
              <a:ext uri="{FF2B5EF4-FFF2-40B4-BE49-F238E27FC236}">
                <a16:creationId xmlns:a16="http://schemas.microsoft.com/office/drawing/2014/main" id="{A7A6E2F6-86F3-F67C-3A1B-B1AB97513C99}"/>
              </a:ext>
            </a:extLst>
          </p:cNvPr>
          <p:cNvPicPr>
            <a:picLocks noChangeAspect="1"/>
          </p:cNvPicPr>
          <p:nvPr/>
        </p:nvPicPr>
        <p:blipFill>
          <a:blip r:embed="rId8"/>
          <a:srcRect t="14486" r="2266" b="9442"/>
          <a:stretch/>
        </p:blipFill>
        <p:spPr>
          <a:xfrm>
            <a:off x="3546507" y="8703369"/>
            <a:ext cx="5205195" cy="675754"/>
          </a:xfrm>
          <a:prstGeom prst="rect">
            <a:avLst/>
          </a:prstGeom>
        </p:spPr>
      </p:pic>
      <p:pic>
        <p:nvPicPr>
          <p:cNvPr id="65" name="Picture 64">
            <a:extLst>
              <a:ext uri="{FF2B5EF4-FFF2-40B4-BE49-F238E27FC236}">
                <a16:creationId xmlns:a16="http://schemas.microsoft.com/office/drawing/2014/main" id="{BB07DE13-39DB-2A6A-E23C-8D0CFD1D1361}"/>
              </a:ext>
            </a:extLst>
          </p:cNvPr>
          <p:cNvPicPr>
            <a:picLocks noChangeAspect="1"/>
          </p:cNvPicPr>
          <p:nvPr/>
        </p:nvPicPr>
        <p:blipFill>
          <a:blip r:embed="rId9"/>
          <a:stretch>
            <a:fillRect/>
          </a:stretch>
        </p:blipFill>
        <p:spPr>
          <a:xfrm>
            <a:off x="15769905" y="8645950"/>
            <a:ext cx="1359466" cy="807603"/>
          </a:xfrm>
          <a:prstGeom prst="rect">
            <a:avLst/>
          </a:prstGeom>
        </p:spPr>
      </p:pic>
      <p:sp>
        <p:nvSpPr>
          <p:cNvPr id="66" name="TextBox 65">
            <a:extLst>
              <a:ext uri="{FF2B5EF4-FFF2-40B4-BE49-F238E27FC236}">
                <a16:creationId xmlns:a16="http://schemas.microsoft.com/office/drawing/2014/main" id="{168F8EDD-EF08-9B02-E92F-00CB88880F7C}"/>
              </a:ext>
            </a:extLst>
          </p:cNvPr>
          <p:cNvSpPr txBox="1"/>
          <p:nvPr/>
        </p:nvSpPr>
        <p:spPr>
          <a:xfrm>
            <a:off x="12540024" y="2578025"/>
            <a:ext cx="838200" cy="461665"/>
          </a:xfrm>
          <a:prstGeom prst="rect">
            <a:avLst/>
          </a:prstGeom>
          <a:noFill/>
        </p:spPr>
        <p:txBody>
          <a:bodyPr wrap="square" rtlCol="0">
            <a:spAutoFit/>
          </a:bodyPr>
          <a:lstStyle/>
          <a:p>
            <a:r>
              <a:rPr lang="en-US" sz="2400" dirty="0">
                <a:solidFill>
                  <a:schemeClr val="bg1"/>
                </a:solidFill>
                <a:latin typeface="+mj-lt"/>
              </a:rPr>
              <a:t>61%</a:t>
            </a:r>
          </a:p>
        </p:txBody>
      </p:sp>
      <p:sp>
        <p:nvSpPr>
          <p:cNvPr id="67" name="TextBox 66">
            <a:extLst>
              <a:ext uri="{FF2B5EF4-FFF2-40B4-BE49-F238E27FC236}">
                <a16:creationId xmlns:a16="http://schemas.microsoft.com/office/drawing/2014/main" id="{2D1216C1-9BA4-B97D-2375-FB946A20CABB}"/>
              </a:ext>
            </a:extLst>
          </p:cNvPr>
          <p:cNvSpPr txBox="1"/>
          <p:nvPr/>
        </p:nvSpPr>
        <p:spPr>
          <a:xfrm>
            <a:off x="13664653" y="1577028"/>
            <a:ext cx="838200" cy="461665"/>
          </a:xfrm>
          <a:prstGeom prst="rect">
            <a:avLst/>
          </a:prstGeom>
          <a:noFill/>
        </p:spPr>
        <p:txBody>
          <a:bodyPr wrap="square" rtlCol="0">
            <a:spAutoFit/>
          </a:bodyPr>
          <a:lstStyle/>
          <a:p>
            <a:r>
              <a:rPr lang="en-US" sz="2400" dirty="0">
                <a:solidFill>
                  <a:schemeClr val="bg1"/>
                </a:solidFill>
                <a:latin typeface="+mj-lt"/>
              </a:rPr>
              <a:t>12%</a:t>
            </a:r>
          </a:p>
        </p:txBody>
      </p:sp>
      <p:sp>
        <p:nvSpPr>
          <p:cNvPr id="68" name="TextBox 67">
            <a:extLst>
              <a:ext uri="{FF2B5EF4-FFF2-40B4-BE49-F238E27FC236}">
                <a16:creationId xmlns:a16="http://schemas.microsoft.com/office/drawing/2014/main" id="{74CD45DE-0A1D-30F1-E9FE-451A04BAD9E4}"/>
              </a:ext>
            </a:extLst>
          </p:cNvPr>
          <p:cNvSpPr txBox="1"/>
          <p:nvPr/>
        </p:nvSpPr>
        <p:spPr>
          <a:xfrm>
            <a:off x="14262781" y="2217465"/>
            <a:ext cx="838200" cy="461665"/>
          </a:xfrm>
          <a:prstGeom prst="rect">
            <a:avLst/>
          </a:prstGeom>
          <a:noFill/>
        </p:spPr>
        <p:txBody>
          <a:bodyPr wrap="square" rtlCol="0">
            <a:spAutoFit/>
          </a:bodyPr>
          <a:lstStyle/>
          <a:p>
            <a:r>
              <a:rPr lang="en-US" sz="2400" dirty="0">
                <a:solidFill>
                  <a:schemeClr val="bg1"/>
                </a:solidFill>
                <a:latin typeface="+mj-lt"/>
              </a:rPr>
              <a:t>15%</a:t>
            </a:r>
          </a:p>
        </p:txBody>
      </p:sp>
      <p:sp>
        <p:nvSpPr>
          <p:cNvPr id="69" name="TextBox 68">
            <a:extLst>
              <a:ext uri="{FF2B5EF4-FFF2-40B4-BE49-F238E27FC236}">
                <a16:creationId xmlns:a16="http://schemas.microsoft.com/office/drawing/2014/main" id="{9022C6F5-6460-09CB-8FEB-DED060A5680F}"/>
              </a:ext>
            </a:extLst>
          </p:cNvPr>
          <p:cNvSpPr txBox="1"/>
          <p:nvPr/>
        </p:nvSpPr>
        <p:spPr>
          <a:xfrm>
            <a:off x="14262781" y="2977786"/>
            <a:ext cx="838200" cy="461665"/>
          </a:xfrm>
          <a:prstGeom prst="rect">
            <a:avLst/>
          </a:prstGeom>
          <a:noFill/>
        </p:spPr>
        <p:txBody>
          <a:bodyPr wrap="square" rtlCol="0">
            <a:spAutoFit/>
          </a:bodyPr>
          <a:lstStyle/>
          <a:p>
            <a:r>
              <a:rPr lang="en-US" sz="2400" dirty="0">
                <a:solidFill>
                  <a:schemeClr val="bg1"/>
                </a:solidFill>
                <a:latin typeface="+mj-lt"/>
              </a:rPr>
              <a:t>12%</a:t>
            </a:r>
          </a:p>
        </p:txBody>
      </p:sp>
      <p:sp>
        <p:nvSpPr>
          <p:cNvPr id="71" name="TextBox 70">
            <a:extLst>
              <a:ext uri="{FF2B5EF4-FFF2-40B4-BE49-F238E27FC236}">
                <a16:creationId xmlns:a16="http://schemas.microsoft.com/office/drawing/2014/main" id="{E31850D6-0CF1-80B9-6C2F-D7B4DC615C17}"/>
              </a:ext>
            </a:extLst>
          </p:cNvPr>
          <p:cNvSpPr txBox="1"/>
          <p:nvPr/>
        </p:nvSpPr>
        <p:spPr>
          <a:xfrm>
            <a:off x="313646" y="3802352"/>
            <a:ext cx="1473685" cy="707886"/>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rPr>
              <a:t>Cumulative</a:t>
            </a:r>
          </a:p>
          <a:p>
            <a:pPr marL="0" marR="0">
              <a:spcBef>
                <a:spcPts val="0"/>
              </a:spcBef>
              <a:spcAft>
                <a:spcPts val="0"/>
              </a:spcAft>
            </a:pPr>
            <a:r>
              <a:rPr lang="en-US" sz="2000" dirty="0">
                <a:latin typeface="Calibri" panose="020F0502020204030204" pitchFamily="34" charset="0"/>
              </a:rPr>
              <a:t>n</a:t>
            </a:r>
            <a:r>
              <a:rPr lang="en-US" sz="2000" dirty="0">
                <a:effectLst/>
                <a:latin typeface="Calibri" panose="020F0502020204030204" pitchFamily="34" charset="0"/>
              </a:rPr>
              <a:t> = 2,406</a:t>
            </a:r>
          </a:p>
        </p:txBody>
      </p:sp>
      <p:sp>
        <p:nvSpPr>
          <p:cNvPr id="72" name="TextBox 71">
            <a:extLst>
              <a:ext uri="{FF2B5EF4-FFF2-40B4-BE49-F238E27FC236}">
                <a16:creationId xmlns:a16="http://schemas.microsoft.com/office/drawing/2014/main" id="{BFCB1702-71FD-F4A7-C405-06853F5BFFA9}"/>
              </a:ext>
            </a:extLst>
          </p:cNvPr>
          <p:cNvSpPr txBox="1"/>
          <p:nvPr/>
        </p:nvSpPr>
        <p:spPr>
          <a:xfrm>
            <a:off x="9272596" y="3794603"/>
            <a:ext cx="1473685" cy="707886"/>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rPr>
              <a:t>Cumulative</a:t>
            </a:r>
          </a:p>
          <a:p>
            <a:pPr marL="0" marR="0">
              <a:spcBef>
                <a:spcPts val="0"/>
              </a:spcBef>
              <a:spcAft>
                <a:spcPts val="0"/>
              </a:spcAft>
            </a:pPr>
            <a:r>
              <a:rPr lang="en-US" sz="2000" dirty="0">
                <a:latin typeface="Calibri" panose="020F0502020204030204" pitchFamily="34" charset="0"/>
              </a:rPr>
              <a:t>n</a:t>
            </a:r>
            <a:r>
              <a:rPr lang="en-US" sz="2000" dirty="0">
                <a:effectLst/>
                <a:latin typeface="Calibri" panose="020F0502020204030204" pitchFamily="34" charset="0"/>
              </a:rPr>
              <a:t> = 1,716</a:t>
            </a:r>
          </a:p>
        </p:txBody>
      </p:sp>
      <p:sp>
        <p:nvSpPr>
          <p:cNvPr id="73" name="TextBox 72">
            <a:extLst>
              <a:ext uri="{FF2B5EF4-FFF2-40B4-BE49-F238E27FC236}">
                <a16:creationId xmlns:a16="http://schemas.microsoft.com/office/drawing/2014/main" id="{24140FD6-998E-7ABC-7CFA-B1475F5AD8EA}"/>
              </a:ext>
            </a:extLst>
          </p:cNvPr>
          <p:cNvSpPr txBox="1"/>
          <p:nvPr/>
        </p:nvSpPr>
        <p:spPr>
          <a:xfrm>
            <a:off x="188479" y="8118192"/>
            <a:ext cx="1473685" cy="707886"/>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rPr>
              <a:t>Cumulative</a:t>
            </a:r>
          </a:p>
          <a:p>
            <a:pPr marL="0" marR="0">
              <a:spcBef>
                <a:spcPts val="0"/>
              </a:spcBef>
              <a:spcAft>
                <a:spcPts val="0"/>
              </a:spcAft>
            </a:pPr>
            <a:r>
              <a:rPr lang="en-US" sz="2000" dirty="0">
                <a:latin typeface="Calibri" panose="020F0502020204030204" pitchFamily="34" charset="0"/>
              </a:rPr>
              <a:t>n</a:t>
            </a:r>
            <a:r>
              <a:rPr lang="en-US" sz="2000" dirty="0">
                <a:effectLst/>
                <a:latin typeface="Calibri" panose="020F0502020204030204" pitchFamily="34" charset="0"/>
              </a:rPr>
              <a:t> = </a:t>
            </a:r>
            <a:r>
              <a:rPr lang="en-US" sz="2000" dirty="0">
                <a:latin typeface="Calibri" panose="020F0502020204030204" pitchFamily="34" charset="0"/>
              </a:rPr>
              <a:t>1,775</a:t>
            </a:r>
            <a:endParaRPr lang="en-US" sz="2000" dirty="0">
              <a:effectLst/>
              <a:latin typeface="Calibri" panose="020F0502020204030204" pitchFamily="34" charset="0"/>
            </a:endParaRPr>
          </a:p>
        </p:txBody>
      </p:sp>
      <p:sp>
        <p:nvSpPr>
          <p:cNvPr id="74" name="TextBox 73">
            <a:extLst>
              <a:ext uri="{FF2B5EF4-FFF2-40B4-BE49-F238E27FC236}">
                <a16:creationId xmlns:a16="http://schemas.microsoft.com/office/drawing/2014/main" id="{3CCD9BB9-8554-CD94-DBC7-09182589E672}"/>
              </a:ext>
            </a:extLst>
          </p:cNvPr>
          <p:cNvSpPr txBox="1"/>
          <p:nvPr/>
        </p:nvSpPr>
        <p:spPr>
          <a:xfrm>
            <a:off x="9260457" y="8226378"/>
            <a:ext cx="1473685" cy="707886"/>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rPr>
              <a:t>Cumulative</a:t>
            </a:r>
          </a:p>
          <a:p>
            <a:pPr marL="0" marR="0">
              <a:spcBef>
                <a:spcPts val="0"/>
              </a:spcBef>
              <a:spcAft>
                <a:spcPts val="0"/>
              </a:spcAft>
            </a:pPr>
            <a:r>
              <a:rPr lang="en-US" sz="2000" dirty="0">
                <a:latin typeface="Calibri" panose="020F0502020204030204" pitchFamily="34" charset="0"/>
              </a:rPr>
              <a:t>n</a:t>
            </a:r>
            <a:r>
              <a:rPr lang="en-US" sz="2000" dirty="0">
                <a:effectLst/>
                <a:latin typeface="Calibri" panose="020F0502020204030204" pitchFamily="34" charset="0"/>
              </a:rPr>
              <a:t> = 2,128</a:t>
            </a:r>
          </a:p>
        </p:txBody>
      </p:sp>
      <p:pic>
        <p:nvPicPr>
          <p:cNvPr id="76" name="Picture 75">
            <a:extLst>
              <a:ext uri="{FF2B5EF4-FFF2-40B4-BE49-F238E27FC236}">
                <a16:creationId xmlns:a16="http://schemas.microsoft.com/office/drawing/2014/main" id="{83168291-C311-9FEA-1928-909F59F63BF3}"/>
              </a:ext>
            </a:extLst>
          </p:cNvPr>
          <p:cNvPicPr>
            <a:picLocks noChangeAspect="1"/>
          </p:cNvPicPr>
          <p:nvPr/>
        </p:nvPicPr>
        <p:blipFill>
          <a:blip r:embed="rId10"/>
          <a:stretch>
            <a:fillRect/>
          </a:stretch>
        </p:blipFill>
        <p:spPr>
          <a:xfrm>
            <a:off x="12343341" y="4364474"/>
            <a:ext cx="5791064" cy="725563"/>
          </a:xfrm>
          <a:prstGeom prst="rect">
            <a:avLst/>
          </a:prstGeom>
        </p:spPr>
      </p:pic>
    </p:spTree>
    <p:extLst>
      <p:ext uri="{BB962C8B-B14F-4D97-AF65-F5344CB8AC3E}">
        <p14:creationId xmlns:p14="http://schemas.microsoft.com/office/powerpoint/2010/main" val="516142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0f8f94-3a2b-4eaf-acb8-e9d13a20a666">
      <Terms xmlns="http://schemas.microsoft.com/office/infopath/2007/PartnerControls"/>
    </lcf76f155ced4ddcb4097134ff3c332f>
    <TaxCatchAll xmlns="3132b114-2c2a-4fa4-bf13-a5c4d835a2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463D01BEF9A84691861C8B3829D3B5" ma:contentTypeVersion="15" ma:contentTypeDescription="Create a new document." ma:contentTypeScope="" ma:versionID="7b72864c3d4da0aaf06d80917fd3794d">
  <xsd:schema xmlns:xsd="http://www.w3.org/2001/XMLSchema" xmlns:xs="http://www.w3.org/2001/XMLSchema" xmlns:p="http://schemas.microsoft.com/office/2006/metadata/properties" xmlns:ns2="650f8f94-3a2b-4eaf-acb8-e9d13a20a666" xmlns:ns3="3132b114-2c2a-4fa4-bf13-a5c4d835a216" targetNamespace="http://schemas.microsoft.com/office/2006/metadata/properties" ma:root="true" ma:fieldsID="e8f1d000a45eab2b3aa1f3d3c8fce36a" ns2:_="" ns3:_="">
    <xsd:import namespace="650f8f94-3a2b-4eaf-acb8-e9d13a20a666"/>
    <xsd:import namespace="3132b114-2c2a-4fa4-bf13-a5c4d835a2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0f8f94-3a2b-4eaf-acb8-e9d13a20a6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be401c2-a27d-49e5-bb11-837beecc8c3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32b114-2c2a-4fa4-bf13-a5c4d835a21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d61389d-33a4-4449-b2f2-1cc0ac8fd538}" ma:internalName="TaxCatchAll" ma:showField="CatchAllData" ma:web="3132b114-2c2a-4fa4-bf13-a5c4d835a21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A98BE9-B16A-4DD1-8A8E-886CC2BFA218}">
  <ds:schemaRefs>
    <ds:schemaRef ds:uri="http://schemas.microsoft.com/sharepoint/v3/contenttype/forms"/>
  </ds:schemaRefs>
</ds:datastoreItem>
</file>

<file path=customXml/itemProps2.xml><?xml version="1.0" encoding="utf-8"?>
<ds:datastoreItem xmlns:ds="http://schemas.openxmlformats.org/officeDocument/2006/customXml" ds:itemID="{F128C773-53F2-4336-ABB7-A309E7136092}">
  <ds:schemaRefs>
    <ds:schemaRef ds:uri="http://schemas.microsoft.com/office/2006/metadata/properties"/>
    <ds:schemaRef ds:uri="http://schemas.microsoft.com/office/infopath/2007/PartnerControls"/>
    <ds:schemaRef ds:uri="a4835a7c-f090-4359-a136-955a30016034"/>
    <ds:schemaRef ds:uri="85ad3c6e-fe75-41f2-bb17-27bbdb22ec96"/>
    <ds:schemaRef ds:uri="650f8f94-3a2b-4eaf-acb8-e9d13a20a666"/>
    <ds:schemaRef ds:uri="3132b114-2c2a-4fa4-bf13-a5c4d835a216"/>
  </ds:schemaRefs>
</ds:datastoreItem>
</file>

<file path=customXml/itemProps3.xml><?xml version="1.0" encoding="utf-8"?>
<ds:datastoreItem xmlns:ds="http://schemas.openxmlformats.org/officeDocument/2006/customXml" ds:itemID="{D113DA71-C442-4C64-85EC-28C7CEF077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0f8f94-3a2b-4eaf-acb8-e9d13a20a666"/>
    <ds:schemaRef ds:uri="3132b114-2c2a-4fa4-bf13-a5c4d835a2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1112</TotalTime>
  <Words>1647</Words>
  <Application>Microsoft Office PowerPoint</Application>
  <PresentationFormat>Custom</PresentationFormat>
  <Paragraphs>199</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Montserrat</vt:lpstr>
      <vt:lpstr>Montserrat Medium</vt:lpstr>
      <vt:lpstr>Calibri</vt:lpstr>
      <vt:lpstr>Canva Sans</vt:lpstr>
      <vt:lpstr>DM Sans</vt:lpstr>
      <vt:lpstr>Aptos</vt:lpstr>
      <vt:lpstr>DM Sans Bold Italics</vt:lpstr>
      <vt:lpstr>Montserrat Semi-Bold</vt:lpstr>
      <vt:lpstr>Arial</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Last Minute Chaos</vt:lpstr>
      <vt:lpstr>Personal Impact on Employees Before and After Improvements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WFE Presentation template- Vivid</dc:title>
  <dc:creator>Lauren Hall</dc:creator>
  <cp:lastModifiedBy>Jillian Chisholm</cp:lastModifiedBy>
  <cp:revision>8</cp:revision>
  <dcterms:created xsi:type="dcterms:W3CDTF">2006-08-16T00:00:00Z</dcterms:created>
  <dcterms:modified xsi:type="dcterms:W3CDTF">2024-09-25T17:59:58Z</dcterms:modified>
  <dc:identifier>DAF_YvZsEWY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0x010100B6463D01BEF9A84691861C8B3829D3B5</vt:lpwstr>
  </property>
</Properties>
</file>