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67671"/>
  </p:normalViewPr>
  <p:slideViewPr>
    <p:cSldViewPr snapToGrid="0">
      <p:cViewPr>
        <p:scale>
          <a:sx n="112" d="100"/>
          <a:sy n="112" d="100"/>
        </p:scale>
        <p:origin x="-72" y="-960"/>
      </p:cViewPr>
      <p:guideLst/>
    </p:cSldViewPr>
  </p:slideViewPr>
  <p:notesTextViewPr>
    <p:cViewPr>
      <p:scale>
        <a:sx n="1" d="1"/>
        <a:sy n="1" d="1"/>
      </p:scale>
      <p:origin x="0" y="-76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DA92D-7694-5047-B12B-081C51582B4F}" type="datetimeFigureOut">
              <a:rPr lang="de-DE" smtClean="0"/>
              <a:t>26.09.24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D49C4-CC56-F04D-ACF9-FBEAE2756B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266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Good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morning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ladies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gentlemen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,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I am </a:t>
            </a:r>
            <a:r>
              <a:rPr lang="de-AT" b="0" i="0" u="none" strike="noStrike" err="1">
                <a:solidFill>
                  <a:srgbClr val="000000"/>
                </a:solidFill>
                <a:effectLst/>
              </a:rPr>
              <a:t>pleased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 tobe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talk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–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place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particular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individual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aspects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As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field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presents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us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major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challenges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every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day</a:t>
            </a:r>
            <a:r>
              <a:rPr lang="de-AT" b="1" i="0" u="none" strike="noStrike">
                <a:solidFill>
                  <a:srgbClr val="000000"/>
                </a:solidFill>
                <a:effectLst/>
              </a:rPr>
              <a:t>. </a:t>
            </a:r>
          </a:p>
          <a:p>
            <a:pPr algn="l"/>
            <a:endParaRPr lang="de-AT" b="1" i="0" u="none" strike="noStrike">
              <a:solidFill>
                <a:srgbClr val="000000"/>
              </a:solidFill>
              <a:effectLst/>
            </a:endParaRPr>
          </a:p>
          <a:p>
            <a:pPr algn="l"/>
            <a:r>
              <a:rPr lang="de-AT" b="1" i="0" u="none" strike="noStrike">
                <a:solidFill>
                  <a:srgbClr val="000000"/>
                </a:solidFill>
                <a:effectLst/>
              </a:rPr>
              <a:t>Emotional 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stress, high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workloads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dealing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difficult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situations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part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1" i="0" u="none" strike="noStrike">
                <a:solidFill>
                  <a:srgbClr val="000000"/>
                </a:solidFill>
                <a:effectLst/>
              </a:rPr>
              <a:t>. </a:t>
            </a:r>
          </a:p>
          <a:p>
            <a:pPr algn="l"/>
            <a:endParaRPr lang="de-AT" b="1" i="0" u="none" strike="noStrike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 ourselves as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positive, supportive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err="1">
                <a:solidFill>
                  <a:srgbClr val="000000"/>
                </a:solidFill>
                <a:effectLst/>
              </a:rPr>
              <a:t>promotes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 both: 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the 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life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Today, I will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based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psychology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own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role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. </a:t>
            </a:r>
          </a:p>
          <a:p>
            <a:pPr algn="l"/>
            <a:endParaRPr lang="de-AT" b="0" i="0" u="none" strike="noStrike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I 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will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become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strong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ourselves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ultimately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mind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own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I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look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forward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principles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discussing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implement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routine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253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A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under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conditions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quickly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wane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starts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right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and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central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components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style.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Studies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significantly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increases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performance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Cameron and Spreitzer (2012)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receive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basis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satisfied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true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emotional stress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high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plays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central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Why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so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-term care?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Motivation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very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greater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reduces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turnover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Trust and a sense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belonging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trust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between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promotes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belonging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increases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cohesion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direct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Emotional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stability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emotional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buffer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against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stress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associated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Regular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remain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difficult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situations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face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self-confidence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Long-term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employee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retention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retain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over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respected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reason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organization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times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shortage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skilled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Practical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approaches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promoting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-term care: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Regular, personal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Managers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personal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specific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positive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tailored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A simple “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thank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”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message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detailed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addresses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specific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greater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Publicly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recognize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'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publicly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“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month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” initiative. 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point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visible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member's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Integrate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into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everyday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life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Managers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provide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formal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integrate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routine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Small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gestures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such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personal “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thank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”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during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shift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encouraging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message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big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Set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respectful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communication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standard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Create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respectful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appreciative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communication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becomes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norm.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spirit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respected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contributions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ideas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promotes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exchange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collaboration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Shared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rituals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rituals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reflected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upon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week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short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praise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colleagues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emphasizes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politeness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demands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high and emotional stress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life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difference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Leaders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promote such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workforce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ultimately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contributes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higher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927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already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happening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day-to-day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Every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initiative,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treat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happens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by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chance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and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necessarily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strategically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exactly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just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implementing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approaches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occasionally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embedding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purposefully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consistently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style.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Set an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example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communication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course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talk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But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>
                <a:solidFill>
                  <a:srgbClr val="000000"/>
                </a:solidFill>
                <a:effectLst/>
              </a:rPr>
              <a:t>consciously 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communicating 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in an open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solution-oriented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so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consistently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just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addressing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problems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well-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space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express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thoughts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integrate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day-to-day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Encouraging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personal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already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strategically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strengthening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defining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tasks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decision-making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powers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get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cannot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left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must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structured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consciously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encouraged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Concrete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measures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implement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strategically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Promote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Yes,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courses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specifically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tailored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offering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further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recognizing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promoting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and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supporting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empowered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Set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support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process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Goals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measurable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realistic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? Here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specifically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defined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monitored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alone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support,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accompany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provide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Recognizing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highlighting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Recognition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happens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life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public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context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rituals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consciously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visibly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cohesion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must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left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must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strategically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embedded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consistently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implemented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supported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not just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occasionally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1.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Investing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time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today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fewer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problems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tomorrow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first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glance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time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further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targeted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point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consciously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time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delegate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reduce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workload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Fewer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conflicts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open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communication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fewer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misunderstandings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conflicts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otherwise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time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energy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later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Less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fluctuation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satisfied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time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resources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due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Higher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productivity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comfortable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efficiently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faster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smoother.</a:t>
            </a: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2. Small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steps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instead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big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changes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doesn't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suddenly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completely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changes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big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difference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Feedback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sessions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don't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last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hours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An honest,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short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“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”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between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hardly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any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time at all,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enormous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effect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Further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organized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internally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constantly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attending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expensive external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courses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Even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workshops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exchange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knowledge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3. Take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advantage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time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flexibility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Managers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flexible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hours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implement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measures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example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sessions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scheduled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don't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disrupt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workflow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meaningfully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integrated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Short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check-ins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beginning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shift: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minutes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quick update,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reflection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Integrated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routine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always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formal – an honest “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thank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”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during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require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any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additional time,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immediate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4. The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cost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“not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doing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”: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do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invest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time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empowering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major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problems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arise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Burnout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frustration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do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receive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get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tired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unmotivated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burned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quickly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Dealing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stressed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dissatisfied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costs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time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nerves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preventive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Fluctuation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new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hires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Searching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integrating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extremely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time-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consuming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expensive.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Investing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existing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resources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5. 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part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your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management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style: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an additional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task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management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style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integrated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routine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designing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such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supports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costing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additional time.</a:t>
            </a: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Summary: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don't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time,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saves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time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reduces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fluctuation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conflict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overload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improves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productivity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addition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requires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but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conscious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changes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interactions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big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effect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The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question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whether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there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time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– but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whether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time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avoid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major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problems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future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.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06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reached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and I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like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summarize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points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just nice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theories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practical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approaches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?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Because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elements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PERMA-Lead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achievement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–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contribute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directly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improve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comfortable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experience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resilient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stress. Engagement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cohesion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A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intrinsic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provide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orientation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integrate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principles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consciously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consistently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higher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and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workforce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bottom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optional, but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necessity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care. By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supporting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promote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organization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individual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aspects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Leadership,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right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structural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conditions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appropriate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structures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frameworks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support Positive Leadership,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measures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limited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effect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At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point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, I will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hand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over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Vic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will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implement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structural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level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structures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anchor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Leadership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institutions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.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434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based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psychology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was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Martin Seligman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2000s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. </a:t>
            </a:r>
          </a:p>
          <a:p>
            <a:pPr algn="l"/>
            <a:endParaRPr lang="de-AT" b="0" i="0" u="none" strike="noStrike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aim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approach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minimize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people's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weaknesses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promote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. </a:t>
            </a:r>
          </a:p>
          <a:p>
            <a:pPr algn="l"/>
            <a:endParaRPr lang="de-AT" b="0" i="0" u="none" strike="noStrike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physically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basis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plays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As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consciously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–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, </a:t>
            </a: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enables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continuous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. </a:t>
            </a: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so,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attention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structure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organization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personal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presentation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I will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discuss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aspects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Leadership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based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includes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central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pillars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and </a:t>
            </a:r>
            <a:r>
              <a:rPr lang="de-AT" b="0" i="0" u="none" strike="noStrike" err="1">
                <a:solidFill>
                  <a:srgbClr val="000000"/>
                </a:solidFill>
                <a:effectLst/>
              </a:rPr>
              <a:t>achievement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endParaRPr lang="de-AT" b="0" i="0" u="none" strike="noStrike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These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principles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provide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tool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own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resources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, </a:t>
            </a: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but 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Because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themselves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err="1">
                <a:solidFill>
                  <a:srgbClr val="000000"/>
                </a:solidFill>
                <a:effectLst/>
              </a:rPr>
              <a:t>strengths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 </a:t>
            </a: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others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err="1">
                <a:solidFill>
                  <a:srgbClr val="000000"/>
                </a:solidFill>
                <a:effectLst/>
              </a:rPr>
              <a:t>better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 </a:t>
            </a: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positivity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. </a:t>
            </a: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This 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directly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affects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care </a:t>
            </a:r>
          </a:p>
          <a:p>
            <a:pPr algn="l"/>
            <a:r>
              <a:rPr lang="de-AT" b="0" i="0" u="none" strike="noStrike">
                <a:solidFill>
                  <a:srgbClr val="000000"/>
                </a:solidFill>
                <a:effectLst/>
              </a:rPr>
              <a:t>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6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strength-oriented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consciously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weaknesses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By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potential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increasing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Particularly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routine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physically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demanding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strength-oriented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'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resolve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assurance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members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terms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professional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expertise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regard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personal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abilities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and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trust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paramount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nurtured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higher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levels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empowered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encouraged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proactively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difficult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situations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Strength-oriented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hand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hand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value-based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leadership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By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exemplifying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empathy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integrity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atmosphere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supported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professionally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personally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effect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resilience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remains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a high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level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Through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strengths-based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values-oriented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management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promote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aspects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already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mentioned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trusting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meaningfulness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together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Such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enables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comfortable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remain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retaining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qualified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personnel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current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situation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1934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scientifically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based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approach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stems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from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psychology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specifically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designed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promote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own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offers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tool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people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potential.</a:t>
            </a: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PERMA stands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central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pillars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–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– Engagement</a:t>
            </a:r>
            <a:br>
              <a:rPr lang="de-AT" b="0" i="0" u="none" strike="noStrike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– Meaning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>
                <a:solidFill>
                  <a:srgbClr val="000000"/>
                </a:solidFill>
                <a:effectLst/>
              </a:rPr>
              <a:t>A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Accomplishment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particularly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relevant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context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care. In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characterized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stress, emotional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high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pressure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PERMA-Lead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increase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 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atmosphere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trust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support.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because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space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invaluable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Meaningfulness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deeper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connection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routine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Achieving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powerful motivational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tool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personal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level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As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built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elements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Applying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principles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will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comfortable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remain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maintaining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high-quality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counteracting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shortage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skilled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242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first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component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face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major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physically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demanding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consciously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gratitude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contentment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measurable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performance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Research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shows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reduce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stress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increase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creativity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problem-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solving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skills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resilience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(Fredrickson, 2001).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precisely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skills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needed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cope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demanding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maintaining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As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By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modeling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attitude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encouraging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good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improve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morale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field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like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emotional stress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high,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difference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between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happy,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exhausted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Practical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approaches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fostering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homes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Regular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gratitude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rounds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Introduce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short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gratitude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rounds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during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grateful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last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week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include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personal and professional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aspects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Celebrate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Even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form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shared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coffee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breaks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highlighting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Establish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do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enormous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amount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overlooked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hectic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Introduce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praised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personal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thank-you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letter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err="1">
                <a:solidFill>
                  <a:srgbClr val="000000"/>
                </a:solidFill>
                <a:effectLst/>
              </a:rPr>
              <a:t>meeting</a:t>
            </a:r>
            <a:r>
              <a:rPr lang="de-AT" b="0" i="0" u="none" strike="noStrike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>
                <a:solidFill>
                  <a:srgbClr val="000000"/>
                </a:solidFill>
                <a:effectLst/>
              </a:rPr>
              <a:t>Encourage 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mental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breaks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Provide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spaces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short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mental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breaks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“positive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breaks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”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withdraw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breathe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recharge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organize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thoughts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lower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stress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levels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boost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mood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Recognizing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emotional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labor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emotional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labor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integral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conversations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honor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aspect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provide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support, such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supervision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access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mental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health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counselors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process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emotional toll.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practical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approaches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integrate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day-to-day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supported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ultimately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reflects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positively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reduce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stress,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spirit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829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next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component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Engagement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fully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energy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dedication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because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technically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demanding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proactive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difficult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situations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workplace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arises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tasks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fulfill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same time.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Experiencing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flow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completely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absorbed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lose track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time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higher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productivity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life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characterized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routines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difficult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experience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flow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conditions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Studies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experience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burnout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positions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times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shortage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skilled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therefore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particularly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conditions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Practical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approaches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fostering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homes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Promote individual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Deploy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according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interests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particularly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interested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dementia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specialize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area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absorbed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task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increases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Transfer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allowed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involved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Offer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projects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contribute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ideas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increase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self-efficacy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higher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Offer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continuing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education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Regular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professional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supported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factor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Regular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sessions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Hold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structured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sessions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receive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performance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discuss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Clear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perspectives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promote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direction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Flexibility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workplace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Wherever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possible,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space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flexibility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organize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shape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some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own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involved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process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offering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flexible shift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models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personal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certain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Set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common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towards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Set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By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reviewing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together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By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steps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increase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passionate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hand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Engaged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experience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validated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do. This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greater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lower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turnover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two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factors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sector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8350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third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component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building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central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aspect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between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Positive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trusting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Good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belonging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spirit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fewer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conflicts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cooperation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stressful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times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Open,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communication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addition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good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direct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 Residents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comfortable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better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positive emotional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connection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These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contribute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significantly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life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Practical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approaches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fostering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home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Team-building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activities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Promote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togetherness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team-building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activities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don't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necessarily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work-related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Joint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excursions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simple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breaks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together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cohesion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get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personal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level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Encourage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open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communication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Create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culture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open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communication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address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problems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Regular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discussion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promote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exchange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ideas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clarify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misunderstandings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conflicts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Mentoring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programs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Implement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mentoring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programs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experienced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newer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available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points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promotes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knowledge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transfer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Regular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appreciation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Every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perform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emotional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remains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unseen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interviews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thank-you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rituals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formal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awards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Create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personal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encouraged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assigning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specific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holding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conversations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rituals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drinking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coffee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together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contribute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improve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life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Develop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conflict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resolution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skills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Offer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education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constructively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resolve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conflicts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conflicts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addressed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openly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respectfully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contribute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further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instead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becoming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burden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collaboration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measures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specifically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promote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together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based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trust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mutual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resilient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happier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affects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general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atmosphere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relationships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foundation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functioning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facility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place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trust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security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466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fourth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component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plays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particularly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Many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find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very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because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direct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Knowing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improves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people's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persevere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times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As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deeper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In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stressful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demanding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environment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like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easy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lose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sight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behind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tasks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However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precisely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drives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themselves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high-quality care.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arises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fulfill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tasks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big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picture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difference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organization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Practical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approaches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fostering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meaning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home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Share personal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stories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experience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emotional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stories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stories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shared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in an internal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newsletter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joint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aspects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Emphasize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organization's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mission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values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Nursing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homes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mission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center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values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communicated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contributes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fulfilling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mission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example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notices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conversations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Connect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bigger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picture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explain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organization's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larger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form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condition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improved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result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feedback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from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relatives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appreciate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Reflect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individual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meaning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Encourage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personal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linked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Hold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conversations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reflect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perceive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connection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Initiate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employee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projects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staff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start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own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projects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initiatives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particularly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hearts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improvement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Such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projects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creative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own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contribution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Introduce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reflection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rituals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Create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reflect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together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enriches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take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form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discuss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Such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rituals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keep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behind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view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By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promoting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meaningfulness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'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one's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real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difference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strong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continue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difficult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phases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meaningfulness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source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strength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stamina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retention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high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53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fifth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final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component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PERMA-Lead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model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Accomplishment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routine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stress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high,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measurable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perform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daily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tasks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personal and professional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objectives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deep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structure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life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As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actively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support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process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realistic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supporting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Studies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accomplishment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boosts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self-confidence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greater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job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satisfaction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experience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meaningful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Practical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approaches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fostering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goal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accomplishment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home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Set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achievable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Help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realistic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level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These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specific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measurable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how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example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improving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certain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further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specific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Regular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success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monitoring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Hold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check-ins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review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not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keep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track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also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provides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identify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overcome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obstacles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at an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stage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Recognize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celebrate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Recognizing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ones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crucial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formal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small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praise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sessions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boosts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'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self-confidence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encourages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remain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Promote individual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Provide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opportunities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professionally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personally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through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further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training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responsibility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participation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projects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opportunity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continuous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Set and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pursue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addition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individual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fosters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community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everyone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same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direction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Team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relate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include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new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initiatives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organization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towards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discussed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together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Positive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focus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field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like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challenges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foreground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focus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Caregivers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encouraged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reflect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own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proud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have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whether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personal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growth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Accomplishment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gives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feeling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not just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about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mundane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tasks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but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making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real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difference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boosts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self-esteem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As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leaders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our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develop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can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look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back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achievements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with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pride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setting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clear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goals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providing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recognition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This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particularly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-term 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ensure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quality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care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long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term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D49C4-CC56-F04D-ACF9-FBEAE2756BF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896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0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2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9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6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1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9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8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9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9/26/24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7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9/26/24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6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729A30-F429-4967-81E8-45F6757C8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FC137C-7F97-41FA-86A1-2E01C3837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967903" cy="68579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9FBFB9D3-7D34-4948-B4D0-73E7B6E52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54949" y="-54949"/>
            <a:ext cx="6858005" cy="6967903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883CA9-AB43-5FEB-F78D-D2226F538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2754999"/>
            <a:ext cx="4348578" cy="20052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2500" b="1" i="0" u="none" strike="noStrike">
                <a:effectLst/>
              </a:rPr>
              <a:t>Positive Leadership and PERMA-Lead: </a:t>
            </a:r>
            <a:r>
              <a:rPr lang="de-AT" sz="2500" b="1" i="0" u="none" strike="noStrike" err="1">
                <a:effectLst/>
              </a:rPr>
              <a:t>Strengthening</a:t>
            </a:r>
            <a:r>
              <a:rPr lang="de-AT" sz="2500" b="1" i="0" u="none" strike="noStrike">
                <a:effectLst/>
              </a:rPr>
              <a:t> </a:t>
            </a:r>
            <a:r>
              <a:rPr lang="de-AT" sz="2500" b="1" i="0" u="none" strike="noStrike" err="1">
                <a:effectLst/>
              </a:rPr>
              <a:t>the</a:t>
            </a:r>
            <a:r>
              <a:rPr lang="de-AT" sz="2500" b="1" i="0" u="none" strike="noStrike">
                <a:effectLst/>
              </a:rPr>
              <a:t> </a:t>
            </a:r>
            <a:r>
              <a:rPr lang="de-AT" sz="2500" b="1" i="0" u="none" strike="noStrike" err="1">
                <a:effectLst/>
              </a:rPr>
              <a:t>leadership</a:t>
            </a:r>
            <a:r>
              <a:rPr lang="de-AT" sz="2500" b="1" i="0" u="none" strike="noStrike">
                <a:effectLst/>
              </a:rPr>
              <a:t> </a:t>
            </a:r>
            <a:r>
              <a:rPr lang="de-AT" sz="2500" b="1" i="0" u="none" strike="noStrike" err="1">
                <a:effectLst/>
              </a:rPr>
              <a:t>personality</a:t>
            </a:r>
            <a:r>
              <a:rPr lang="de-AT" sz="2500" b="1" i="0" u="none" strike="noStrike">
                <a:effectLst/>
              </a:rPr>
              <a:t> in </a:t>
            </a:r>
            <a:r>
              <a:rPr lang="de-AT" sz="2500" b="1" i="0" u="none" strike="noStrike" err="1">
                <a:effectLst/>
              </a:rPr>
              <a:t>long</a:t>
            </a:r>
            <a:r>
              <a:rPr lang="de-AT" sz="2500" b="1" i="0" u="none" strike="noStrike">
                <a:effectLst/>
              </a:rPr>
              <a:t>-term care</a:t>
            </a:r>
            <a:endParaRPr lang="de-DE" sz="25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62CDACF-047A-8C03-02FC-31719B1CA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8" y="4902489"/>
            <a:ext cx="4348578" cy="9850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de-DE" dirty="0"/>
              <a:t>Renate Kraus, MBA </a:t>
            </a:r>
            <a:r>
              <a:rPr lang="de-DE" dirty="0" err="1"/>
              <a:t>MSc</a:t>
            </a:r>
            <a:r>
              <a:rPr lang="de-DE" dirty="0"/>
              <a:t>, </a:t>
            </a:r>
          </a:p>
          <a:p>
            <a:pPr>
              <a:lnSpc>
                <a:spcPct val="110000"/>
              </a:lnSpc>
            </a:pPr>
            <a:r>
              <a:rPr lang="de-DE" dirty="0"/>
              <a:t>Managing </a:t>
            </a:r>
            <a:r>
              <a:rPr lang="de-DE" dirty="0" err="1"/>
              <a:t>Director</a:t>
            </a:r>
            <a:r>
              <a:rPr lang="de-DE" dirty="0"/>
              <a:t>, Institute </a:t>
            </a:r>
            <a:r>
              <a:rPr lang="de-DE" dirty="0" err="1"/>
              <a:t>for</a:t>
            </a:r>
            <a:r>
              <a:rPr lang="de-DE" dirty="0"/>
              <a:t> Education in </a:t>
            </a:r>
            <a:r>
              <a:rPr lang="de-DE" dirty="0" err="1"/>
              <a:t>Healthcare</a:t>
            </a:r>
            <a:endParaRPr lang="de-DE" sz="700" dirty="0"/>
          </a:p>
        </p:txBody>
      </p:sp>
      <p:pic>
        <p:nvPicPr>
          <p:cNvPr id="4" name="Picture 3" descr="Red toy person in front of two lines of white figures">
            <a:extLst>
              <a:ext uri="{FF2B5EF4-FFF2-40B4-BE49-F238E27FC236}">
                <a16:creationId xmlns:a16="http://schemas.microsoft.com/office/drawing/2014/main" id="{7839F0D1-9663-3E49-738D-0CB045B1636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6825" r="22969"/>
          <a:stretch/>
        </p:blipFill>
        <p:spPr>
          <a:xfrm>
            <a:off x="6967903" y="-14"/>
            <a:ext cx="5236733" cy="6858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072BCD6B-D09C-B18B-AEB0-6AB73DA724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3708" y="2603661"/>
            <a:ext cx="4846211" cy="68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29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7C84CF-F020-9DFE-1B6E-5DB193634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2000" b="1" i="0" u="none" strike="noStrike">
                <a:effectLst/>
              </a:rPr>
              <a:t>A </a:t>
            </a:r>
            <a:r>
              <a:rPr lang="de-AT" sz="2000" b="1" i="0" u="none" strike="noStrike" err="1">
                <a:effectLst/>
              </a:rPr>
              <a:t>culture</a:t>
            </a:r>
            <a:r>
              <a:rPr lang="de-AT" sz="2000" b="1" i="0" u="none" strike="noStrike">
                <a:effectLst/>
              </a:rPr>
              <a:t> </a:t>
            </a:r>
            <a:r>
              <a:rPr lang="de-AT" sz="2000" b="1" i="0" u="none" strike="noStrike" err="1">
                <a:effectLst/>
              </a:rPr>
              <a:t>of</a:t>
            </a:r>
            <a:r>
              <a:rPr lang="de-AT" sz="2000" b="1" i="0" u="none" strike="noStrike">
                <a:effectLst/>
              </a:rPr>
              <a:t> positive </a:t>
            </a:r>
            <a:r>
              <a:rPr lang="de-AT" sz="2000" b="1" i="0" u="none" strike="noStrike" err="1">
                <a:effectLst/>
              </a:rPr>
              <a:t>feedback</a:t>
            </a:r>
            <a:r>
              <a:rPr lang="de-AT" sz="2000" b="1" i="0" u="none" strike="noStrike">
                <a:effectLst/>
              </a:rPr>
              <a:t> and </a:t>
            </a:r>
            <a:r>
              <a:rPr lang="de-AT" sz="2000" b="1" i="0" u="none" strike="noStrike" err="1">
                <a:effectLst/>
              </a:rPr>
              <a:t>appreciation</a:t>
            </a:r>
            <a:br>
              <a:rPr lang="de-AT" sz="2000" b="1" i="0" u="none" strike="noStrike">
                <a:effectLst/>
              </a:rPr>
            </a:br>
            <a:r>
              <a:rPr lang="de-AT" sz="2000" b="1" i="0" u="none" strike="noStrike" err="1">
                <a:effectLst/>
              </a:rPr>
              <a:t>Appreciation</a:t>
            </a:r>
            <a:r>
              <a:rPr lang="de-AT" sz="2000" b="1" i="0" u="none" strike="noStrike">
                <a:effectLst/>
              </a:rPr>
              <a:t> in </a:t>
            </a:r>
            <a:r>
              <a:rPr lang="de-AT" sz="2000" b="1" i="0" u="none" strike="noStrike" err="1">
                <a:effectLst/>
              </a:rPr>
              <a:t>long</a:t>
            </a:r>
            <a:r>
              <a:rPr lang="de-AT" sz="2000" b="1" i="0" u="none" strike="noStrike">
                <a:effectLst/>
              </a:rPr>
              <a:t>-term care:</a:t>
            </a:r>
            <a:br>
              <a:rPr lang="de-AT" sz="2000" b="0" i="0" u="none" strike="noStrike">
                <a:effectLst/>
              </a:rPr>
            </a:br>
            <a:endParaRPr lang="de-DE" sz="20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A7FD1E-EF8A-E539-90C7-8AF797AF2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374" y="2227810"/>
            <a:ext cx="4140096" cy="351351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300" b="0" i="0" u="none" strike="noStrike" dirty="0">
                <a:effectLst/>
              </a:rPr>
              <a:t>An </a:t>
            </a:r>
            <a:r>
              <a:rPr lang="de-AT" sz="1300" b="0" i="0" u="none" strike="noStrike" dirty="0" err="1">
                <a:effectLst/>
              </a:rPr>
              <a:t>appreciative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work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environment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is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particularly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important</a:t>
            </a:r>
            <a:r>
              <a:rPr lang="de-AT" sz="1300" b="0" i="0" u="none" strike="noStrike" dirty="0">
                <a:effectLst/>
              </a:rPr>
              <a:t> in </a:t>
            </a:r>
            <a:r>
              <a:rPr lang="de-AT" sz="1300" b="0" i="0" u="none" strike="noStrike" dirty="0" err="1">
                <a:effectLst/>
              </a:rPr>
              <a:t>long</a:t>
            </a:r>
            <a:r>
              <a:rPr lang="de-AT" sz="1300" b="0" i="0" u="none" strike="noStrike" dirty="0">
                <a:effectLst/>
              </a:rPr>
              <a:t>-term care </a:t>
            </a:r>
            <a:r>
              <a:rPr lang="de-AT" sz="1300" b="0" i="0" u="none" strike="noStrike" dirty="0" err="1">
                <a:effectLst/>
              </a:rPr>
              <a:t>to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motivate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employees</a:t>
            </a:r>
            <a:r>
              <a:rPr lang="de-AT" sz="1300" b="0" i="0" u="none" strike="noStrike" dirty="0">
                <a:effectLst/>
              </a:rPr>
              <a:t> and </a:t>
            </a:r>
            <a:r>
              <a:rPr lang="de-AT" sz="1300" b="0" i="0" u="none" strike="noStrike" dirty="0" err="1">
                <a:effectLst/>
              </a:rPr>
              <a:t>prevent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turnover</a:t>
            </a:r>
            <a:r>
              <a:rPr lang="de-AT" sz="1300" b="0" i="0" u="none" strike="noStrike" dirty="0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300" b="1" i="0" u="none" strike="noStrike" dirty="0">
                <a:effectLst/>
              </a:rPr>
              <a:t>Scientific </a:t>
            </a:r>
            <a:r>
              <a:rPr lang="de-AT" sz="1300" b="1" i="0" u="none" strike="noStrike" dirty="0" err="1">
                <a:effectLst/>
              </a:rPr>
              <a:t>basis</a:t>
            </a:r>
            <a:r>
              <a:rPr lang="de-AT" sz="1300" b="1" i="0" u="none" strike="noStrike" dirty="0">
                <a:effectLst/>
              </a:rPr>
              <a:t>:</a:t>
            </a:r>
            <a:r>
              <a:rPr lang="de-AT" sz="1300" b="0" i="0" u="none" strike="noStrike" dirty="0">
                <a:effectLst/>
              </a:rPr>
              <a:t> </a:t>
            </a:r>
            <a:r>
              <a:rPr lang="de-AT" sz="1300" b="0" i="0" u="none" strike="noStrike" dirty="0" err="1">
                <a:effectLst/>
              </a:rPr>
              <a:t>According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to</a:t>
            </a:r>
            <a:r>
              <a:rPr lang="de-AT" sz="1300" b="0" i="0" u="none" strike="noStrike" dirty="0">
                <a:effectLst/>
              </a:rPr>
              <a:t> Cameron &amp; Spreitzer (2012), positive </a:t>
            </a:r>
            <a:r>
              <a:rPr lang="de-AT" sz="1300" b="0" i="0" u="none" strike="noStrike" dirty="0" err="1">
                <a:effectLst/>
              </a:rPr>
              <a:t>feedback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promotes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employee</a:t>
            </a:r>
            <a:r>
              <a:rPr lang="de-AT" sz="1300" b="0" i="0" u="none" strike="noStrike" dirty="0">
                <a:effectLst/>
              </a:rPr>
              <a:t> </a:t>
            </a:r>
            <a:r>
              <a:rPr lang="de-AT" sz="1300" b="0" i="0" u="none" strike="noStrike" dirty="0" err="1">
                <a:effectLst/>
              </a:rPr>
              <a:t>performance</a:t>
            </a:r>
            <a:r>
              <a:rPr lang="de-AT" sz="1300" b="0" i="0" u="none" strike="noStrike" dirty="0">
                <a:effectLst/>
              </a:rPr>
              <a:t> and </a:t>
            </a:r>
            <a:r>
              <a:rPr lang="de-AT" sz="1300" b="0" i="0" u="none" strike="noStrike">
                <a:effectLst/>
              </a:rPr>
              <a:t>well-</a:t>
            </a:r>
            <a:r>
              <a:rPr lang="de-AT" sz="1300" b="0" i="0" u="none" strike="noStrike" err="1">
                <a:effectLst/>
              </a:rPr>
              <a:t>being</a:t>
            </a:r>
            <a:r>
              <a:rPr lang="de-AT" sz="1300" b="0" i="0" u="none" strike="noStrike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AT" sz="1300" b="0" i="0" u="none" strike="noStrike">
              <a:effectLst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de-AT" sz="1300" b="1"/>
              <a:t>Why is this important</a:t>
            </a:r>
            <a:r>
              <a:rPr lang="de-AT" sz="1300" b="1" i="0" u="none" strike="noStrike">
                <a:effectLst/>
              </a:rPr>
              <a:t>: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300" b="0" i="0" u="none" strike="noStrike">
                <a:effectLst/>
              </a:rPr>
              <a:t>For Motivation and satisfaction of our employees AND ourselfes as a leader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300" b="0" i="0" u="none" strike="noStrike">
                <a:effectLst/>
              </a:rPr>
              <a:t>Trust and Sense of belonging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300" b="0" i="0" u="none" strike="noStrike">
                <a:effectLst/>
              </a:rPr>
              <a:t>Emotional Stabilität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300" b="0" i="0" u="none" strike="noStrike">
                <a:effectLst/>
              </a:rPr>
              <a:t>Long tern employees retention</a:t>
            </a:r>
            <a:br>
              <a:rPr lang="de-AT" sz="1300" b="0" i="0" u="none" strike="noStrike" dirty="0">
                <a:effectLst/>
              </a:rPr>
            </a:br>
            <a:endParaRPr lang="de-AT" sz="1300" b="0" i="0" u="none" strike="noStrike" dirty="0">
              <a:effectLst/>
            </a:endParaRPr>
          </a:p>
          <a:p>
            <a:pPr>
              <a:lnSpc>
                <a:spcPct val="110000"/>
              </a:lnSpc>
            </a:pPr>
            <a:endParaRPr lang="de-DE" sz="13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k 4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87921631-C6D4-7218-E783-7A91801557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64" y="1023832"/>
            <a:ext cx="4788861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790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6CCA15-35D1-4893-A863-2426CF2A8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2200" b="1" i="0" u="none" strike="noStrike">
                <a:effectLst/>
              </a:rPr>
              <a:t>Positive </a:t>
            </a:r>
            <a:r>
              <a:rPr lang="de-AT" sz="2200" b="1" i="0" u="none" strike="noStrike" err="1">
                <a:effectLst/>
              </a:rPr>
              <a:t>leadership</a:t>
            </a:r>
            <a:r>
              <a:rPr lang="de-AT" sz="2200" b="1" i="0" u="none" strike="noStrike">
                <a:effectLst/>
              </a:rPr>
              <a:t>: </a:t>
            </a:r>
            <a:r>
              <a:rPr lang="de-AT" sz="2200" b="1" i="0" u="none" strike="noStrike" err="1">
                <a:effectLst/>
              </a:rPr>
              <a:t>What</a:t>
            </a:r>
            <a:r>
              <a:rPr lang="de-AT" sz="2200" b="1" i="0" u="none" strike="noStrike">
                <a:effectLst/>
              </a:rPr>
              <a:t> </a:t>
            </a:r>
            <a:r>
              <a:rPr lang="de-AT" sz="2200" b="1" i="0" u="none" strike="noStrike" err="1">
                <a:effectLst/>
              </a:rPr>
              <a:t>can</a:t>
            </a:r>
            <a:r>
              <a:rPr lang="de-AT" sz="2200" b="1" i="0" u="none" strike="noStrike">
                <a:effectLst/>
              </a:rPr>
              <a:t> a </a:t>
            </a:r>
            <a:r>
              <a:rPr lang="de-AT" sz="2200" b="1" i="0" u="none" strike="noStrike" err="1">
                <a:effectLst/>
              </a:rPr>
              <a:t>manager</a:t>
            </a:r>
            <a:r>
              <a:rPr lang="de-AT" sz="2200" b="1" i="0" u="none" strike="noStrike">
                <a:effectLst/>
              </a:rPr>
              <a:t> do </a:t>
            </a:r>
            <a:r>
              <a:rPr lang="de-AT" sz="2200" b="1" i="0" u="none" strike="noStrike" err="1">
                <a:effectLst/>
              </a:rPr>
              <a:t>specifically</a:t>
            </a:r>
            <a:r>
              <a:rPr lang="de-AT" sz="2200" b="1" i="0" u="none" strike="noStrike">
                <a:effectLst/>
              </a:rPr>
              <a:t>?</a:t>
            </a:r>
            <a:br>
              <a:rPr lang="de-AT" sz="2200" b="1" i="0" u="none" strike="noStrike">
                <a:effectLst/>
              </a:rPr>
            </a:br>
            <a:endParaRPr lang="de-DE" sz="22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D716DC-AF8D-BDA1-C760-7AF7754D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40" y="2278381"/>
            <a:ext cx="4968173" cy="385918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400" b="1" i="0" u="none" strike="noStrike" dirty="0">
                <a:effectLst/>
              </a:rPr>
              <a:t>Set an </a:t>
            </a:r>
            <a:r>
              <a:rPr lang="de-AT" sz="1400" b="1" i="0" u="none" strike="noStrike" dirty="0" err="1">
                <a:effectLst/>
              </a:rPr>
              <a:t>example</a:t>
            </a:r>
            <a:r>
              <a:rPr lang="de-AT" sz="1400" b="1" i="0" u="none" strike="noStrike" dirty="0">
                <a:effectLst/>
              </a:rPr>
              <a:t> </a:t>
            </a:r>
            <a:r>
              <a:rPr lang="de-AT" sz="1400" b="1" i="0" u="none" strike="noStrike" dirty="0" err="1">
                <a:effectLst/>
              </a:rPr>
              <a:t>through</a:t>
            </a:r>
            <a:r>
              <a:rPr lang="de-AT" sz="1400" b="1" i="0" u="none" strike="noStrike" dirty="0">
                <a:effectLst/>
              </a:rPr>
              <a:t> positive </a:t>
            </a:r>
            <a:r>
              <a:rPr lang="de-AT" sz="1400" b="1" i="0" u="none" strike="noStrike" dirty="0" err="1">
                <a:effectLst/>
              </a:rPr>
              <a:t>communication</a:t>
            </a:r>
            <a:r>
              <a:rPr lang="de-AT" sz="1400" b="1" i="0" u="none" strike="noStrike" dirty="0">
                <a:effectLst/>
              </a:rPr>
              <a:t>:</a:t>
            </a:r>
            <a:br>
              <a:rPr lang="de-AT" sz="1400" b="0" i="0" u="none" strike="noStrike" dirty="0">
                <a:effectLst/>
              </a:rPr>
            </a:br>
            <a:r>
              <a:rPr lang="de-AT" sz="1400" b="0" i="0" u="none" strike="noStrike" dirty="0" err="1">
                <a:effectLst/>
              </a:rPr>
              <a:t>Communicate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openly</a:t>
            </a:r>
            <a:r>
              <a:rPr lang="de-AT" sz="1400" b="0" i="0" u="none" strike="noStrike" dirty="0">
                <a:effectLst/>
              </a:rPr>
              <a:t>, </a:t>
            </a:r>
            <a:r>
              <a:rPr lang="de-AT" sz="1400" b="0" i="0" u="none" strike="noStrike" dirty="0" err="1">
                <a:effectLst/>
              </a:rPr>
              <a:t>appreciatively</a:t>
            </a:r>
            <a:r>
              <a:rPr lang="de-AT" sz="1400" b="0" i="0" u="none" strike="noStrike" dirty="0">
                <a:effectLst/>
              </a:rPr>
              <a:t> and in a </a:t>
            </a:r>
            <a:r>
              <a:rPr lang="de-AT" sz="1400" b="0" i="0" u="none" strike="noStrike" dirty="0" err="1">
                <a:effectLst/>
              </a:rPr>
              <a:t>solution-oriented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manner</a:t>
            </a:r>
            <a:r>
              <a:rPr lang="de-AT" sz="1400" b="0" i="0" u="none" strike="noStrike" dirty="0">
                <a:effectLst/>
              </a:rPr>
              <a:t> – </a:t>
            </a:r>
            <a:r>
              <a:rPr lang="de-AT" sz="1400" b="0" i="0" u="none" strike="noStrike" dirty="0" err="1">
                <a:effectLst/>
              </a:rPr>
              <a:t>with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the</a:t>
            </a:r>
            <a:r>
              <a:rPr lang="de-AT" sz="1400" b="0" i="0" u="none" strike="noStrike" dirty="0">
                <a:effectLst/>
              </a:rPr>
              <a:t> well-</a:t>
            </a:r>
            <a:r>
              <a:rPr lang="de-AT" sz="1400" b="0" i="0" u="none" strike="noStrike" dirty="0" err="1">
                <a:effectLst/>
              </a:rPr>
              <a:t>being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of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employees</a:t>
            </a:r>
            <a:r>
              <a:rPr lang="de-AT" sz="1400" b="0" i="0" u="none" strike="noStrike" dirty="0">
                <a:effectLst/>
              </a:rPr>
              <a:t> and </a:t>
            </a:r>
            <a:r>
              <a:rPr lang="de-AT" sz="1400" b="0" i="0" u="none" strike="noStrike" dirty="0" err="1">
                <a:effectLst/>
              </a:rPr>
              <a:t>residents</a:t>
            </a:r>
            <a:r>
              <a:rPr lang="de-AT" sz="1400" b="0" i="0" u="none" strike="noStrike" dirty="0">
                <a:effectLst/>
              </a:rPr>
              <a:t> in </a:t>
            </a:r>
            <a:r>
              <a:rPr lang="de-AT" sz="1400" b="0" i="0" u="none" strike="noStrike" dirty="0" err="1">
                <a:effectLst/>
              </a:rPr>
              <a:t>focus</a:t>
            </a:r>
            <a:r>
              <a:rPr lang="de-AT" sz="1400" b="0" i="0" u="none" strike="noStrike" dirty="0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400" b="1" i="0" u="none" strike="noStrike" dirty="0">
                <a:effectLst/>
              </a:rPr>
              <a:t>Promote personal </a:t>
            </a:r>
            <a:r>
              <a:rPr lang="de-AT" sz="1400" b="1" i="0" u="none" strike="noStrike" dirty="0" err="1">
                <a:effectLst/>
              </a:rPr>
              <a:t>responsibility</a:t>
            </a:r>
            <a:r>
              <a:rPr lang="de-AT" sz="1400" b="1" i="0" u="none" strike="noStrike" dirty="0">
                <a:effectLst/>
              </a:rPr>
              <a:t>:</a:t>
            </a:r>
            <a:br>
              <a:rPr lang="de-AT" sz="1400" b="0" i="0" u="none" strike="noStrike" dirty="0">
                <a:effectLst/>
              </a:rPr>
            </a:br>
            <a:r>
              <a:rPr lang="de-AT" sz="1400" b="0" i="0" u="none" strike="noStrike" dirty="0" err="1">
                <a:effectLst/>
              </a:rPr>
              <a:t>Delegate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clear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tasks</a:t>
            </a:r>
            <a:r>
              <a:rPr lang="de-AT" sz="1400" b="0" i="0" u="none" strike="noStrike" dirty="0">
                <a:effectLst/>
              </a:rPr>
              <a:t> and </a:t>
            </a:r>
            <a:r>
              <a:rPr lang="de-AT" sz="1400" b="0" i="0" u="none" strike="noStrike" dirty="0" err="1">
                <a:effectLst/>
              </a:rPr>
              <a:t>decision-making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authority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while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providing</a:t>
            </a:r>
            <a:r>
              <a:rPr lang="de-AT" sz="1400" b="0" i="0" u="none" strike="noStrike" dirty="0">
                <a:effectLst/>
              </a:rPr>
              <a:t> emotional support.</a:t>
            </a:r>
          </a:p>
          <a:p>
            <a:pPr>
              <a:lnSpc>
                <a:spcPct val="110000"/>
              </a:lnSpc>
            </a:pPr>
            <a:r>
              <a:rPr lang="de-AT" sz="1400" b="1" i="0" u="none" strike="noStrike" dirty="0" err="1">
                <a:effectLst/>
              </a:rPr>
              <a:t>Concrete</a:t>
            </a:r>
            <a:r>
              <a:rPr lang="de-AT" sz="1400" b="1" i="0" u="none" strike="noStrike" dirty="0">
                <a:effectLst/>
              </a:rPr>
              <a:t> </a:t>
            </a:r>
            <a:r>
              <a:rPr lang="de-AT" sz="1400" b="1" i="0" u="none" strike="noStrike" dirty="0" err="1">
                <a:effectLst/>
              </a:rPr>
              <a:t>measures</a:t>
            </a:r>
            <a:r>
              <a:rPr lang="de-AT" sz="1400" b="1" i="0" u="none" strike="noStrike" dirty="0">
                <a:effectLst/>
              </a:rPr>
              <a:t>:</a:t>
            </a:r>
            <a:endParaRPr lang="de-AT" sz="1400" b="0" i="0" u="none" strike="noStrike" dirty="0">
              <a:effectLst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400" b="1" i="0" u="none" strike="noStrike" dirty="0">
                <a:effectLst/>
              </a:rPr>
              <a:t>Promote </a:t>
            </a:r>
            <a:r>
              <a:rPr lang="de-AT" sz="1400" b="1" i="0" u="none" strike="noStrike" dirty="0" err="1">
                <a:effectLst/>
              </a:rPr>
              <a:t>further</a:t>
            </a:r>
            <a:r>
              <a:rPr lang="de-AT" sz="1400" b="1" i="0" u="none" strike="noStrike" dirty="0">
                <a:effectLst/>
              </a:rPr>
              <a:t> </a:t>
            </a:r>
            <a:r>
              <a:rPr lang="de-AT" sz="1400" b="1" i="0" u="none" strike="noStrike" dirty="0" err="1">
                <a:effectLst/>
              </a:rPr>
              <a:t>training</a:t>
            </a:r>
            <a:r>
              <a:rPr lang="de-AT" sz="1400" b="1" i="0" u="none" strike="noStrike" dirty="0">
                <a:effectLst/>
              </a:rPr>
              <a:t>:</a:t>
            </a:r>
            <a:br>
              <a:rPr lang="de-AT" sz="1400" b="0" i="0" u="none" strike="noStrike" dirty="0">
                <a:effectLst/>
              </a:rPr>
            </a:br>
            <a:r>
              <a:rPr lang="de-AT" sz="1400" b="0" i="0" u="none" strike="noStrike" dirty="0">
                <a:effectLst/>
              </a:rPr>
              <a:t>Regular </a:t>
            </a:r>
            <a:r>
              <a:rPr lang="de-AT" sz="1400" b="0" i="0" u="none" strike="noStrike" dirty="0" err="1">
                <a:effectLst/>
              </a:rPr>
              <a:t>training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to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build</a:t>
            </a:r>
            <a:r>
              <a:rPr lang="de-AT" sz="1400" b="0" i="0" u="none" strike="noStrike" dirty="0">
                <a:effectLst/>
              </a:rPr>
              <a:t> on </a:t>
            </a:r>
            <a:r>
              <a:rPr lang="de-AT" sz="1400" b="0" i="0" u="none" strike="noStrike" dirty="0" err="1">
                <a:effectLst/>
              </a:rPr>
              <a:t>strengths</a:t>
            </a:r>
            <a:r>
              <a:rPr lang="de-AT" sz="1400" b="0" i="0" u="none" strike="noStrike" dirty="0">
                <a:effectLst/>
              </a:rPr>
              <a:t> and support professional </a:t>
            </a:r>
            <a:r>
              <a:rPr lang="de-AT" sz="1400" b="0" i="0" u="none" strike="noStrike" dirty="0" err="1">
                <a:effectLst/>
              </a:rPr>
              <a:t>development</a:t>
            </a:r>
            <a:r>
              <a:rPr lang="de-AT" sz="1400" b="0" i="0" u="none" strike="noStrike" dirty="0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400" b="1" i="0" u="none" strike="noStrike" dirty="0">
                <a:effectLst/>
              </a:rPr>
              <a:t>Set and monitor </a:t>
            </a:r>
            <a:r>
              <a:rPr lang="de-AT" sz="1400" b="1" i="0" u="none" strike="noStrike" dirty="0" err="1">
                <a:effectLst/>
              </a:rPr>
              <a:t>clear</a:t>
            </a:r>
            <a:r>
              <a:rPr lang="de-AT" sz="1400" b="1" i="0" u="none" strike="noStrike" dirty="0">
                <a:effectLst/>
              </a:rPr>
              <a:t> </a:t>
            </a:r>
            <a:r>
              <a:rPr lang="de-AT" sz="1400" b="1" i="0" u="none" strike="noStrike" dirty="0" err="1">
                <a:effectLst/>
              </a:rPr>
              <a:t>goals</a:t>
            </a:r>
            <a:r>
              <a:rPr lang="de-AT" sz="1400" b="1" i="0" u="none" strike="noStrike" dirty="0">
                <a:effectLst/>
              </a:rPr>
              <a:t>:</a:t>
            </a:r>
            <a:br>
              <a:rPr lang="de-AT" sz="1400" b="0" i="0" u="none" strike="noStrike" dirty="0">
                <a:effectLst/>
              </a:rPr>
            </a:br>
            <a:r>
              <a:rPr lang="de-AT" sz="1400" b="0" i="0" u="none" strike="noStrike" dirty="0">
                <a:effectLst/>
              </a:rPr>
              <a:t>Set </a:t>
            </a:r>
            <a:r>
              <a:rPr lang="de-AT" sz="1400" b="0" i="0" u="none" strike="noStrike" dirty="0" err="1">
                <a:effectLst/>
              </a:rPr>
              <a:t>realistic</a:t>
            </a:r>
            <a:r>
              <a:rPr lang="de-AT" sz="1400" b="0" i="0" u="none" strike="noStrike" dirty="0">
                <a:effectLst/>
              </a:rPr>
              <a:t>, </a:t>
            </a:r>
            <a:r>
              <a:rPr lang="de-AT" sz="1400" b="0" i="0" u="none" strike="noStrike" dirty="0" err="1">
                <a:effectLst/>
              </a:rPr>
              <a:t>measurable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goals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for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individuals</a:t>
            </a:r>
            <a:r>
              <a:rPr lang="de-AT" sz="1400" b="0" i="0" u="none" strike="noStrike" dirty="0">
                <a:effectLst/>
              </a:rPr>
              <a:t> and </a:t>
            </a:r>
            <a:r>
              <a:rPr lang="de-AT" sz="1400" b="0" i="0" u="none" strike="noStrike" dirty="0" err="1">
                <a:effectLst/>
              </a:rPr>
              <a:t>the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team</a:t>
            </a:r>
            <a:r>
              <a:rPr lang="de-AT" sz="1400" b="0" i="0" u="none" strike="noStrike" dirty="0">
                <a:effectLst/>
              </a:rPr>
              <a:t>. Monitor </a:t>
            </a:r>
            <a:r>
              <a:rPr lang="de-AT" sz="1400" b="0" i="0" u="none" strike="noStrike" dirty="0" err="1">
                <a:effectLst/>
              </a:rPr>
              <a:t>progress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regularly</a:t>
            </a:r>
            <a:r>
              <a:rPr lang="de-AT" sz="1400" b="0" i="0" u="none" strike="noStrike" dirty="0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400" b="1" i="0" u="none" strike="noStrike" dirty="0" err="1">
                <a:effectLst/>
              </a:rPr>
              <a:t>Recognize</a:t>
            </a:r>
            <a:r>
              <a:rPr lang="de-AT" sz="1400" b="1" i="0" u="none" strike="noStrike" dirty="0">
                <a:effectLst/>
              </a:rPr>
              <a:t> </a:t>
            </a:r>
            <a:r>
              <a:rPr lang="de-AT" sz="1400" b="1" i="0" u="none" strike="noStrike" dirty="0" err="1">
                <a:effectLst/>
              </a:rPr>
              <a:t>success</a:t>
            </a:r>
            <a:r>
              <a:rPr lang="de-AT" sz="1400" b="1" i="0" u="none" strike="noStrike" dirty="0">
                <a:effectLst/>
              </a:rPr>
              <a:t>:</a:t>
            </a:r>
            <a:br>
              <a:rPr lang="de-AT" sz="1400" b="0" i="0" u="none" strike="noStrike" dirty="0">
                <a:effectLst/>
              </a:rPr>
            </a:br>
            <a:r>
              <a:rPr lang="de-AT" sz="1400" b="0" i="0" u="none" strike="noStrike" dirty="0" err="1">
                <a:effectLst/>
              </a:rPr>
              <a:t>Publicly</a:t>
            </a:r>
            <a:r>
              <a:rPr lang="de-AT" sz="1400" b="0" i="0" u="none" strike="noStrike" dirty="0">
                <a:effectLst/>
              </a:rPr>
              <a:t> and </a:t>
            </a:r>
            <a:r>
              <a:rPr lang="de-AT" sz="1400" b="0" i="0" u="none" strike="noStrike" dirty="0" err="1">
                <a:effectLst/>
              </a:rPr>
              <a:t>regularly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recognize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achievements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to</a:t>
            </a:r>
            <a:r>
              <a:rPr lang="de-AT" sz="1400" b="0" i="0" u="none" strike="noStrike" dirty="0">
                <a:effectLst/>
              </a:rPr>
              <a:t> boost </a:t>
            </a:r>
            <a:r>
              <a:rPr lang="de-AT" sz="1400" b="0" i="0" u="none" strike="noStrike" dirty="0" err="1">
                <a:effectLst/>
              </a:rPr>
              <a:t>motivation</a:t>
            </a:r>
            <a:r>
              <a:rPr lang="de-AT" sz="1400" b="0" i="0" u="none" strike="noStrike" dirty="0">
                <a:effectLst/>
              </a:rPr>
              <a:t> and </a:t>
            </a:r>
            <a:r>
              <a:rPr lang="de-AT" sz="1400" b="0" i="0" u="none" strike="noStrike" dirty="0" err="1">
                <a:effectLst/>
              </a:rPr>
              <a:t>team</a:t>
            </a:r>
            <a:r>
              <a:rPr lang="de-AT" sz="1400" b="0" i="0" u="none" strike="noStrike" dirty="0">
                <a:effectLst/>
              </a:rPr>
              <a:t> </a:t>
            </a:r>
            <a:r>
              <a:rPr lang="de-AT" sz="1400" b="0" i="0" u="none" strike="noStrike" dirty="0" err="1">
                <a:effectLst/>
              </a:rPr>
              <a:t>spirit</a:t>
            </a:r>
            <a:r>
              <a:rPr lang="de-AT" sz="1400" b="0" i="0" u="none" strike="noStrike" dirty="0">
                <a:effectLst/>
              </a:rPr>
              <a:t>.</a:t>
            </a:r>
          </a:p>
          <a:p>
            <a:pPr>
              <a:lnSpc>
                <a:spcPct val="110000"/>
              </a:lnSpc>
            </a:pPr>
            <a:endParaRPr lang="de-DE" sz="9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k 4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CDFC17FE-1035-56D7-E35D-BBF4EB46D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64" y="1023832"/>
            <a:ext cx="4788861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81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D3F98F-9D16-FAB5-423B-E37C8A2CF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r>
              <a:rPr lang="de-AT" err="1"/>
              <a:t>Conclusion</a:t>
            </a:r>
            <a:br>
              <a:rPr lang="de-AT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A33C09-6C01-84D4-AE63-BAEDEA45B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4140096" cy="3513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700" b="1" i="0" u="none" strike="noStrike">
                <a:effectLst/>
              </a:rPr>
              <a:t>Summary:</a:t>
            </a:r>
            <a:endParaRPr lang="de-AT" sz="1700" b="0" i="0" u="none" strike="noStrike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AT" sz="1700" b="0" i="0" u="none" strike="noStrike">
                <a:effectLst/>
              </a:rPr>
              <a:t>Positive </a:t>
            </a:r>
            <a:r>
              <a:rPr lang="de-AT" sz="1700" b="0" i="0" u="none" strike="noStrike" err="1">
                <a:effectLst/>
              </a:rPr>
              <a:t>leadership</a:t>
            </a:r>
            <a:r>
              <a:rPr lang="de-AT" sz="1700" b="0" i="0" u="none" strike="noStrike">
                <a:effectLst/>
              </a:rPr>
              <a:t> and PERMA-Lead </a:t>
            </a:r>
            <a:r>
              <a:rPr lang="de-AT" sz="1700" b="0" i="0" u="none" strike="noStrike" err="1">
                <a:effectLst/>
              </a:rPr>
              <a:t>are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crucial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for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strengthening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the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leadership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personality</a:t>
            </a:r>
            <a:r>
              <a:rPr lang="de-AT" sz="1700" b="0" i="0" u="none" strike="noStrike">
                <a:effectLst/>
              </a:rPr>
              <a:t> in </a:t>
            </a:r>
            <a:r>
              <a:rPr lang="de-AT" sz="1700" b="0" i="0" u="none" strike="noStrike" err="1">
                <a:effectLst/>
              </a:rPr>
              <a:t>long</a:t>
            </a:r>
            <a:r>
              <a:rPr lang="de-AT" sz="1700" b="0" i="0" u="none" strike="noStrike">
                <a:effectLst/>
              </a:rPr>
              <a:t>-term care.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1700" b="0" i="0" u="none" strike="noStrike">
                <a:effectLst/>
              </a:rPr>
              <a:t>The </a:t>
            </a:r>
            <a:r>
              <a:rPr lang="de-AT" sz="1700" b="0" i="0" u="none" strike="noStrike" err="1">
                <a:effectLst/>
              </a:rPr>
              <a:t>promotion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of</a:t>
            </a:r>
            <a:r>
              <a:rPr lang="de-AT" sz="1700" b="0" i="0" u="none" strike="noStrike">
                <a:effectLst/>
              </a:rPr>
              <a:t> positive </a:t>
            </a:r>
            <a:r>
              <a:rPr lang="de-AT" sz="1700" b="0" i="0" u="none" strike="noStrike" err="1">
                <a:effectLst/>
              </a:rPr>
              <a:t>emotions</a:t>
            </a:r>
            <a:r>
              <a:rPr lang="de-AT" sz="1700" b="0" i="0" u="none" strike="noStrike">
                <a:effectLst/>
              </a:rPr>
              <a:t>, </a:t>
            </a:r>
            <a:r>
              <a:rPr lang="de-AT" sz="1700" b="0" i="0" u="none" strike="noStrike" err="1">
                <a:effectLst/>
              </a:rPr>
              <a:t>engagement</a:t>
            </a:r>
            <a:r>
              <a:rPr lang="de-AT" sz="1700" b="0" i="0" u="none" strike="noStrike">
                <a:effectLst/>
              </a:rPr>
              <a:t>, </a:t>
            </a:r>
            <a:r>
              <a:rPr lang="de-AT" sz="1700" b="0" i="0" u="none" strike="noStrike" err="1">
                <a:effectLst/>
              </a:rPr>
              <a:t>relationships</a:t>
            </a:r>
            <a:r>
              <a:rPr lang="de-AT" sz="1700" b="0" i="0" u="none" strike="noStrike">
                <a:effectLst/>
              </a:rPr>
              <a:t>, </a:t>
            </a:r>
            <a:r>
              <a:rPr lang="de-AT" sz="1700" b="0" i="0" u="none" strike="noStrike" err="1">
                <a:effectLst/>
              </a:rPr>
              <a:t>meaning</a:t>
            </a:r>
            <a:r>
              <a:rPr lang="de-AT" sz="1700" b="0" i="0" u="none" strike="noStrike">
                <a:effectLst/>
              </a:rPr>
              <a:t> and </a:t>
            </a:r>
            <a:r>
              <a:rPr lang="de-AT" sz="1700" b="0" i="0" u="none" strike="noStrike" err="1">
                <a:effectLst/>
              </a:rPr>
              <a:t>achievement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helps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to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increase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job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satisfaction</a:t>
            </a:r>
            <a:r>
              <a:rPr lang="de-AT" sz="1700" b="0" i="0" u="none" strike="noStrike">
                <a:effectLst/>
              </a:rPr>
              <a:t> and </a:t>
            </a:r>
            <a:r>
              <a:rPr lang="de-AT" sz="1700" b="0" i="0" u="none" strike="noStrike" err="1">
                <a:effectLst/>
              </a:rPr>
              <a:t>improve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the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quality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of</a:t>
            </a:r>
            <a:r>
              <a:rPr lang="de-AT" sz="1700" b="0" i="0" u="none" strike="noStrike">
                <a:effectLst/>
              </a:rPr>
              <a:t> care in </a:t>
            </a:r>
            <a:r>
              <a:rPr lang="de-AT" sz="1700" b="0" i="0" u="none" strike="noStrike" err="1">
                <a:effectLst/>
              </a:rPr>
              <a:t>the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long</a:t>
            </a:r>
            <a:r>
              <a:rPr lang="de-AT" sz="1700" b="0" i="0" u="none" strike="noStrike">
                <a:effectLst/>
              </a:rPr>
              <a:t> </a:t>
            </a:r>
            <a:r>
              <a:rPr lang="de-AT" sz="1700" b="0" i="0" u="none" strike="noStrike" err="1">
                <a:effectLst/>
              </a:rPr>
              <a:t>term</a:t>
            </a:r>
            <a:r>
              <a:rPr lang="de-AT" sz="1700" b="0" i="0" u="none" strike="noStrike">
                <a:effectLst/>
              </a:rPr>
              <a:t>.</a:t>
            </a:r>
          </a:p>
          <a:p>
            <a:endParaRPr lang="de-DE" sz="17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k 4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E00645D0-B077-28D9-0BF6-F5AE35858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64" y="1023832"/>
            <a:ext cx="4788861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64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6F51B586-0E83-43F5-9A44-5146348B33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099882-D3A5-D945-74B8-2D421983B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5"/>
            <a:ext cx="5018638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000" b="1" i="0" u="none" strike="noStrike" dirty="0">
                <a:effectLst/>
              </a:rPr>
              <a:t>Positive </a:t>
            </a:r>
            <a:r>
              <a:rPr lang="de-AT" sz="3000" b="1" i="0" u="none" strike="noStrike" dirty="0" err="1">
                <a:effectLst/>
              </a:rPr>
              <a:t>leadership</a:t>
            </a:r>
            <a:r>
              <a:rPr lang="de-AT" sz="3000" b="1" i="0" u="none" strike="noStrike" dirty="0">
                <a:effectLst/>
              </a:rPr>
              <a:t> in </a:t>
            </a:r>
            <a:r>
              <a:rPr lang="de-AT" sz="3000" b="1" i="0" u="none" strike="noStrike" dirty="0" err="1">
                <a:effectLst/>
              </a:rPr>
              <a:t>long</a:t>
            </a:r>
            <a:r>
              <a:rPr lang="de-AT" sz="3000" b="1" i="0" u="none" strike="noStrike" dirty="0">
                <a:effectLst/>
              </a:rPr>
              <a:t>-term care:</a:t>
            </a:r>
            <a:br>
              <a:rPr lang="de-AT" sz="3000" b="0" i="0" u="none" strike="noStrike" dirty="0">
                <a:effectLst/>
              </a:rPr>
            </a:br>
            <a:endParaRPr lang="de-DE" sz="3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71C571-3F05-A192-3B67-51AF9A619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27316"/>
            <a:ext cx="4855352" cy="351351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500" b="0" i="0" u="none" strike="noStrike" dirty="0">
                <a:effectLst/>
              </a:rPr>
              <a:t>Positive </a:t>
            </a:r>
            <a:r>
              <a:rPr lang="de-AT" sz="1500" b="0" i="0" u="none" strike="noStrike" dirty="0" err="1">
                <a:effectLst/>
              </a:rPr>
              <a:t>leadership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is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based</a:t>
            </a:r>
            <a:r>
              <a:rPr lang="de-AT" sz="1500" b="0" i="0" u="none" strike="noStrike" dirty="0">
                <a:effectLst/>
              </a:rPr>
              <a:t> on positive </a:t>
            </a:r>
            <a:r>
              <a:rPr lang="de-AT" sz="1500" b="0" i="0" u="none" strike="noStrike" dirty="0" err="1">
                <a:effectLst/>
              </a:rPr>
              <a:t>psychology</a:t>
            </a:r>
            <a:r>
              <a:rPr lang="de-AT" sz="1500" b="0" i="0" u="none" strike="noStrike" dirty="0">
                <a:effectLst/>
              </a:rPr>
              <a:t> (Seligman, 2000) and </a:t>
            </a:r>
            <a:r>
              <a:rPr lang="de-AT" sz="1500" b="0" i="0" u="none" strike="noStrike" dirty="0" err="1">
                <a:effectLst/>
              </a:rPr>
              <a:t>promotes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the</a:t>
            </a:r>
            <a:r>
              <a:rPr lang="de-AT" sz="1500" b="0" i="0" u="none" strike="noStrike" dirty="0">
                <a:effectLst/>
              </a:rPr>
              <a:t> well-</a:t>
            </a:r>
            <a:r>
              <a:rPr lang="de-AT" sz="1500" b="0" i="0" u="none" strike="noStrike" dirty="0" err="1">
                <a:effectLst/>
              </a:rPr>
              <a:t>being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of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managers</a:t>
            </a:r>
            <a:r>
              <a:rPr lang="de-AT" sz="1500" b="0" i="0" u="none" strike="noStrike" dirty="0">
                <a:effectLst/>
              </a:rPr>
              <a:t> and </a:t>
            </a:r>
            <a:r>
              <a:rPr lang="de-AT" sz="1500" b="0" i="0" u="none" strike="noStrike" dirty="0" err="1">
                <a:effectLst/>
              </a:rPr>
              <a:t>employees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alike</a:t>
            </a:r>
            <a:r>
              <a:rPr lang="de-AT" sz="1500" b="0" i="0" u="none" strike="noStrike" dirty="0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500" b="0" i="0" u="none" strike="noStrike" dirty="0">
                <a:effectLst/>
              </a:rPr>
              <a:t>In </a:t>
            </a:r>
            <a:r>
              <a:rPr lang="de-AT" sz="1500" b="0" i="0" u="none" strike="noStrike" dirty="0" err="1">
                <a:effectLst/>
              </a:rPr>
              <a:t>long</a:t>
            </a:r>
            <a:r>
              <a:rPr lang="de-AT" sz="1500" b="0" i="0" u="none" strike="noStrike" dirty="0">
                <a:effectLst/>
              </a:rPr>
              <a:t>-term care, </a:t>
            </a:r>
            <a:r>
              <a:rPr lang="de-AT" sz="1500" b="0" i="0" u="none" strike="noStrike" dirty="0" err="1">
                <a:effectLst/>
              </a:rPr>
              <a:t>where</a:t>
            </a:r>
            <a:r>
              <a:rPr lang="de-AT" sz="1500" b="0" i="0" u="none" strike="noStrike" dirty="0">
                <a:effectLst/>
              </a:rPr>
              <a:t> emotional </a:t>
            </a:r>
            <a:r>
              <a:rPr lang="de-AT" sz="1500" b="0" i="0" u="none" strike="noStrike" dirty="0" err="1">
                <a:effectLst/>
              </a:rPr>
              <a:t>strain</a:t>
            </a:r>
            <a:r>
              <a:rPr lang="de-AT" sz="1500" b="0" i="0" u="none" strike="noStrike" dirty="0">
                <a:effectLst/>
              </a:rPr>
              <a:t> and stress </a:t>
            </a:r>
            <a:r>
              <a:rPr lang="de-AT" sz="1500" b="0" i="0" u="none" strike="noStrike" dirty="0" err="1">
                <a:effectLst/>
              </a:rPr>
              <a:t>are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particularly</a:t>
            </a:r>
            <a:r>
              <a:rPr lang="de-AT" sz="1500" b="0" i="0" u="none" strike="noStrike" dirty="0">
                <a:effectLst/>
              </a:rPr>
              <a:t> high, positive </a:t>
            </a:r>
            <a:r>
              <a:rPr lang="de-AT" sz="1500" b="0" i="0" u="none" strike="noStrike" dirty="0" err="1">
                <a:effectLst/>
              </a:rPr>
              <a:t>leadership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plays</a:t>
            </a:r>
            <a:r>
              <a:rPr lang="de-AT" sz="1500" b="0" i="0" u="none" strike="noStrike" dirty="0">
                <a:effectLst/>
              </a:rPr>
              <a:t> a </a:t>
            </a:r>
            <a:r>
              <a:rPr lang="de-AT" sz="1500" b="0" i="0" u="none" strike="noStrike" dirty="0" err="1">
                <a:effectLst/>
              </a:rPr>
              <a:t>key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role</a:t>
            </a:r>
            <a:r>
              <a:rPr lang="de-AT" sz="1500" b="0" i="0" u="none" strike="noStrike" dirty="0">
                <a:effectLst/>
              </a:rPr>
              <a:t> in </a:t>
            </a:r>
            <a:r>
              <a:rPr lang="de-AT" sz="1500" b="0" i="0" u="none" strike="noStrike" dirty="0" err="1">
                <a:effectLst/>
              </a:rPr>
              <a:t>creating</a:t>
            </a:r>
            <a:r>
              <a:rPr lang="de-AT" sz="1500" b="0" i="0" u="none" strike="noStrike" dirty="0">
                <a:effectLst/>
              </a:rPr>
              <a:t> a </a:t>
            </a:r>
            <a:r>
              <a:rPr lang="de-AT" sz="1500" b="0" i="0" u="none" strike="noStrike" dirty="0" err="1">
                <a:effectLst/>
              </a:rPr>
              <a:t>healthy</a:t>
            </a:r>
            <a:r>
              <a:rPr lang="de-AT" sz="1500" b="0" i="0" u="none" strike="noStrike" dirty="0">
                <a:effectLst/>
              </a:rPr>
              <a:t>, supportive </a:t>
            </a:r>
            <a:r>
              <a:rPr lang="de-AT" sz="1500" b="0" i="0" u="none" strike="noStrike" dirty="0" err="1">
                <a:effectLst/>
              </a:rPr>
              <a:t>work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environment</a:t>
            </a:r>
            <a:r>
              <a:rPr lang="de-AT" sz="1500" b="0" i="0" u="none" strike="noStrike" dirty="0">
                <a:effectLst/>
              </a:rPr>
              <a:t>.</a:t>
            </a:r>
            <a:br>
              <a:rPr lang="de-AT" sz="1500" b="0" i="0" u="none" strike="noStrike" dirty="0">
                <a:effectLst/>
              </a:rPr>
            </a:br>
            <a:endParaRPr lang="de-AT" sz="1500" b="0" i="0" u="none" strike="noStrike" dirty="0">
              <a:effectLst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500" b="0" i="0" u="none" strike="noStrike" dirty="0">
                <a:effectLst/>
              </a:rPr>
              <a:t>Strong </a:t>
            </a:r>
            <a:r>
              <a:rPr lang="de-AT" sz="1500" b="0" i="0" u="none" strike="noStrike" dirty="0" err="1">
                <a:effectLst/>
              </a:rPr>
              <a:t>leadership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is</a:t>
            </a:r>
            <a:r>
              <a:rPr lang="de-AT" sz="1500" b="0" i="0" u="none" strike="noStrike" dirty="0">
                <a:effectLst/>
              </a:rPr>
              <a:t> essential in </a:t>
            </a:r>
            <a:r>
              <a:rPr lang="de-AT" sz="1500" b="0" i="0" u="none" strike="noStrike" dirty="0" err="1">
                <a:effectLst/>
              </a:rPr>
              <a:t>long</a:t>
            </a:r>
            <a:r>
              <a:rPr lang="de-AT" sz="1500" b="0" i="0" u="none" strike="noStrike" dirty="0">
                <a:effectLst/>
              </a:rPr>
              <a:t>-term care </a:t>
            </a:r>
            <a:r>
              <a:rPr lang="de-AT" sz="1500" b="0" i="0" u="none" strike="noStrike" dirty="0" err="1">
                <a:effectLst/>
              </a:rPr>
              <a:t>to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motivate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employees</a:t>
            </a:r>
            <a:r>
              <a:rPr lang="de-AT" sz="1500" b="0" i="0" u="none" strike="noStrike" dirty="0">
                <a:effectLst/>
              </a:rPr>
              <a:t> in </a:t>
            </a:r>
            <a:r>
              <a:rPr lang="de-AT" sz="1500" b="0" i="0" u="none" strike="noStrike" dirty="0" err="1">
                <a:effectLst/>
              </a:rPr>
              <a:t>the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long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term</a:t>
            </a:r>
            <a:r>
              <a:rPr lang="de-AT" sz="1500" b="0" i="0" u="none" strike="noStrike" dirty="0">
                <a:effectLst/>
              </a:rPr>
              <a:t> and </a:t>
            </a:r>
            <a:r>
              <a:rPr lang="de-AT" sz="1500" b="0" i="0" u="none" strike="noStrike" dirty="0" err="1">
                <a:effectLst/>
              </a:rPr>
              <a:t>to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foster</a:t>
            </a:r>
            <a:r>
              <a:rPr lang="de-AT" sz="1500" b="0" i="0" u="none" strike="noStrike" dirty="0">
                <a:effectLst/>
              </a:rPr>
              <a:t> a positive </a:t>
            </a:r>
            <a:r>
              <a:rPr lang="de-AT" sz="1500" b="0" i="0" u="none" strike="noStrike" dirty="0" err="1">
                <a:effectLst/>
              </a:rPr>
              <a:t>work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culture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that</a:t>
            </a:r>
            <a:r>
              <a:rPr lang="de-AT" sz="1500" b="0" i="0" u="none" strike="noStrike" dirty="0">
                <a:effectLst/>
              </a:rPr>
              <a:t> also </a:t>
            </a:r>
            <a:r>
              <a:rPr lang="de-AT" sz="1500" b="0" i="0" u="none" strike="noStrike" dirty="0" err="1">
                <a:effectLst/>
              </a:rPr>
              <a:t>improves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residents'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quality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of</a:t>
            </a:r>
            <a:r>
              <a:rPr lang="de-AT" sz="1500" b="0" i="0" u="none" strike="noStrike" dirty="0">
                <a:effectLst/>
              </a:rPr>
              <a:t> </a:t>
            </a:r>
            <a:r>
              <a:rPr lang="de-AT" sz="1500" b="0" i="0" u="none" strike="noStrike" dirty="0" err="1">
                <a:effectLst/>
              </a:rPr>
              <a:t>life</a:t>
            </a:r>
            <a:r>
              <a:rPr lang="de-AT" sz="1500" b="0" i="0" u="none" strike="noStrike" dirty="0">
                <a:effectLst/>
              </a:rPr>
              <a:t>.</a:t>
            </a:r>
          </a:p>
        </p:txBody>
      </p:sp>
      <p:sp>
        <p:nvSpPr>
          <p:cNvPr id="23" name="Rectangle 19">
            <a:extLst>
              <a:ext uri="{FF2B5EF4-FFF2-40B4-BE49-F238E27FC236}">
                <a16:creationId xmlns:a16="http://schemas.microsoft.com/office/drawing/2014/main" id="{9F7598AC-1D83-4590-8D80-572268CE45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67018" y="3427736"/>
            <a:ext cx="5224982" cy="34302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D14FFDE-A408-D4E5-8F59-055EA1CD2A7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8910" r="-2" b="25438"/>
          <a:stretch/>
        </p:blipFill>
        <p:spPr>
          <a:xfrm>
            <a:off x="6967018" y="-7683"/>
            <a:ext cx="5224982" cy="3445631"/>
          </a:xfrm>
          <a:prstGeom prst="rect">
            <a:avLst/>
          </a:prstGeom>
        </p:spPr>
      </p:pic>
      <p:pic>
        <p:nvPicPr>
          <p:cNvPr id="5" name="Picture 4" descr="Colourful carved figures of humans">
            <a:extLst>
              <a:ext uri="{FF2B5EF4-FFF2-40B4-BE49-F238E27FC236}">
                <a16:creationId xmlns:a16="http://schemas.microsoft.com/office/drawing/2014/main" id="{63A0AD22-7FC9-E6DA-F7C2-67E65809C4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7791" r="-3" b="-3"/>
          <a:stretch/>
        </p:blipFill>
        <p:spPr>
          <a:xfrm>
            <a:off x="6967018" y="3425249"/>
            <a:ext cx="5224982" cy="3432751"/>
          </a:xfrm>
          <a:custGeom>
            <a:avLst/>
            <a:gdLst/>
            <a:ahLst/>
            <a:cxnLst/>
            <a:rect l="l" t="t" r="r" b="b"/>
            <a:pathLst>
              <a:path w="5224982" h="3414824">
                <a:moveTo>
                  <a:pt x="0" y="2"/>
                </a:moveTo>
                <a:lnTo>
                  <a:pt x="1736249" y="2"/>
                </a:lnTo>
                <a:lnTo>
                  <a:pt x="1736249" y="3414824"/>
                </a:lnTo>
                <a:lnTo>
                  <a:pt x="0" y="3414824"/>
                </a:lnTo>
                <a:close/>
                <a:moveTo>
                  <a:pt x="1736250" y="0"/>
                </a:moveTo>
                <a:lnTo>
                  <a:pt x="5224982" y="0"/>
                </a:lnTo>
                <a:cubicBezTo>
                  <a:pt x="5224982" y="1885955"/>
                  <a:pt x="3663023" y="3414824"/>
                  <a:pt x="1736250" y="341482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7368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BDDA51B-A8A3-176E-0AED-789EAD15E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2200" b="0" i="0" u="none" strike="noStrike">
                <a:effectLst/>
                <a:latin typeface="-webkit-standard"/>
              </a:rPr>
              <a:t>What does positive leadership mean for a manager in long-term care?</a:t>
            </a:r>
            <a:endParaRPr lang="de-DE" sz="22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BA616E-728E-D437-7D70-CEF5013BF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4140096" cy="351351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>
                <a:effectLst/>
              </a:rPr>
              <a:t>Positive leadership helps managers in long-term care not only to ensure the well-being of residents, but also to promote their own well-being and that of their employees.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>
                <a:effectLst/>
              </a:rPr>
              <a:t>It requires being a role model, building trust and leading with empathy - essential in an industry that is heavily influenced by interpersonal relationships.</a:t>
            </a:r>
            <a:endParaRPr lang="de-AT" sz="110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1" i="0" u="none" strike="noStrike">
                <a:effectLst/>
              </a:rPr>
              <a:t>Living positive leadership in nursing: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>
                <a:effectLst/>
              </a:rPr>
              <a:t>Empathic and CLEAR leadership that focuses on employees' strengthsBuilding a work environment that promotes mindfulness and resilience to prevent stress and burnout, which are particularly common in long-term care.</a:t>
            </a:r>
            <a:endParaRPr lang="de-DE" sz="110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Grafik 5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B493B99C-BC41-87C9-B264-D5E8CC32CF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64" y="1023880"/>
            <a:ext cx="4788861" cy="481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50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FDAE71A-1240-BE75-79CA-EC5A755E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r>
              <a:rPr lang="de-AT" b="1" i="0" u="none" strike="noStrike">
                <a:effectLst/>
              </a:rPr>
              <a:t>PERMA-Lead in </a:t>
            </a:r>
            <a:r>
              <a:rPr lang="de-AT" b="1" i="0" u="none" strike="noStrike" err="1">
                <a:effectLst/>
              </a:rPr>
              <a:t>long</a:t>
            </a:r>
            <a:r>
              <a:rPr lang="de-AT" b="1" i="0" u="none" strike="noStrike">
                <a:effectLst/>
              </a:rPr>
              <a:t>-term care:</a:t>
            </a:r>
            <a:endParaRPr lang="de-AT" b="0" i="0" u="none" strike="noStrike">
              <a:effectLst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7259FE-E180-3349-FBE3-37F308D32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4140096" cy="351351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400" b="0" i="0" u="none" strike="noStrike">
                <a:effectLst/>
              </a:rPr>
              <a:t>Martin </a:t>
            </a:r>
            <a:r>
              <a:rPr lang="de-AT" sz="1400" b="0" i="0" u="none" strike="noStrike" err="1">
                <a:effectLst/>
              </a:rPr>
              <a:t>Seligman's</a:t>
            </a:r>
            <a:r>
              <a:rPr lang="de-AT" sz="1400" b="0" i="0" u="none" strike="noStrike">
                <a:effectLst/>
              </a:rPr>
              <a:t> PERMA </a:t>
            </a:r>
            <a:r>
              <a:rPr lang="de-AT" sz="1400" b="0" i="0" u="none" strike="noStrike" err="1">
                <a:effectLst/>
              </a:rPr>
              <a:t>model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provides</a:t>
            </a:r>
            <a:r>
              <a:rPr lang="de-AT" sz="1400" b="0" i="0" u="none" strike="noStrike">
                <a:effectLst/>
              </a:rPr>
              <a:t> a </a:t>
            </a:r>
            <a:r>
              <a:rPr lang="de-AT" sz="1400" b="0" i="0" u="none" strike="noStrike" err="1">
                <a:effectLst/>
              </a:rPr>
              <a:t>scientifically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sound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basis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for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leadership</a:t>
            </a:r>
            <a:r>
              <a:rPr lang="de-AT" sz="1400" b="0" i="0" u="none" strike="noStrike">
                <a:effectLst/>
              </a:rPr>
              <a:t> in care </a:t>
            </a:r>
            <a:r>
              <a:rPr lang="de-AT" sz="1400" b="0" i="0" u="none" strike="noStrike" err="1">
                <a:effectLst/>
              </a:rPr>
              <a:t>facilities</a:t>
            </a:r>
            <a:r>
              <a:rPr lang="de-AT" sz="1400" b="0" i="0" u="none" strike="noStrike">
                <a:effectLst/>
              </a:rPr>
              <a:t>. The </a:t>
            </a:r>
            <a:r>
              <a:rPr lang="de-AT" sz="1400" b="0" i="0" u="none" strike="noStrike" err="1">
                <a:effectLst/>
              </a:rPr>
              <a:t>five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pillars</a:t>
            </a:r>
            <a:r>
              <a:rPr lang="de-AT" sz="1400" b="0" i="0" u="none" strike="noStrike">
                <a:effectLst/>
              </a:rPr>
              <a:t> (positive </a:t>
            </a:r>
            <a:r>
              <a:rPr lang="de-AT" sz="1400" b="0" i="0" u="none" strike="noStrike" err="1">
                <a:effectLst/>
              </a:rPr>
              <a:t>emotions</a:t>
            </a:r>
            <a:r>
              <a:rPr lang="de-AT" sz="1400" b="0" i="0" u="none" strike="noStrike">
                <a:effectLst/>
              </a:rPr>
              <a:t>, </a:t>
            </a:r>
            <a:r>
              <a:rPr lang="de-AT" sz="1400" b="0" i="0" u="none" strike="noStrike" err="1">
                <a:effectLst/>
              </a:rPr>
              <a:t>engagement</a:t>
            </a:r>
            <a:r>
              <a:rPr lang="de-AT" sz="1400" b="0" i="0" u="none" strike="noStrike">
                <a:effectLst/>
              </a:rPr>
              <a:t>, </a:t>
            </a:r>
            <a:r>
              <a:rPr lang="de-AT" sz="1400" b="0" i="0" u="none" strike="noStrike" err="1">
                <a:effectLst/>
              </a:rPr>
              <a:t>relationships</a:t>
            </a:r>
            <a:r>
              <a:rPr lang="de-AT" sz="1400" b="0" i="0" u="none" strike="noStrike">
                <a:effectLst/>
              </a:rPr>
              <a:t>, </a:t>
            </a:r>
            <a:r>
              <a:rPr lang="de-AT" sz="1400" b="0" i="0" u="none" strike="noStrike" err="1">
                <a:effectLst/>
              </a:rPr>
              <a:t>purpose</a:t>
            </a:r>
            <a:r>
              <a:rPr lang="de-AT" sz="1400" b="0" i="0" u="none" strike="noStrike">
                <a:effectLst/>
              </a:rPr>
              <a:t> and </a:t>
            </a:r>
            <a:r>
              <a:rPr lang="de-AT" sz="1400" b="0" i="0" u="none" strike="noStrike" err="1">
                <a:effectLst/>
              </a:rPr>
              <a:t>achievement</a:t>
            </a:r>
            <a:r>
              <a:rPr lang="de-AT" sz="1400" b="0" i="0" u="none" strike="noStrike">
                <a:effectLst/>
              </a:rPr>
              <a:t>) </a:t>
            </a:r>
            <a:r>
              <a:rPr lang="de-AT" sz="1400" b="0" i="0" u="none" strike="noStrike" err="1">
                <a:effectLst/>
              </a:rPr>
              <a:t>help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to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increase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the</a:t>
            </a:r>
            <a:r>
              <a:rPr lang="de-AT" sz="1400" b="0" i="0" u="none" strike="noStrike">
                <a:effectLst/>
              </a:rPr>
              <a:t> well-</a:t>
            </a:r>
            <a:r>
              <a:rPr lang="de-AT" sz="1400" b="0" i="0" u="none" strike="noStrike" err="1">
                <a:effectLst/>
              </a:rPr>
              <a:t>being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of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both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managers</a:t>
            </a:r>
            <a:r>
              <a:rPr lang="de-AT" sz="1400" b="0" i="0" u="none" strike="noStrike">
                <a:effectLst/>
              </a:rPr>
              <a:t> and </a:t>
            </a:r>
            <a:r>
              <a:rPr lang="de-AT" sz="1400" b="0" i="0" u="none" strike="noStrike" err="1">
                <a:effectLst/>
              </a:rPr>
              <a:t>employees</a:t>
            </a:r>
            <a:r>
              <a:rPr lang="de-AT" sz="1400" b="0" i="0" u="none" strike="noStrike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400" b="0" i="0" u="none" strike="noStrike">
                <a:effectLst/>
              </a:rPr>
              <a:t>In </a:t>
            </a:r>
            <a:r>
              <a:rPr lang="de-AT" sz="1400" b="0" i="0" u="none" strike="noStrike" err="1">
                <a:effectLst/>
              </a:rPr>
              <a:t>long</a:t>
            </a:r>
            <a:r>
              <a:rPr lang="de-AT" sz="1400" b="0" i="0" u="none" strike="noStrike">
                <a:effectLst/>
              </a:rPr>
              <a:t>-term care, PERMA-Lead </a:t>
            </a:r>
            <a:r>
              <a:rPr lang="de-AT" sz="1400" b="0" i="0" u="none" strike="noStrike" err="1">
                <a:effectLst/>
              </a:rPr>
              <a:t>creates</a:t>
            </a:r>
            <a:r>
              <a:rPr lang="de-AT" sz="1400" b="0" i="0" u="none" strike="noStrike">
                <a:effectLst/>
              </a:rPr>
              <a:t> an </a:t>
            </a:r>
            <a:r>
              <a:rPr lang="de-AT" sz="1400" b="0" i="0" u="none" strike="noStrike" err="1">
                <a:effectLst/>
              </a:rPr>
              <a:t>environment</a:t>
            </a:r>
            <a:r>
              <a:rPr lang="de-AT" sz="1400" b="0" i="0" u="none" strike="noStrike">
                <a:effectLst/>
              </a:rPr>
              <a:t> in </a:t>
            </a:r>
            <a:r>
              <a:rPr lang="de-AT" sz="1400" b="0" i="0" u="none" strike="noStrike" err="1">
                <a:effectLst/>
              </a:rPr>
              <a:t>which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leaders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are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empowered</a:t>
            </a:r>
            <a:r>
              <a:rPr lang="de-AT" sz="1400" b="0" i="0" u="none" strike="noStrike">
                <a:effectLst/>
              </a:rPr>
              <a:t> and </a:t>
            </a:r>
            <a:r>
              <a:rPr lang="de-AT" sz="1400" b="0" i="0" u="none" strike="noStrike" err="1">
                <a:effectLst/>
              </a:rPr>
              <a:t>thus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better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able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to</a:t>
            </a:r>
            <a:r>
              <a:rPr lang="de-AT" sz="1400" b="0" i="0" u="none" strike="noStrike">
                <a:effectLst/>
              </a:rPr>
              <a:t> support </a:t>
            </a:r>
            <a:r>
              <a:rPr lang="de-AT" sz="1400" b="0" i="0" u="none" strike="noStrike" err="1">
                <a:effectLst/>
              </a:rPr>
              <a:t>their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team</a:t>
            </a:r>
            <a:r>
              <a:rPr lang="de-AT" sz="1400" b="0" i="0" u="none" strike="noStrike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400" b="0" i="0" u="none" strike="noStrike">
                <a:effectLst/>
              </a:rPr>
              <a:t>These </a:t>
            </a:r>
            <a:r>
              <a:rPr lang="de-AT" sz="1400" b="0" i="0" u="none" strike="noStrike" err="1">
                <a:effectLst/>
              </a:rPr>
              <a:t>five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elements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help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nursing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managers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create</a:t>
            </a:r>
            <a:r>
              <a:rPr lang="de-AT" sz="1400" b="0" i="0" u="none" strike="noStrike">
                <a:effectLst/>
              </a:rPr>
              <a:t> a positive and </a:t>
            </a:r>
            <a:r>
              <a:rPr lang="de-AT" sz="1400" b="0" i="0" u="none" strike="noStrike" err="1">
                <a:effectLst/>
              </a:rPr>
              <a:t>appreciative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work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environment</a:t>
            </a:r>
            <a:r>
              <a:rPr lang="de-AT" sz="1400" b="0" i="0" u="none" strike="noStrike">
                <a:effectLst/>
              </a:rPr>
              <a:t>, </a:t>
            </a:r>
            <a:r>
              <a:rPr lang="de-AT" sz="1400" b="0" i="0" u="none" strike="noStrike" err="1">
                <a:effectLst/>
              </a:rPr>
              <a:t>which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is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crucial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for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the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quality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of</a:t>
            </a:r>
            <a:r>
              <a:rPr lang="de-AT" sz="1400" b="0" i="0" u="none" strike="noStrike">
                <a:effectLst/>
              </a:rPr>
              <a:t> care and </a:t>
            </a:r>
            <a:r>
              <a:rPr lang="de-AT" sz="1400" b="0" i="0" u="none" strike="noStrike" err="1">
                <a:effectLst/>
              </a:rPr>
              <a:t>employee</a:t>
            </a:r>
            <a:r>
              <a:rPr lang="de-AT" sz="1400" b="0" i="0" u="none" strike="noStrike">
                <a:effectLst/>
              </a:rPr>
              <a:t> </a:t>
            </a:r>
            <a:r>
              <a:rPr lang="de-AT" sz="1400" b="0" i="0" u="none" strike="noStrike" err="1">
                <a:effectLst/>
              </a:rPr>
              <a:t>motivation</a:t>
            </a:r>
            <a:r>
              <a:rPr lang="de-AT" sz="1400" b="0" i="0" u="none" strike="noStrike">
                <a:effectLst/>
              </a:rPr>
              <a:t>.</a:t>
            </a:r>
            <a:endParaRPr lang="de-DE" sz="14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k 4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D07945B3-27C4-FDE5-5654-527765563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64" y="1023832"/>
            <a:ext cx="4788861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34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B520A63-2E7B-B460-0B5F-3F14E824B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000"/>
              <a:t>Positive </a:t>
            </a:r>
            <a:r>
              <a:rPr lang="de-AT" sz="3000" err="1"/>
              <a:t>emotions</a:t>
            </a:r>
            <a:r>
              <a:rPr lang="de-AT" sz="3000"/>
              <a:t> in </a:t>
            </a:r>
            <a:r>
              <a:rPr lang="de-AT" sz="3000" err="1"/>
              <a:t>long</a:t>
            </a:r>
            <a:r>
              <a:rPr lang="de-AT" sz="3000"/>
              <a:t>-term care:</a:t>
            </a:r>
            <a:br>
              <a:rPr lang="de-AT" sz="3000" b="0"/>
            </a:br>
            <a:endParaRPr lang="de-DE" sz="30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95020-B18C-CD97-585C-9EFDEAD8E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4140096" cy="351351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>
                <a:effectLst/>
              </a:rPr>
              <a:t>In </a:t>
            </a:r>
            <a:r>
              <a:rPr lang="de-AT" sz="1100" b="0" i="0" u="none" strike="noStrike" err="1">
                <a:effectLst/>
              </a:rPr>
              <a:t>nursing</a:t>
            </a:r>
            <a:r>
              <a:rPr lang="de-AT" sz="1100" b="0" i="0" u="none" strike="noStrike">
                <a:effectLst/>
              </a:rPr>
              <a:t>, </a:t>
            </a:r>
            <a:r>
              <a:rPr lang="de-AT" sz="1100" b="0" i="0" u="none" strike="noStrike" err="1">
                <a:effectLst/>
              </a:rPr>
              <a:t>where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difficult</a:t>
            </a:r>
            <a:r>
              <a:rPr lang="de-AT" sz="1100" b="0" i="0" u="none" strike="noStrike">
                <a:effectLst/>
              </a:rPr>
              <a:t> and emotional </a:t>
            </a:r>
            <a:r>
              <a:rPr lang="de-AT" sz="1100" b="0" i="0" u="none" strike="noStrike" err="1">
                <a:effectLst/>
              </a:rPr>
              <a:t>situations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are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the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order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of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the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day</a:t>
            </a:r>
            <a:r>
              <a:rPr lang="de-AT" sz="1100" b="0" i="0" u="none" strike="noStrike">
                <a:effectLst/>
              </a:rPr>
              <a:t>, </a:t>
            </a:r>
            <a:r>
              <a:rPr lang="de-AT" sz="1100" b="0" i="0" u="none" strike="noStrike" err="1">
                <a:effectLst/>
              </a:rPr>
              <a:t>it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is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important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to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cultivate</a:t>
            </a:r>
            <a:r>
              <a:rPr lang="de-AT" sz="1100" b="0" i="0" u="none" strike="noStrike">
                <a:effectLst/>
              </a:rPr>
              <a:t> positive </a:t>
            </a:r>
            <a:r>
              <a:rPr lang="de-AT" sz="1100" b="0" i="0" u="none" strike="noStrike" err="1">
                <a:effectLst/>
              </a:rPr>
              <a:t>emotions</a:t>
            </a:r>
            <a:r>
              <a:rPr lang="de-AT" sz="1100" b="0" i="0" u="none" strike="noStrike">
                <a:effectLst/>
              </a:rPr>
              <a:t> in </a:t>
            </a:r>
            <a:r>
              <a:rPr lang="de-AT" sz="1100" b="0" i="0" u="none" strike="noStrike" err="1">
                <a:effectLst/>
              </a:rPr>
              <a:t>order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to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maintain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resilience</a:t>
            </a:r>
            <a:r>
              <a:rPr lang="de-AT" sz="1100" b="0" i="0" u="none" strike="noStrike">
                <a:effectLst/>
              </a:rPr>
              <a:t> and </a:t>
            </a:r>
            <a:r>
              <a:rPr lang="de-AT" sz="1100" b="0" i="0" u="none" strike="noStrike" err="1">
                <a:effectLst/>
              </a:rPr>
              <a:t>motivation</a:t>
            </a:r>
            <a:r>
              <a:rPr lang="de-AT" sz="1100" b="0" i="0" u="none" strike="noStrike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>
                <a:effectLst/>
              </a:rPr>
              <a:t>Research </a:t>
            </a:r>
            <a:r>
              <a:rPr lang="de-AT" sz="1100" b="0" i="0" u="none" strike="noStrike" err="1">
                <a:effectLst/>
              </a:rPr>
              <a:t>shows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that</a:t>
            </a:r>
            <a:r>
              <a:rPr lang="de-AT" sz="1100" b="0" i="0" u="none" strike="noStrike">
                <a:effectLst/>
              </a:rPr>
              <a:t> positive </a:t>
            </a:r>
            <a:r>
              <a:rPr lang="de-AT" sz="1100" b="0" i="0" u="none" strike="noStrike" err="1">
                <a:effectLst/>
              </a:rPr>
              <a:t>emotions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improve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the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ability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to</a:t>
            </a:r>
            <a:r>
              <a:rPr lang="de-AT" sz="1100" b="0" i="0" u="none" strike="noStrike">
                <a:effectLst/>
              </a:rPr>
              <a:t> deal </a:t>
            </a:r>
            <a:r>
              <a:rPr lang="de-AT" sz="1100" b="0" i="0" u="none" strike="noStrike" err="1">
                <a:effectLst/>
              </a:rPr>
              <a:t>with</a:t>
            </a:r>
            <a:r>
              <a:rPr lang="de-AT" sz="1100" b="0" i="0" u="none" strike="noStrike">
                <a:effectLst/>
              </a:rPr>
              <a:t> stress and </a:t>
            </a:r>
            <a:r>
              <a:rPr lang="de-AT" sz="1100" b="0" i="0" u="none" strike="noStrike" err="1">
                <a:effectLst/>
              </a:rPr>
              <a:t>increase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creativity</a:t>
            </a:r>
            <a:r>
              <a:rPr lang="de-AT" sz="1100" b="0" i="0" u="none" strike="noStrike">
                <a:effectLst/>
              </a:rPr>
              <a:t>, </a:t>
            </a:r>
            <a:r>
              <a:rPr lang="de-AT" sz="1100" b="0" i="0" u="none" strike="noStrike" err="1">
                <a:effectLst/>
              </a:rPr>
              <a:t>which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often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leads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to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better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problem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solving</a:t>
            </a:r>
            <a:r>
              <a:rPr lang="de-AT" sz="1100" b="0" i="0" u="none" strike="noStrike">
                <a:effectLst/>
              </a:rPr>
              <a:t> in </a:t>
            </a:r>
            <a:r>
              <a:rPr lang="de-AT" sz="1100" b="0" i="0" u="none" strike="noStrike" err="1">
                <a:effectLst/>
              </a:rPr>
              <a:t>nursing</a:t>
            </a:r>
            <a:r>
              <a:rPr lang="de-AT" sz="1100" b="0" i="0" u="none" strike="noStrike">
                <a:effectLst/>
              </a:rPr>
              <a:t> (Fredrickson, 2001).</a:t>
            </a:r>
          </a:p>
          <a:p>
            <a:pPr>
              <a:lnSpc>
                <a:spcPct val="110000"/>
              </a:lnSpc>
            </a:pPr>
            <a:r>
              <a:rPr lang="de-AT" sz="1100" b="1" i="0" u="none" strike="noStrike" err="1">
                <a:effectLst/>
              </a:rPr>
              <a:t>Practical</a:t>
            </a:r>
            <a:r>
              <a:rPr lang="de-AT" sz="1100" b="1" i="0" u="none" strike="noStrike">
                <a:effectLst/>
              </a:rPr>
              <a:t> </a:t>
            </a:r>
            <a:r>
              <a:rPr lang="de-AT" sz="1100" b="1" i="0" u="none" strike="noStrike" err="1">
                <a:effectLst/>
              </a:rPr>
              <a:t>approaches</a:t>
            </a:r>
            <a:r>
              <a:rPr lang="de-AT" sz="1100" b="1" i="0" u="none" strike="noStrike">
                <a:effectLst/>
              </a:rPr>
              <a:t>:</a:t>
            </a:r>
            <a:br>
              <a:rPr lang="de-AT" sz="1100" b="0" i="0" u="none" strike="noStrike">
                <a:effectLst/>
              </a:rPr>
            </a:br>
            <a:endParaRPr lang="de-AT" sz="1100" b="0" i="0" u="none" strike="noStrike">
              <a:effectLst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>
                <a:effectLst/>
              </a:rPr>
              <a:t>Nursing </a:t>
            </a:r>
            <a:r>
              <a:rPr lang="de-AT" sz="1100" b="0" i="0" u="none" strike="noStrike" err="1">
                <a:effectLst/>
              </a:rPr>
              <a:t>managers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can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foster</a:t>
            </a:r>
            <a:r>
              <a:rPr lang="de-AT" sz="1100" b="0" i="0" u="none" strike="noStrike">
                <a:effectLst/>
              </a:rPr>
              <a:t> positive </a:t>
            </a:r>
            <a:r>
              <a:rPr lang="de-AT" sz="1100" b="0" i="0" u="none" strike="noStrike" err="1">
                <a:effectLst/>
              </a:rPr>
              <a:t>emotions</a:t>
            </a:r>
            <a:r>
              <a:rPr lang="de-AT" sz="1100" b="0" i="0" u="none" strike="noStrike">
                <a:effectLst/>
              </a:rPr>
              <a:t> in </a:t>
            </a:r>
            <a:r>
              <a:rPr lang="de-AT" sz="1100" b="0" i="0" u="none" strike="noStrike" err="1">
                <a:effectLst/>
              </a:rPr>
              <a:t>their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teams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by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creating</a:t>
            </a:r>
            <a:r>
              <a:rPr lang="de-AT" sz="1100" b="0" i="0" u="none" strike="noStrike">
                <a:effectLst/>
              </a:rPr>
              <a:t> a </a:t>
            </a:r>
            <a:r>
              <a:rPr lang="de-AT" sz="1100" b="0" i="0" u="none" strike="noStrike" err="1">
                <a:effectLst/>
              </a:rPr>
              <a:t>culture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of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recognition</a:t>
            </a:r>
            <a:r>
              <a:rPr lang="de-AT" sz="1100" b="0" i="0" u="none" strike="noStrike">
                <a:effectLst/>
              </a:rPr>
              <a:t> and </a:t>
            </a:r>
            <a:r>
              <a:rPr lang="de-AT" sz="1100" b="0" i="0" u="none" strike="noStrike" err="1">
                <a:effectLst/>
              </a:rPr>
              <a:t>respect</a:t>
            </a:r>
            <a:r>
              <a:rPr lang="de-AT" sz="1100" b="0" i="0" u="none" strike="noStrike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 err="1">
                <a:effectLst/>
              </a:rPr>
              <a:t>Encourage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regular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reflection</a:t>
            </a:r>
            <a:r>
              <a:rPr lang="de-AT" sz="1100" b="0" i="0" u="none" strike="noStrike">
                <a:effectLst/>
              </a:rPr>
              <a:t> and </a:t>
            </a:r>
            <a:r>
              <a:rPr lang="de-AT" sz="1100" b="0" i="0" u="none" strike="noStrike" err="1">
                <a:effectLst/>
              </a:rPr>
              <a:t>gratitude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exercises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to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establish</a:t>
            </a:r>
            <a:r>
              <a:rPr lang="de-AT" sz="1100" b="0" i="0" u="none" strike="noStrike">
                <a:effectLst/>
              </a:rPr>
              <a:t> a positive </a:t>
            </a:r>
            <a:r>
              <a:rPr lang="de-AT" sz="1100" b="0" i="0" u="none" strike="noStrike" err="1">
                <a:effectLst/>
              </a:rPr>
              <a:t>working</a:t>
            </a:r>
            <a:r>
              <a:rPr lang="de-AT" sz="1100" b="0" i="0" u="none" strike="noStrike">
                <a:effectLst/>
              </a:rPr>
              <a:t> </a:t>
            </a:r>
            <a:r>
              <a:rPr lang="de-AT" sz="1100" b="0" i="0" u="none" strike="noStrike" err="1">
                <a:effectLst/>
              </a:rPr>
              <a:t>atmosphere</a:t>
            </a:r>
            <a:r>
              <a:rPr lang="de-AT" sz="1100" b="0" i="0" u="none" strike="noStrike">
                <a:effectLst/>
              </a:rPr>
              <a:t>.</a:t>
            </a:r>
          </a:p>
          <a:p>
            <a:pPr>
              <a:lnSpc>
                <a:spcPct val="110000"/>
              </a:lnSpc>
            </a:pPr>
            <a:endParaRPr lang="de-DE" sz="11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k 4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24B40440-A82F-765D-9D2E-FC953488D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64" y="1023832"/>
            <a:ext cx="4788861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8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22AD2A-5F3C-0EE7-6FC0-34F98502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000"/>
              <a:t>Engagement in </a:t>
            </a:r>
            <a:r>
              <a:rPr lang="de-AT" sz="3000" err="1"/>
              <a:t>long</a:t>
            </a:r>
            <a:r>
              <a:rPr lang="de-AT" sz="3000"/>
              <a:t>-term care:</a:t>
            </a:r>
            <a:br>
              <a:rPr lang="de-AT" sz="3000" b="0"/>
            </a:br>
            <a:endParaRPr lang="de-DE" sz="30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D2C019-B5D1-66CD-07F0-3FCE50C9B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4140096" cy="351351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000" b="0" i="0" u="none" strike="noStrike" err="1">
                <a:effectLst/>
              </a:rPr>
              <a:t>Engaged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caregivers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are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present</a:t>
            </a:r>
            <a:r>
              <a:rPr lang="de-AT" sz="1000" b="0" i="0" u="none" strike="noStrike">
                <a:effectLst/>
              </a:rPr>
              <a:t> and </a:t>
            </a:r>
            <a:r>
              <a:rPr lang="de-AT" sz="1000" b="0" i="0" u="none" strike="noStrike" err="1">
                <a:effectLst/>
              </a:rPr>
              <a:t>devoted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to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residents</a:t>
            </a:r>
            <a:r>
              <a:rPr lang="de-AT" sz="1000" b="0" i="0" u="none" strike="noStrike">
                <a:effectLst/>
              </a:rPr>
              <a:t>. Leaders </a:t>
            </a:r>
            <a:r>
              <a:rPr lang="de-AT" sz="1000" b="0" i="0" u="none" strike="noStrike" err="1">
                <a:effectLst/>
              </a:rPr>
              <a:t>play</a:t>
            </a:r>
            <a:r>
              <a:rPr lang="de-AT" sz="1000" b="0" i="0" u="none" strike="noStrike">
                <a:effectLst/>
              </a:rPr>
              <a:t> a </a:t>
            </a:r>
            <a:r>
              <a:rPr lang="de-AT" sz="1000" b="0" i="0" u="none" strike="noStrike" err="1">
                <a:effectLst/>
              </a:rPr>
              <a:t>key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role</a:t>
            </a:r>
            <a:r>
              <a:rPr lang="de-AT" sz="1000" b="0" i="0" u="none" strike="noStrike">
                <a:effectLst/>
              </a:rPr>
              <a:t> in </a:t>
            </a:r>
            <a:r>
              <a:rPr lang="de-AT" sz="1000" b="0" i="0" u="none" strike="noStrike" err="1">
                <a:effectLst/>
              </a:rPr>
              <a:t>fostering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engagement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by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setting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clear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goals</a:t>
            </a:r>
            <a:r>
              <a:rPr lang="de-AT" sz="1000" b="0" i="0" u="none" strike="noStrike">
                <a:effectLst/>
              </a:rPr>
              <a:t> and </a:t>
            </a:r>
            <a:r>
              <a:rPr lang="de-AT" sz="1000" b="0" i="0" u="none" strike="noStrike" err="1">
                <a:effectLst/>
              </a:rPr>
              <a:t>providing</a:t>
            </a:r>
            <a:r>
              <a:rPr lang="de-AT" sz="1000" b="0" i="0" u="none" strike="noStrike">
                <a:effectLst/>
              </a:rPr>
              <a:t> support.</a:t>
            </a:r>
            <a:br>
              <a:rPr lang="de-AT" sz="1000" b="0" i="0" u="none" strike="noStrike">
                <a:effectLst/>
              </a:rPr>
            </a:br>
            <a:endParaRPr lang="de-AT" sz="1000" b="0" i="0" u="none" strike="noStrike">
              <a:effectLst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000" b="1" i="0" u="none" strike="noStrike">
                <a:effectLst/>
              </a:rPr>
              <a:t>Scientific </a:t>
            </a:r>
            <a:r>
              <a:rPr lang="de-AT" sz="1000" b="1" i="0" u="none" strike="noStrike" err="1">
                <a:effectLst/>
              </a:rPr>
              <a:t>basis</a:t>
            </a:r>
            <a:r>
              <a:rPr lang="de-AT" sz="1000" b="1" i="0" u="none" strike="noStrike">
                <a:effectLst/>
              </a:rPr>
              <a:t>:</a:t>
            </a:r>
            <a:r>
              <a:rPr lang="de-AT" sz="1000" b="0" i="0" u="none" strike="noStrike">
                <a:effectLst/>
              </a:rPr>
              <a:t> Flow </a:t>
            </a:r>
            <a:r>
              <a:rPr lang="de-AT" sz="1000" b="0" i="0" u="none" strike="noStrike" err="1">
                <a:effectLst/>
              </a:rPr>
              <a:t>theory</a:t>
            </a:r>
            <a:r>
              <a:rPr lang="de-AT" sz="1000" b="0" i="0" u="none" strike="noStrike">
                <a:effectLst/>
              </a:rPr>
              <a:t> (Csikszentmihalyi, 1990) </a:t>
            </a:r>
            <a:r>
              <a:rPr lang="de-AT" sz="1000" b="0" i="0" u="none" strike="noStrike" err="1">
                <a:effectLst/>
              </a:rPr>
              <a:t>shows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that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engagement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is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increased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by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meaningful</a:t>
            </a:r>
            <a:r>
              <a:rPr lang="de-AT" sz="1000" b="0" i="0" u="none" strike="noStrike">
                <a:effectLst/>
              </a:rPr>
              <a:t> and </a:t>
            </a:r>
            <a:r>
              <a:rPr lang="de-AT" sz="1000" b="0" i="0" u="none" strike="noStrike" err="1">
                <a:effectLst/>
              </a:rPr>
              <a:t>challenging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tasks</a:t>
            </a:r>
            <a:r>
              <a:rPr lang="de-AT" sz="1000" b="0" i="0" u="none" strike="noStrike">
                <a:effectLst/>
              </a:rPr>
              <a:t> – an </a:t>
            </a:r>
            <a:r>
              <a:rPr lang="de-AT" sz="1000" b="0" i="0" u="none" strike="noStrike" err="1">
                <a:effectLst/>
              </a:rPr>
              <a:t>important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aspect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of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the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often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demanding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work</a:t>
            </a:r>
            <a:r>
              <a:rPr lang="de-AT" sz="1000" b="0" i="0" u="none" strike="noStrike">
                <a:effectLst/>
              </a:rPr>
              <a:t> in </a:t>
            </a:r>
            <a:r>
              <a:rPr lang="de-AT" sz="1000" b="0" i="0" u="none" strike="noStrike" err="1">
                <a:effectLst/>
              </a:rPr>
              <a:t>long</a:t>
            </a:r>
            <a:r>
              <a:rPr lang="de-AT" sz="1000" b="0" i="0" u="none" strike="noStrike">
                <a:effectLst/>
              </a:rPr>
              <a:t>-term care.</a:t>
            </a:r>
          </a:p>
          <a:p>
            <a:pPr>
              <a:lnSpc>
                <a:spcPct val="110000"/>
              </a:lnSpc>
            </a:pPr>
            <a:r>
              <a:rPr lang="de-AT" sz="1000" b="1" i="0" u="none" strike="noStrike" err="1">
                <a:effectLst/>
              </a:rPr>
              <a:t>Promoting</a:t>
            </a:r>
            <a:r>
              <a:rPr lang="de-AT" sz="1000" b="1" i="0" u="none" strike="noStrike">
                <a:effectLst/>
              </a:rPr>
              <a:t> </a:t>
            </a:r>
            <a:r>
              <a:rPr lang="de-AT" sz="1000" b="1" i="0" u="none" strike="noStrike" err="1">
                <a:effectLst/>
              </a:rPr>
              <a:t>engagement</a:t>
            </a:r>
            <a:r>
              <a:rPr lang="de-AT" sz="1000" b="1" i="0" u="none" strike="noStrike">
                <a:effectLst/>
              </a:rPr>
              <a:t>:</a:t>
            </a:r>
            <a:endParaRPr lang="de-AT" sz="1000" b="0" i="0" u="none" strike="noStrike">
              <a:effectLst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000" b="0" i="0" u="none" strike="noStrike">
                <a:effectLst/>
              </a:rPr>
              <a:t>Care </a:t>
            </a:r>
            <a:r>
              <a:rPr lang="de-AT" sz="1000" b="0" i="0" u="none" strike="noStrike" err="1">
                <a:effectLst/>
              </a:rPr>
              <a:t>managers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can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increase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engagement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by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setting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clear</a:t>
            </a:r>
            <a:r>
              <a:rPr lang="de-AT" sz="1000" b="0" i="0" u="none" strike="noStrike">
                <a:effectLst/>
              </a:rPr>
              <a:t> and </a:t>
            </a:r>
            <a:r>
              <a:rPr lang="de-AT" sz="1000" b="0" i="0" u="none" strike="noStrike" err="1">
                <a:effectLst/>
              </a:rPr>
              <a:t>achievable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goals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for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their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employees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while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providing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them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with</a:t>
            </a:r>
            <a:r>
              <a:rPr lang="de-AT" sz="1000" b="0" i="0" u="none" strike="noStrike">
                <a:effectLst/>
              </a:rPr>
              <a:t> support and </a:t>
            </a:r>
            <a:r>
              <a:rPr lang="de-AT" sz="1000" b="0" i="0" u="none" strike="noStrike" err="1">
                <a:effectLst/>
              </a:rPr>
              <a:t>recognition</a:t>
            </a:r>
            <a:r>
              <a:rPr lang="de-AT" sz="1000" b="0" i="0" u="none" strike="noStrike">
                <a:effectLst/>
              </a:rPr>
              <a:t>.</a:t>
            </a:r>
            <a:br>
              <a:rPr lang="de-AT" sz="1000" b="0" i="0" u="none" strike="noStrike">
                <a:effectLst/>
              </a:rPr>
            </a:br>
            <a:endParaRPr lang="de-AT" sz="1000" b="0" i="0" u="none" strike="noStrike">
              <a:effectLst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000" b="0" i="0" u="none" strike="noStrike">
                <a:effectLst/>
              </a:rPr>
              <a:t>Regular </a:t>
            </a:r>
            <a:r>
              <a:rPr lang="de-AT" sz="1000" b="0" i="0" u="none" strike="noStrike" err="1">
                <a:effectLst/>
              </a:rPr>
              <a:t>training</a:t>
            </a:r>
            <a:r>
              <a:rPr lang="de-AT" sz="1000" b="0" i="0" u="none" strike="noStrike">
                <a:effectLst/>
              </a:rPr>
              <a:t> and professional </a:t>
            </a:r>
            <a:r>
              <a:rPr lang="de-AT" sz="1000" b="0" i="0" u="none" strike="noStrike" err="1">
                <a:effectLst/>
              </a:rPr>
              <a:t>development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create</a:t>
            </a:r>
            <a:r>
              <a:rPr lang="de-AT" sz="1000" b="0" i="0" u="none" strike="noStrike">
                <a:effectLst/>
              </a:rPr>
              <a:t> additional </a:t>
            </a:r>
            <a:r>
              <a:rPr lang="de-AT" sz="1000" b="0" i="0" u="none" strike="noStrike" err="1">
                <a:effectLst/>
              </a:rPr>
              <a:t>incentives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for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learning</a:t>
            </a:r>
            <a:r>
              <a:rPr lang="de-AT" sz="1000" b="0" i="0" u="none" strike="noStrike">
                <a:effectLst/>
              </a:rPr>
              <a:t> and </a:t>
            </a:r>
            <a:r>
              <a:rPr lang="de-AT" sz="1000" b="0" i="0" u="none" strike="noStrike" err="1">
                <a:effectLst/>
              </a:rPr>
              <a:t>contribute</a:t>
            </a:r>
            <a:r>
              <a:rPr lang="de-AT" sz="1000" b="0" i="0" u="none" strike="noStrike">
                <a:effectLst/>
              </a:rPr>
              <a:t> </a:t>
            </a:r>
            <a:r>
              <a:rPr lang="de-AT" sz="1000" b="0" i="0" u="none" strike="noStrike" err="1">
                <a:effectLst/>
              </a:rPr>
              <a:t>to</a:t>
            </a:r>
            <a:r>
              <a:rPr lang="de-AT" sz="1000" b="0" i="0" u="none" strike="noStrike">
                <a:effectLst/>
              </a:rPr>
              <a:t> professional </a:t>
            </a:r>
            <a:r>
              <a:rPr lang="de-AT" sz="1000" b="0" i="0" u="none" strike="noStrike" err="1">
                <a:effectLst/>
              </a:rPr>
              <a:t>growth</a:t>
            </a:r>
            <a:r>
              <a:rPr lang="de-AT" sz="1000" b="0" i="0" u="none" strike="noStrike">
                <a:effectLst/>
              </a:rPr>
              <a:t>.</a:t>
            </a:r>
          </a:p>
          <a:p>
            <a:pPr>
              <a:lnSpc>
                <a:spcPct val="110000"/>
              </a:lnSpc>
            </a:pPr>
            <a:endParaRPr lang="de-DE" sz="10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k 4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A402411B-DFC5-1942-6DC6-FDFA2D3572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64" y="1023832"/>
            <a:ext cx="4788861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81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58ABF4-A7C5-057C-DB36-9743ECE31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 fontScale="90000"/>
          </a:bodyPr>
          <a:lstStyle/>
          <a:p>
            <a:r>
              <a:rPr lang="de-AT" dirty="0" err="1"/>
              <a:t>Relationships</a:t>
            </a:r>
            <a:r>
              <a:rPr lang="de-AT" dirty="0"/>
              <a:t> in </a:t>
            </a:r>
            <a:r>
              <a:rPr lang="de-AT" dirty="0" err="1"/>
              <a:t>long</a:t>
            </a:r>
            <a:r>
              <a:rPr lang="de-AT" dirty="0"/>
              <a:t>-term care:</a:t>
            </a:r>
            <a:br>
              <a:rPr lang="de-AT" b="0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8FD8A6-BA4E-F2D5-3F37-3CF81E192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4140096" cy="351351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 dirty="0">
                <a:effectLst/>
              </a:rPr>
              <a:t>Positive </a:t>
            </a:r>
            <a:r>
              <a:rPr lang="de-AT" sz="1100" b="0" i="0" u="none" strike="noStrike" dirty="0" err="1">
                <a:effectLst/>
              </a:rPr>
              <a:t>relationships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are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of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utmost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importance</a:t>
            </a:r>
            <a:r>
              <a:rPr lang="de-AT" sz="1100" b="0" i="0" u="none" strike="noStrike" dirty="0">
                <a:effectLst/>
              </a:rPr>
              <a:t> in </a:t>
            </a:r>
            <a:r>
              <a:rPr lang="de-AT" sz="1100" b="0" i="0" u="none" strike="noStrike" dirty="0" err="1">
                <a:effectLst/>
              </a:rPr>
              <a:t>long</a:t>
            </a:r>
            <a:r>
              <a:rPr lang="de-AT" sz="1100" b="0" i="0" u="none" strike="noStrike" dirty="0">
                <a:effectLst/>
              </a:rPr>
              <a:t>-term care. Job </a:t>
            </a:r>
            <a:r>
              <a:rPr lang="de-AT" sz="1100" b="0" i="0" u="none" strike="noStrike" dirty="0" err="1">
                <a:effectLst/>
              </a:rPr>
              <a:t>satisfaction</a:t>
            </a:r>
            <a:r>
              <a:rPr lang="de-AT" sz="1100" b="0" i="0" u="none" strike="noStrike" dirty="0">
                <a:effectLst/>
              </a:rPr>
              <a:t> and </a:t>
            </a:r>
            <a:r>
              <a:rPr lang="de-AT" sz="1100" b="0" i="0" u="none" strike="noStrike" dirty="0" err="1">
                <a:effectLst/>
              </a:rPr>
              <a:t>quality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of</a:t>
            </a:r>
            <a:r>
              <a:rPr lang="de-AT" sz="1100" b="0" i="0" u="none" strike="noStrike" dirty="0">
                <a:effectLst/>
              </a:rPr>
              <a:t> care </a:t>
            </a:r>
            <a:r>
              <a:rPr lang="de-AT" sz="1100" b="0" i="0" u="none" strike="noStrike" dirty="0" err="1">
                <a:effectLst/>
              </a:rPr>
              <a:t>depend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greatly</a:t>
            </a:r>
            <a:r>
              <a:rPr lang="de-AT" sz="1100" b="0" i="0" u="none" strike="noStrike" dirty="0">
                <a:effectLst/>
              </a:rPr>
              <a:t> on </a:t>
            </a:r>
            <a:r>
              <a:rPr lang="de-AT" sz="1100" b="0" i="0" u="none" strike="noStrike" dirty="0" err="1">
                <a:effectLst/>
              </a:rPr>
              <a:t>the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quality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of</a:t>
            </a:r>
            <a:r>
              <a:rPr lang="de-AT" sz="1100" b="0" i="0" u="none" strike="noStrike" dirty="0">
                <a:effectLst/>
              </a:rPr>
              <a:t> interpersonal </a:t>
            </a:r>
            <a:r>
              <a:rPr lang="de-AT" sz="1100" b="0" i="0" u="none" strike="noStrike" dirty="0" err="1">
                <a:effectLst/>
              </a:rPr>
              <a:t>relationships</a:t>
            </a:r>
            <a:r>
              <a:rPr lang="de-AT" sz="1100" b="0" i="0" u="none" strike="noStrike" dirty="0">
                <a:effectLst/>
              </a:rPr>
              <a:t>, </a:t>
            </a:r>
            <a:r>
              <a:rPr lang="de-AT" sz="1100" b="0" i="0" u="none" strike="noStrike" dirty="0" err="1">
                <a:effectLst/>
              </a:rPr>
              <a:t>both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within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the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team</a:t>
            </a:r>
            <a:r>
              <a:rPr lang="de-AT" sz="1100" b="0" i="0" u="none" strike="noStrike" dirty="0">
                <a:effectLst/>
              </a:rPr>
              <a:t> and </a:t>
            </a:r>
            <a:r>
              <a:rPr lang="de-AT" sz="1100" b="0" i="0" u="none" strike="noStrike" dirty="0" err="1">
                <a:effectLst/>
              </a:rPr>
              <a:t>with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residents</a:t>
            </a:r>
            <a:r>
              <a:rPr lang="de-AT" sz="1100" b="0" i="0" u="none" strike="noStrike" dirty="0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1" i="0" u="none" strike="noStrike" dirty="0">
                <a:effectLst/>
              </a:rPr>
              <a:t>Scientific </a:t>
            </a:r>
            <a:r>
              <a:rPr lang="de-AT" sz="1100" b="1" i="0" u="none" strike="noStrike" dirty="0" err="1">
                <a:effectLst/>
              </a:rPr>
              <a:t>basis</a:t>
            </a:r>
            <a:r>
              <a:rPr lang="de-AT" sz="1100" b="1" i="0" u="none" strike="noStrike" dirty="0">
                <a:effectLst/>
              </a:rPr>
              <a:t>:</a:t>
            </a:r>
            <a:r>
              <a:rPr lang="de-AT" sz="1100" b="0" i="0" u="none" strike="noStrike" dirty="0">
                <a:effectLst/>
              </a:rPr>
              <a:t> Studies </a:t>
            </a:r>
            <a:r>
              <a:rPr lang="de-AT" sz="1100" b="0" i="0" u="none" strike="noStrike" dirty="0" err="1">
                <a:effectLst/>
              </a:rPr>
              <a:t>show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that</a:t>
            </a:r>
            <a:r>
              <a:rPr lang="de-AT" sz="1100" b="0" i="0" u="none" strike="noStrike" dirty="0">
                <a:effectLst/>
              </a:rPr>
              <a:t> strong, positive </a:t>
            </a:r>
            <a:r>
              <a:rPr lang="de-AT" sz="1100" b="0" i="0" u="none" strike="noStrike" dirty="0" err="1">
                <a:effectLst/>
              </a:rPr>
              <a:t>relationships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lead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to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higher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job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satisfaction</a:t>
            </a:r>
            <a:r>
              <a:rPr lang="de-AT" sz="1100" b="0" i="0" u="none" strike="noStrike" dirty="0">
                <a:effectLst/>
              </a:rPr>
              <a:t> and </a:t>
            </a:r>
            <a:r>
              <a:rPr lang="de-AT" sz="1100" b="0" i="0" u="none" strike="noStrike" dirty="0" err="1">
                <a:effectLst/>
              </a:rPr>
              <a:t>prevent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burnout</a:t>
            </a:r>
            <a:r>
              <a:rPr lang="de-AT" sz="1100" b="0" i="0" u="none" strike="noStrike" dirty="0">
                <a:effectLst/>
              </a:rPr>
              <a:t> (Dutton &amp; </a:t>
            </a:r>
            <a:r>
              <a:rPr lang="de-AT" sz="1100" b="0" i="0" u="none" strike="noStrike" dirty="0" err="1">
                <a:effectLst/>
              </a:rPr>
              <a:t>Heaphy</a:t>
            </a:r>
            <a:r>
              <a:rPr lang="de-AT" sz="1100" b="0" i="0" u="none" strike="noStrike" dirty="0">
                <a:effectLst/>
              </a:rPr>
              <a:t>, 2003).</a:t>
            </a:r>
          </a:p>
          <a:p>
            <a:pPr>
              <a:lnSpc>
                <a:spcPct val="110000"/>
              </a:lnSpc>
            </a:pPr>
            <a:r>
              <a:rPr lang="de-AT" sz="1100" b="1" i="0" u="none" strike="noStrike" dirty="0">
                <a:effectLst/>
              </a:rPr>
              <a:t>Keys </a:t>
            </a:r>
            <a:r>
              <a:rPr lang="de-AT" sz="1100" b="1" i="0" u="none" strike="noStrike" dirty="0" err="1">
                <a:effectLst/>
              </a:rPr>
              <a:t>to</a:t>
            </a:r>
            <a:r>
              <a:rPr lang="de-AT" sz="1100" b="1" i="0" u="none" strike="noStrike" dirty="0">
                <a:effectLst/>
              </a:rPr>
              <a:t> positive </a:t>
            </a:r>
            <a:r>
              <a:rPr lang="de-AT" sz="1100" b="1" i="0" u="none" strike="noStrike" dirty="0" err="1">
                <a:effectLst/>
              </a:rPr>
              <a:t>relationship</a:t>
            </a:r>
            <a:r>
              <a:rPr lang="de-AT" sz="1100" b="1" i="0" u="none" strike="noStrike" dirty="0">
                <a:effectLst/>
              </a:rPr>
              <a:t> </a:t>
            </a:r>
            <a:r>
              <a:rPr lang="de-AT" sz="1100" b="1" i="0" u="none" strike="noStrike" dirty="0" err="1">
                <a:effectLst/>
              </a:rPr>
              <a:t>building</a:t>
            </a:r>
            <a:r>
              <a:rPr lang="de-AT" sz="1100" b="1" i="0" u="none" strike="noStrike" dirty="0">
                <a:effectLst/>
              </a:rPr>
              <a:t>:</a:t>
            </a:r>
            <a:br>
              <a:rPr lang="de-AT" sz="1100" b="0" i="0" u="none" strike="noStrike" dirty="0">
                <a:effectLst/>
              </a:rPr>
            </a:br>
            <a:endParaRPr lang="de-AT" sz="1100" b="0" i="0" u="none" strike="noStrike" dirty="0">
              <a:effectLst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 dirty="0">
                <a:effectLst/>
              </a:rPr>
              <a:t>Managers </a:t>
            </a:r>
            <a:r>
              <a:rPr lang="de-AT" sz="1100" b="0" i="0" u="none" strike="noStrike" dirty="0" err="1">
                <a:effectLst/>
              </a:rPr>
              <a:t>should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encourage</a:t>
            </a:r>
            <a:r>
              <a:rPr lang="de-AT" sz="1100" b="0" i="0" u="none" strike="noStrike" dirty="0">
                <a:effectLst/>
              </a:rPr>
              <a:t> open </a:t>
            </a:r>
            <a:r>
              <a:rPr lang="de-AT" sz="1100" b="0" i="0" u="none" strike="noStrike" dirty="0" err="1">
                <a:effectLst/>
              </a:rPr>
              <a:t>communication</a:t>
            </a:r>
            <a:r>
              <a:rPr lang="de-AT" sz="1100" b="0" i="0" u="none" strike="noStrike" dirty="0">
                <a:effectLst/>
              </a:rPr>
              <a:t> and </a:t>
            </a:r>
            <a:r>
              <a:rPr lang="de-AT" sz="1100" b="0" i="0" u="none" strike="noStrike" dirty="0" err="1">
                <a:effectLst/>
              </a:rPr>
              <a:t>build</a:t>
            </a:r>
            <a:r>
              <a:rPr lang="de-AT" sz="1100" b="0" i="0" u="none" strike="noStrike" dirty="0">
                <a:effectLst/>
              </a:rPr>
              <a:t> a </a:t>
            </a:r>
            <a:r>
              <a:rPr lang="de-AT" sz="1100" b="0" i="0" u="none" strike="noStrike" dirty="0" err="1">
                <a:effectLst/>
              </a:rPr>
              <a:t>culture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of</a:t>
            </a:r>
            <a:r>
              <a:rPr lang="de-AT" sz="1100" b="0" i="0" u="none" strike="noStrike" dirty="0">
                <a:effectLst/>
              </a:rPr>
              <a:t> mutual </a:t>
            </a:r>
            <a:r>
              <a:rPr lang="de-AT" sz="1100" b="0" i="0" u="none" strike="noStrike" dirty="0" err="1">
                <a:effectLst/>
              </a:rPr>
              <a:t>trust</a:t>
            </a:r>
            <a:r>
              <a:rPr lang="de-AT" sz="1100" b="0" i="0" u="none" strike="noStrike" dirty="0">
                <a:effectLst/>
              </a:rPr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AT" sz="1100" b="0" i="0" u="none" strike="noStrike" dirty="0">
                <a:effectLst/>
              </a:rPr>
              <a:t>Managers </a:t>
            </a:r>
            <a:r>
              <a:rPr lang="de-AT" sz="1100" b="0" i="0" u="none" strike="noStrike" dirty="0" err="1">
                <a:effectLst/>
              </a:rPr>
              <a:t>can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strengthen</a:t>
            </a:r>
            <a:r>
              <a:rPr lang="de-AT" sz="1100" b="0" i="0" u="none" strike="noStrike" dirty="0">
                <a:effectLst/>
              </a:rPr>
              <a:t> interpersonal </a:t>
            </a:r>
            <a:r>
              <a:rPr lang="de-AT" sz="1100" b="0" i="0" u="none" strike="noStrike" dirty="0" err="1">
                <a:effectLst/>
              </a:rPr>
              <a:t>connections</a:t>
            </a:r>
            <a:r>
              <a:rPr lang="de-AT" sz="1100" b="0" i="0" u="none" strike="noStrike" dirty="0">
                <a:effectLst/>
              </a:rPr>
              <a:t> in </a:t>
            </a:r>
            <a:r>
              <a:rPr lang="de-AT" sz="1100" b="0" i="0" u="none" strike="noStrike" dirty="0" err="1">
                <a:effectLst/>
              </a:rPr>
              <a:t>the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team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through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regular</a:t>
            </a:r>
            <a:r>
              <a:rPr lang="de-AT" sz="1100" b="0" i="0" u="none" strike="noStrike" dirty="0">
                <a:effectLst/>
              </a:rPr>
              <a:t> </a:t>
            </a:r>
            <a:r>
              <a:rPr lang="de-AT" sz="1100" b="0" i="0" u="none" strike="noStrike" dirty="0" err="1">
                <a:effectLst/>
              </a:rPr>
              <a:t>discussions</a:t>
            </a:r>
            <a:r>
              <a:rPr lang="de-AT" sz="1100" b="0" i="0" u="none" strike="noStrike" dirty="0">
                <a:effectLst/>
              </a:rPr>
              <a:t> and team-building </a:t>
            </a:r>
            <a:r>
              <a:rPr lang="de-AT" sz="1100" b="0" i="0" u="none" strike="noStrike" dirty="0" err="1">
                <a:effectLst/>
              </a:rPr>
              <a:t>measures</a:t>
            </a:r>
            <a:r>
              <a:rPr lang="de-AT" sz="1100" b="0" i="0" u="none" strike="noStrike" dirty="0">
                <a:effectLst/>
              </a:rPr>
              <a:t>.</a:t>
            </a:r>
          </a:p>
          <a:p>
            <a:pPr>
              <a:lnSpc>
                <a:spcPct val="110000"/>
              </a:lnSpc>
            </a:pPr>
            <a:endParaRPr lang="de-DE" sz="11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k 4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7E2A81A1-217C-5E29-7BF9-405A4D1CC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64" y="1023832"/>
            <a:ext cx="4788861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4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745873-0EDA-7F33-14DD-15DF94B79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>
            <a:normAutofit fontScale="90000"/>
          </a:bodyPr>
          <a:lstStyle/>
          <a:p>
            <a:r>
              <a:rPr lang="de-AT" dirty="0" err="1">
                <a:solidFill>
                  <a:srgbClr val="000000"/>
                </a:solidFill>
              </a:rPr>
              <a:t>Meaning</a:t>
            </a:r>
            <a:r>
              <a:rPr lang="de-AT" dirty="0">
                <a:solidFill>
                  <a:srgbClr val="000000"/>
                </a:solidFill>
              </a:rPr>
              <a:t> in </a:t>
            </a:r>
            <a:r>
              <a:rPr lang="de-AT" dirty="0" err="1">
                <a:solidFill>
                  <a:srgbClr val="000000"/>
                </a:solidFill>
              </a:rPr>
              <a:t>long</a:t>
            </a:r>
            <a:r>
              <a:rPr lang="de-AT" dirty="0">
                <a:solidFill>
                  <a:srgbClr val="000000"/>
                </a:solidFill>
              </a:rPr>
              <a:t>-term care:</a:t>
            </a:r>
            <a:br>
              <a:rPr lang="de-AT" b="0" dirty="0">
                <a:solidFill>
                  <a:srgbClr val="000000"/>
                </a:solidFill>
              </a:rPr>
            </a:br>
            <a:endParaRPr lang="de-D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C938FC-598C-6ED6-BC95-FD134E8B5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4" y="2427316"/>
            <a:ext cx="4140096" cy="3513514"/>
          </a:xfrm>
        </p:spPr>
        <p:txBody>
          <a:bodyPr>
            <a:normAutofit fontScale="6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intrinsically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because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directly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linked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well-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 Managers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must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reinforce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this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sense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purpose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order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maintain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motivation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commitment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Scientific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basis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Viktor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Frankl's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theory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meaning-finding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emphasizes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that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experiencing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plays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central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role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mental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health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especially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in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professions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such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nursing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which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are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often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emotionally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demanding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/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Practical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1" i="0" u="none" strike="noStrike" dirty="0" err="1">
                <a:solidFill>
                  <a:srgbClr val="000000"/>
                </a:solidFill>
                <a:effectLst/>
              </a:rPr>
              <a:t>steps</a:t>
            </a: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:</a:t>
            </a:r>
            <a:br>
              <a:rPr lang="de-AT" b="0" i="0" u="none" strike="noStrike" dirty="0">
                <a:solidFill>
                  <a:srgbClr val="000000"/>
                </a:solidFill>
                <a:effectLst/>
              </a:rPr>
            </a:b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Care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managers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should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emphasize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importance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do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every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day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help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employees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see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greater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meaning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behind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their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tasks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Hold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regular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team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meetings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to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celebrate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successes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progress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and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discuss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positive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impact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of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work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 on </a:t>
            </a:r>
            <a:r>
              <a:rPr lang="de-AT" b="0" i="0" u="none" strike="noStrike" dirty="0" err="1">
                <a:solidFill>
                  <a:srgbClr val="000000"/>
                </a:solidFill>
                <a:effectLst/>
              </a:rPr>
              <a:t>residents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50F76599-32FF-23D9-5F08-5359B3397C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464" y="1023832"/>
            <a:ext cx="4788861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2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A1766D0-745A-4921-A68E-56642A650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4DAC05-3431-4428-5F96-6E3B819B5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4" y="720435"/>
            <a:ext cx="4140096" cy="150737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Accomplishment (A in PERMA)</a:t>
            </a:r>
            <a:br>
              <a:rPr lang="en-US" sz="30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000" b="1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5354502-7A5A-A95A-6937-C375BDA5378E}"/>
              </a:ext>
            </a:extLst>
          </p:cNvPr>
          <p:cNvSpPr txBox="1"/>
          <p:nvPr/>
        </p:nvSpPr>
        <p:spPr>
          <a:xfrm>
            <a:off x="1077364" y="2427316"/>
            <a:ext cx="4140096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300" b="1" i="0" u="none" strike="noStrike" dirty="0">
                <a:effectLst/>
              </a:rPr>
              <a:t>The feeling of effectiveness in long-term care:</a:t>
            </a:r>
            <a:endParaRPr lang="en-US" sz="1300" b="0" i="0" u="none" strike="noStrike" dirty="0">
              <a:effectLst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i="0" u="none" strike="noStrike" dirty="0">
                <a:effectLst/>
              </a:rPr>
              <a:t>Clearly defined goals are important in caregiving because they provide orientation and motivation for employees.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i="0" u="none" strike="noStrike" dirty="0">
                <a:effectLst/>
              </a:rPr>
              <a:t>Scientific basis:</a:t>
            </a:r>
            <a:r>
              <a:rPr lang="en-US" sz="1300" b="0" i="0" u="none" strike="noStrike" dirty="0">
                <a:effectLst/>
              </a:rPr>
              <a:t> Goal theory (Locke &amp; Latham, 1990) shows that specific, challenging goals improve performance and increase satisfaction.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300" b="1" i="0" u="none" strike="noStrike" dirty="0">
                <a:effectLst/>
              </a:rPr>
              <a:t>Practical application:</a:t>
            </a:r>
            <a:endParaRPr lang="en-US" sz="1300" b="0" i="0" u="none" strike="noStrike" dirty="0">
              <a:effectLst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i="0" u="none" strike="noStrike" dirty="0">
                <a:effectLst/>
              </a:rPr>
              <a:t>Nursing managers should set clear, achievable goals for both the team and the individual professional development of employees.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i="0" u="none" strike="noStrike" dirty="0">
                <a:effectLst/>
              </a:rPr>
              <a:t>Recognition of goal achievement helps to increase engagement and job satisfaction.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3F1E3F-D7BF-4DB5-8016-70B9E385E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D0D3E7A-8DF6-4A78-A03C-86AD69746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2" y="347088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Text, Kreis, Logo, Schrift enthält.&#10;&#10;Automatisch generierte Beschreibung">
            <a:extLst>
              <a:ext uri="{FF2B5EF4-FFF2-40B4-BE49-F238E27FC236}">
                <a16:creationId xmlns:a16="http://schemas.microsoft.com/office/drawing/2014/main" id="{68662478-30C5-5D7C-782D-628CE9705C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46464" y="1023832"/>
            <a:ext cx="4788861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86701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RegularSeedRightStep">
      <a:dk1>
        <a:srgbClr val="000000"/>
      </a:dk1>
      <a:lt1>
        <a:srgbClr val="FFFFFF"/>
      </a:lt1>
      <a:dk2>
        <a:srgbClr val="412A24"/>
      </a:dk2>
      <a:lt2>
        <a:srgbClr val="E2E8E7"/>
      </a:lt2>
      <a:accent1>
        <a:srgbClr val="E72954"/>
      </a:accent1>
      <a:accent2>
        <a:srgbClr val="D53B17"/>
      </a:accent2>
      <a:accent3>
        <a:srgbClr val="DB9427"/>
      </a:accent3>
      <a:accent4>
        <a:srgbClr val="A6A912"/>
      </a:accent4>
      <a:accent5>
        <a:srgbClr val="73B320"/>
      </a:accent5>
      <a:accent6>
        <a:srgbClr val="2DBB14"/>
      </a:accent6>
      <a:hlink>
        <a:srgbClr val="31937D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8601</Words>
  <Application>Microsoft Office PowerPoint</Application>
  <PresentationFormat>Breitbild</PresentationFormat>
  <Paragraphs>233</Paragraphs>
  <Slides>12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BlocksVTI</vt:lpstr>
      <vt:lpstr>Positive Leadership and PERMA-Lead: Strengthening the leadership personality in long-term care</vt:lpstr>
      <vt:lpstr>Positive leadership in long-term care: </vt:lpstr>
      <vt:lpstr>What does positive leadership mean for a manager in long-term care?</vt:lpstr>
      <vt:lpstr>PERMA-Lead in long-term care:</vt:lpstr>
      <vt:lpstr>Positive emotions in long-term care: </vt:lpstr>
      <vt:lpstr>Engagement in long-term care: </vt:lpstr>
      <vt:lpstr>Relationships in long-term care: </vt:lpstr>
      <vt:lpstr>Meaning in long-term care: </vt:lpstr>
      <vt:lpstr>Accomplishment (A in PERMA) </vt:lpstr>
      <vt:lpstr>A culture of positive feedback and appreciation Appreciation in long-term care: </vt:lpstr>
      <vt:lpstr>Positive leadership: What can a manager do specifically? 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Leadership and PERMA-Lead: Strengthening the leadership personality in long-term care</dc:title>
  <dc:creator>Kraus Renate (OERK-N)</dc:creator>
  <cp:lastModifiedBy>Renate Kraus</cp:lastModifiedBy>
  <cp:revision>24</cp:revision>
  <dcterms:created xsi:type="dcterms:W3CDTF">2024-09-24T21:10:34Z</dcterms:created>
  <dcterms:modified xsi:type="dcterms:W3CDTF">2024-09-26T10:17:43Z</dcterms:modified>
</cp:coreProperties>
</file>