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5" r:id="rId9"/>
    <p:sldId id="266" r:id="rId10"/>
    <p:sldId id="267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Inter Bold" panose="020B0604020202020204" charset="0"/>
      <p:regular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Regular" panose="00000500000000000000" pitchFamily="2" charset="0"/>
      <p:regular r:id="rId19"/>
    </p:embeddedFont>
    <p:embeddedFont>
      <p:font typeface="Montserrat Ultra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F229C-BF23-4314-8560-209BE7728EF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A356FE-F58F-424D-B5BE-19123DBE4A0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/>
            <a:t>Sept 2022</a:t>
          </a:r>
          <a:endParaRPr lang="en-GB" sz="2800" b="1" dirty="0"/>
        </a:p>
      </dgm:t>
    </dgm:pt>
    <dgm:pt modelId="{5DAF26EB-158C-444C-930C-CBD1460365EE}" type="parTrans" cxnId="{6D312CE8-C993-48CD-9D8D-D307776F47DD}">
      <dgm:prSet/>
      <dgm:spPr/>
      <dgm:t>
        <a:bodyPr/>
        <a:lstStyle/>
        <a:p>
          <a:endParaRPr lang="en-GB"/>
        </a:p>
      </dgm:t>
    </dgm:pt>
    <dgm:pt modelId="{08C32614-C95A-4A2B-84AE-97E7E4884A0C}" type="sibTrans" cxnId="{6D312CE8-C993-48CD-9D8D-D307776F47DD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E61E0BDE-F660-4D47-A87D-FE619C77FC21}">
      <dgm:prSet phldrT="[Text]"/>
      <dgm:spPr>
        <a:ln>
          <a:noFill/>
        </a:ln>
      </dgm:spPr>
      <dgm:t>
        <a:bodyPr/>
        <a:lstStyle/>
        <a:p>
          <a:r>
            <a:rPr lang="en-GB" b="1" dirty="0">
              <a:solidFill>
                <a:srgbClr val="5C0631"/>
              </a:solidFill>
              <a:latin typeface="Montserrat" pitchFamily="2" charset="77"/>
            </a:rPr>
            <a:t>Launch of the EU Care Strategy</a:t>
          </a:r>
          <a:r>
            <a:rPr lang="en-GB" dirty="0">
              <a:solidFill>
                <a:srgbClr val="5C0631"/>
              </a:solidFill>
              <a:latin typeface="Montserrat" pitchFamily="2" charset="77"/>
            </a:rPr>
            <a:t>: «Commission (…) promotes the establishment of a skills partnership under the Pact for Skills in the long-term care sector»</a:t>
          </a:r>
          <a:endParaRPr lang="en-GB" dirty="0"/>
        </a:p>
      </dgm:t>
    </dgm:pt>
    <dgm:pt modelId="{6BD3E284-1035-4C4B-82F4-15F1AD91560E}" type="parTrans" cxnId="{24D0E067-282D-4EEE-B30B-7407395F23CF}">
      <dgm:prSet/>
      <dgm:spPr/>
      <dgm:t>
        <a:bodyPr/>
        <a:lstStyle/>
        <a:p>
          <a:endParaRPr lang="en-GB"/>
        </a:p>
      </dgm:t>
    </dgm:pt>
    <dgm:pt modelId="{40CFBCB9-2D91-4C3D-AC40-C9F8884CC76C}" type="sibTrans" cxnId="{24D0E067-282D-4EEE-B30B-7407395F23CF}">
      <dgm:prSet/>
      <dgm:spPr/>
      <dgm:t>
        <a:bodyPr/>
        <a:lstStyle/>
        <a:p>
          <a:endParaRPr lang="en-GB"/>
        </a:p>
      </dgm:t>
    </dgm:pt>
    <dgm:pt modelId="{DE8FA24A-756F-4113-A68D-5D779144ADC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/>
            <a:t>April 2023</a:t>
          </a:r>
          <a:endParaRPr lang="en-GB" sz="2800" b="1" dirty="0"/>
        </a:p>
      </dgm:t>
    </dgm:pt>
    <dgm:pt modelId="{1B015A95-56E2-4055-A540-E19D10C15323}" type="parTrans" cxnId="{0103D3D8-1B72-4029-9BE2-75EB5E29FA55}">
      <dgm:prSet/>
      <dgm:spPr/>
      <dgm:t>
        <a:bodyPr/>
        <a:lstStyle/>
        <a:p>
          <a:endParaRPr lang="en-GB"/>
        </a:p>
      </dgm:t>
    </dgm:pt>
    <dgm:pt modelId="{34DF244A-23BE-417E-8648-7E297448A3AA}" type="sibTrans" cxnId="{0103D3D8-1B72-4029-9BE2-75EB5E29FA55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n-GB"/>
        </a:p>
      </dgm:t>
    </dgm:pt>
    <dgm:pt modelId="{E756A7A2-6D1F-440B-9AF7-40FFE5D38E5E}">
      <dgm:prSet phldrT="[Text]"/>
      <dgm:spPr>
        <a:ln>
          <a:noFill/>
        </a:ln>
      </dgm:spPr>
      <dgm:t>
        <a:bodyPr/>
        <a:lstStyle/>
        <a:p>
          <a:r>
            <a:rPr lang="en-GB" b="1" dirty="0">
              <a:solidFill>
                <a:srgbClr val="5C0631"/>
              </a:solidFill>
              <a:latin typeface="Montserrat" pitchFamily="2" charset="77"/>
            </a:rPr>
            <a:t>Launch of the Large-Scale Skills Partnership in LTC</a:t>
          </a:r>
          <a:r>
            <a:rPr lang="en-GB" dirty="0">
              <a:solidFill>
                <a:srgbClr val="5C0631"/>
              </a:solidFill>
              <a:latin typeface="Montserrat" pitchFamily="2" charset="77"/>
            </a:rPr>
            <a:t>: «The partners commit to train at least 60% of the long-term care workforce (3.8 million workers) every year by 2030. Training courses will focus on digital skills and person-centred care.»</a:t>
          </a:r>
          <a:endParaRPr lang="en-GB" dirty="0"/>
        </a:p>
      </dgm:t>
    </dgm:pt>
    <dgm:pt modelId="{E69534BA-DCB2-462E-810C-A658CA3129D0}" type="parTrans" cxnId="{2AC44F89-6F97-497B-8B25-386A6082FE16}">
      <dgm:prSet/>
      <dgm:spPr/>
      <dgm:t>
        <a:bodyPr/>
        <a:lstStyle/>
        <a:p>
          <a:endParaRPr lang="en-GB"/>
        </a:p>
      </dgm:t>
    </dgm:pt>
    <dgm:pt modelId="{4C380909-A156-4011-9DD0-E1ABAE8AFE4D}" type="sibTrans" cxnId="{2AC44F89-6F97-497B-8B25-386A6082FE16}">
      <dgm:prSet/>
      <dgm:spPr/>
      <dgm:t>
        <a:bodyPr/>
        <a:lstStyle/>
        <a:p>
          <a:endParaRPr lang="en-GB"/>
        </a:p>
      </dgm:t>
    </dgm:pt>
    <dgm:pt modelId="{0AB6B013-8627-4FCD-83A8-0BD6CB93EE5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/>
            <a:t>March 2024</a:t>
          </a:r>
          <a:endParaRPr lang="en-GB" sz="2800" b="1" dirty="0"/>
        </a:p>
      </dgm:t>
    </dgm:pt>
    <dgm:pt modelId="{C9FF8F70-1A1E-4A53-B73E-8EB051444D1A}" type="parTrans" cxnId="{DC046648-5A80-422E-B774-C496E2D4968A}">
      <dgm:prSet/>
      <dgm:spPr/>
      <dgm:t>
        <a:bodyPr/>
        <a:lstStyle/>
        <a:p>
          <a:endParaRPr lang="en-GB"/>
        </a:p>
      </dgm:t>
    </dgm:pt>
    <dgm:pt modelId="{38418858-93EE-4C73-BE96-6E80A1387313}" type="sibTrans" cxnId="{DC046648-5A80-422E-B774-C496E2D4968A}">
      <dgm:prSet/>
      <dgm:spPr/>
      <dgm:t>
        <a:bodyPr/>
        <a:lstStyle/>
        <a:p>
          <a:endParaRPr lang="en-GB"/>
        </a:p>
      </dgm:t>
    </dgm:pt>
    <dgm:pt modelId="{CFE42BF3-E929-4B2F-B4F2-CB5444E540F1}">
      <dgm:prSet phldrT="[Text]"/>
      <dgm:spPr>
        <a:ln>
          <a:noFill/>
        </a:ln>
      </dgm:spPr>
      <dgm:t>
        <a:bodyPr/>
        <a:lstStyle/>
        <a:p>
          <a:r>
            <a:rPr lang="en-GB" b="1" dirty="0">
              <a:solidFill>
                <a:srgbClr val="5C0631"/>
              </a:solidFill>
              <a:latin typeface="Montserrat" pitchFamily="2" charset="77"/>
            </a:rPr>
            <a:t>Care4Skills Project Start</a:t>
          </a:r>
          <a:endParaRPr lang="en-GB" dirty="0"/>
        </a:p>
      </dgm:t>
    </dgm:pt>
    <dgm:pt modelId="{A08E5B4F-065D-48F7-8A99-CA738E4B1DCC}" type="parTrans" cxnId="{22641FA3-F32E-4E54-9667-4FB0A62D3F5C}">
      <dgm:prSet/>
      <dgm:spPr/>
      <dgm:t>
        <a:bodyPr/>
        <a:lstStyle/>
        <a:p>
          <a:endParaRPr lang="en-GB"/>
        </a:p>
      </dgm:t>
    </dgm:pt>
    <dgm:pt modelId="{5FB91A95-5B67-4195-8BBE-67E231B20E6B}" type="sibTrans" cxnId="{22641FA3-F32E-4E54-9667-4FB0A62D3F5C}">
      <dgm:prSet/>
      <dgm:spPr/>
      <dgm:t>
        <a:bodyPr/>
        <a:lstStyle/>
        <a:p>
          <a:endParaRPr lang="en-GB"/>
        </a:p>
      </dgm:t>
    </dgm:pt>
    <dgm:pt modelId="{763D2AC1-AD8E-42E4-9C5B-DB154266728F}" type="pres">
      <dgm:prSet presAssocID="{0CCF229C-BF23-4314-8560-209BE7728EF2}" presName="linearFlow" presStyleCnt="0">
        <dgm:presLayoutVars>
          <dgm:dir/>
          <dgm:animLvl val="lvl"/>
          <dgm:resizeHandles val="exact"/>
        </dgm:presLayoutVars>
      </dgm:prSet>
      <dgm:spPr/>
    </dgm:pt>
    <dgm:pt modelId="{26409139-089D-446F-B599-79505942A442}" type="pres">
      <dgm:prSet presAssocID="{4AA356FE-F58F-424D-B5BE-19123DBE4A0B}" presName="composite" presStyleCnt="0"/>
      <dgm:spPr/>
    </dgm:pt>
    <dgm:pt modelId="{3D698F72-BC43-4EF6-AAAA-381B899B530C}" type="pres">
      <dgm:prSet presAssocID="{4AA356FE-F58F-424D-B5BE-19123DBE4A0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196604-69D2-4996-9AFA-F466F28E0F34}" type="pres">
      <dgm:prSet presAssocID="{4AA356FE-F58F-424D-B5BE-19123DBE4A0B}" presName="parSh" presStyleLbl="node1" presStyleIdx="0" presStyleCnt="3"/>
      <dgm:spPr/>
    </dgm:pt>
    <dgm:pt modelId="{85020417-4AD7-43C5-8C59-A8B92565DE2E}" type="pres">
      <dgm:prSet presAssocID="{4AA356FE-F58F-424D-B5BE-19123DBE4A0B}" presName="desTx" presStyleLbl="fgAcc1" presStyleIdx="0" presStyleCnt="3" custScaleX="151553" custScaleY="57060" custLinFactNeighborX="12059" custLinFactNeighborY="-12539">
        <dgm:presLayoutVars>
          <dgm:bulletEnabled val="1"/>
        </dgm:presLayoutVars>
      </dgm:prSet>
      <dgm:spPr/>
    </dgm:pt>
    <dgm:pt modelId="{71485129-0164-4B0E-95BE-7AB720AE81E0}" type="pres">
      <dgm:prSet presAssocID="{08C32614-C95A-4A2B-84AE-97E7E4884A0C}" presName="sibTrans" presStyleLbl="sibTrans2D1" presStyleIdx="0" presStyleCnt="2"/>
      <dgm:spPr/>
    </dgm:pt>
    <dgm:pt modelId="{BFC7C3B5-9794-46E0-9459-DD8EC2BFABB6}" type="pres">
      <dgm:prSet presAssocID="{08C32614-C95A-4A2B-84AE-97E7E4884A0C}" presName="connTx" presStyleLbl="sibTrans2D1" presStyleIdx="0" presStyleCnt="2"/>
      <dgm:spPr/>
    </dgm:pt>
    <dgm:pt modelId="{1CA0783E-EBE6-4059-9D58-E5E2E9422FCD}" type="pres">
      <dgm:prSet presAssocID="{DE8FA24A-756F-4113-A68D-5D779144ADCB}" presName="composite" presStyleCnt="0"/>
      <dgm:spPr/>
    </dgm:pt>
    <dgm:pt modelId="{34F95016-4950-44ED-8FFA-9AD58B6DB766}" type="pres">
      <dgm:prSet presAssocID="{DE8FA24A-756F-4113-A68D-5D779144ADC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8ADE29A-AA30-4C70-A220-8FA8CE4C9E2A}" type="pres">
      <dgm:prSet presAssocID="{DE8FA24A-756F-4113-A68D-5D779144ADCB}" presName="parSh" presStyleLbl="node1" presStyleIdx="1" presStyleCnt="3"/>
      <dgm:spPr/>
    </dgm:pt>
    <dgm:pt modelId="{E3ED5DA7-977D-425F-9FCB-84A1676B54A3}" type="pres">
      <dgm:prSet presAssocID="{DE8FA24A-756F-4113-A68D-5D779144ADCB}" presName="desTx" presStyleLbl="fgAcc1" presStyleIdx="1" presStyleCnt="3" custScaleX="131968" custScaleY="57060" custLinFactNeighborX="12059" custLinFactNeighborY="-12539">
        <dgm:presLayoutVars>
          <dgm:bulletEnabled val="1"/>
        </dgm:presLayoutVars>
      </dgm:prSet>
      <dgm:spPr/>
    </dgm:pt>
    <dgm:pt modelId="{80A04B4E-1A59-4D6F-8F47-EFA6F5781444}" type="pres">
      <dgm:prSet presAssocID="{34DF244A-23BE-417E-8648-7E297448A3AA}" presName="sibTrans" presStyleLbl="sibTrans2D1" presStyleIdx="1" presStyleCnt="2"/>
      <dgm:spPr/>
    </dgm:pt>
    <dgm:pt modelId="{F822BCF9-DC7F-43C2-9727-F629E63F088C}" type="pres">
      <dgm:prSet presAssocID="{34DF244A-23BE-417E-8648-7E297448A3AA}" presName="connTx" presStyleLbl="sibTrans2D1" presStyleIdx="1" presStyleCnt="2"/>
      <dgm:spPr/>
    </dgm:pt>
    <dgm:pt modelId="{D3114216-6D5D-4E68-AC3F-D79BE8ED18E3}" type="pres">
      <dgm:prSet presAssocID="{0AB6B013-8627-4FCD-83A8-0BD6CB93EE51}" presName="composite" presStyleCnt="0"/>
      <dgm:spPr/>
    </dgm:pt>
    <dgm:pt modelId="{BF3185E5-81F1-4B4B-A880-B3EF06E32762}" type="pres">
      <dgm:prSet presAssocID="{0AB6B013-8627-4FCD-83A8-0BD6CB93EE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8A287BF-3904-466C-889B-146FA637FF09}" type="pres">
      <dgm:prSet presAssocID="{0AB6B013-8627-4FCD-83A8-0BD6CB93EE51}" presName="parSh" presStyleLbl="node1" presStyleIdx="2" presStyleCnt="3"/>
      <dgm:spPr/>
    </dgm:pt>
    <dgm:pt modelId="{8648CD99-DDB5-4021-AE74-00C1ED3C5172}" type="pres">
      <dgm:prSet presAssocID="{0AB6B013-8627-4FCD-83A8-0BD6CB93EE51}" presName="desTx" presStyleLbl="fgAcc1" presStyleIdx="2" presStyleCnt="3" custScaleY="57060" custLinFactNeighborX="-4283" custLinFactNeighborY="-12539">
        <dgm:presLayoutVars>
          <dgm:bulletEnabled val="1"/>
        </dgm:presLayoutVars>
      </dgm:prSet>
      <dgm:spPr/>
    </dgm:pt>
  </dgm:ptLst>
  <dgm:cxnLst>
    <dgm:cxn modelId="{F62DED26-EE09-4170-AE97-0E6F169FDC19}" type="presOf" srcId="{08C32614-C95A-4A2B-84AE-97E7E4884A0C}" destId="{71485129-0164-4B0E-95BE-7AB720AE81E0}" srcOrd="0" destOrd="0" presId="urn:microsoft.com/office/officeart/2005/8/layout/process3"/>
    <dgm:cxn modelId="{27DA2532-AAFE-4EED-8BD7-DE4A0C9C1889}" type="presOf" srcId="{CFE42BF3-E929-4B2F-B4F2-CB5444E540F1}" destId="{8648CD99-DDB5-4021-AE74-00C1ED3C5172}" srcOrd="0" destOrd="0" presId="urn:microsoft.com/office/officeart/2005/8/layout/process3"/>
    <dgm:cxn modelId="{C393FC39-093D-47E6-843D-49DB44704C09}" type="presOf" srcId="{34DF244A-23BE-417E-8648-7E297448A3AA}" destId="{F822BCF9-DC7F-43C2-9727-F629E63F088C}" srcOrd="1" destOrd="0" presId="urn:microsoft.com/office/officeart/2005/8/layout/process3"/>
    <dgm:cxn modelId="{C5BCFB3E-DF27-4B27-B315-05D9D8FA53A8}" type="presOf" srcId="{08C32614-C95A-4A2B-84AE-97E7E4884A0C}" destId="{BFC7C3B5-9794-46E0-9459-DD8EC2BFABB6}" srcOrd="1" destOrd="0" presId="urn:microsoft.com/office/officeart/2005/8/layout/process3"/>
    <dgm:cxn modelId="{12C23542-FD0B-4BA1-8AA5-4583070CDA99}" type="presOf" srcId="{E756A7A2-6D1F-440B-9AF7-40FFE5D38E5E}" destId="{E3ED5DA7-977D-425F-9FCB-84A1676B54A3}" srcOrd="0" destOrd="0" presId="urn:microsoft.com/office/officeart/2005/8/layout/process3"/>
    <dgm:cxn modelId="{3E8EA467-1EBF-4A4F-B4BA-AB991CD9DBE5}" type="presOf" srcId="{E61E0BDE-F660-4D47-A87D-FE619C77FC21}" destId="{85020417-4AD7-43C5-8C59-A8B92565DE2E}" srcOrd="0" destOrd="0" presId="urn:microsoft.com/office/officeart/2005/8/layout/process3"/>
    <dgm:cxn modelId="{24D0E067-282D-4EEE-B30B-7407395F23CF}" srcId="{4AA356FE-F58F-424D-B5BE-19123DBE4A0B}" destId="{E61E0BDE-F660-4D47-A87D-FE619C77FC21}" srcOrd="0" destOrd="0" parTransId="{6BD3E284-1035-4C4B-82F4-15F1AD91560E}" sibTransId="{40CFBCB9-2D91-4C3D-AC40-C9F8884CC76C}"/>
    <dgm:cxn modelId="{DC046648-5A80-422E-B774-C496E2D4968A}" srcId="{0CCF229C-BF23-4314-8560-209BE7728EF2}" destId="{0AB6B013-8627-4FCD-83A8-0BD6CB93EE51}" srcOrd="2" destOrd="0" parTransId="{C9FF8F70-1A1E-4A53-B73E-8EB051444D1A}" sibTransId="{38418858-93EE-4C73-BE96-6E80A1387313}"/>
    <dgm:cxn modelId="{12B41B4F-398F-43B6-BB44-C6133017F668}" type="presOf" srcId="{4AA356FE-F58F-424D-B5BE-19123DBE4A0B}" destId="{3D698F72-BC43-4EF6-AAAA-381B899B530C}" srcOrd="0" destOrd="0" presId="urn:microsoft.com/office/officeart/2005/8/layout/process3"/>
    <dgm:cxn modelId="{6EDA0278-8670-4086-9AEA-E6B9764DDE80}" type="presOf" srcId="{DE8FA24A-756F-4113-A68D-5D779144ADCB}" destId="{F8ADE29A-AA30-4C70-A220-8FA8CE4C9E2A}" srcOrd="1" destOrd="0" presId="urn:microsoft.com/office/officeart/2005/8/layout/process3"/>
    <dgm:cxn modelId="{2AC44F89-6F97-497B-8B25-386A6082FE16}" srcId="{DE8FA24A-756F-4113-A68D-5D779144ADCB}" destId="{E756A7A2-6D1F-440B-9AF7-40FFE5D38E5E}" srcOrd="0" destOrd="0" parTransId="{E69534BA-DCB2-462E-810C-A658CA3129D0}" sibTransId="{4C380909-A156-4011-9DD0-E1ABAE8AFE4D}"/>
    <dgm:cxn modelId="{22641FA3-F32E-4E54-9667-4FB0A62D3F5C}" srcId="{0AB6B013-8627-4FCD-83A8-0BD6CB93EE51}" destId="{CFE42BF3-E929-4B2F-B4F2-CB5444E540F1}" srcOrd="0" destOrd="0" parTransId="{A08E5B4F-065D-48F7-8A99-CA738E4B1DCC}" sibTransId="{5FB91A95-5B67-4195-8BBE-67E231B20E6B}"/>
    <dgm:cxn modelId="{4EF26ECB-D6A1-459E-8DD4-076FF0DEDD4E}" type="presOf" srcId="{DE8FA24A-756F-4113-A68D-5D779144ADCB}" destId="{34F95016-4950-44ED-8FFA-9AD58B6DB766}" srcOrd="0" destOrd="0" presId="urn:microsoft.com/office/officeart/2005/8/layout/process3"/>
    <dgm:cxn modelId="{A46CFBCD-AAFE-4B06-B482-6DCB81EDE0E8}" type="presOf" srcId="{4AA356FE-F58F-424D-B5BE-19123DBE4A0B}" destId="{73196604-69D2-4996-9AFA-F466F28E0F34}" srcOrd="1" destOrd="0" presId="urn:microsoft.com/office/officeart/2005/8/layout/process3"/>
    <dgm:cxn modelId="{AADDE3CE-B021-4922-9791-40441E33E056}" type="presOf" srcId="{0CCF229C-BF23-4314-8560-209BE7728EF2}" destId="{763D2AC1-AD8E-42E4-9C5B-DB154266728F}" srcOrd="0" destOrd="0" presId="urn:microsoft.com/office/officeart/2005/8/layout/process3"/>
    <dgm:cxn modelId="{1DCC0ED3-427E-4112-B1A8-EA956E583242}" type="presOf" srcId="{34DF244A-23BE-417E-8648-7E297448A3AA}" destId="{80A04B4E-1A59-4D6F-8F47-EFA6F5781444}" srcOrd="0" destOrd="0" presId="urn:microsoft.com/office/officeart/2005/8/layout/process3"/>
    <dgm:cxn modelId="{9870E2D7-E0DF-4333-A1A4-F58766CADA54}" type="presOf" srcId="{0AB6B013-8627-4FCD-83A8-0BD6CB93EE51}" destId="{38A287BF-3904-466C-889B-146FA637FF09}" srcOrd="1" destOrd="0" presId="urn:microsoft.com/office/officeart/2005/8/layout/process3"/>
    <dgm:cxn modelId="{0103D3D8-1B72-4029-9BE2-75EB5E29FA55}" srcId="{0CCF229C-BF23-4314-8560-209BE7728EF2}" destId="{DE8FA24A-756F-4113-A68D-5D779144ADCB}" srcOrd="1" destOrd="0" parTransId="{1B015A95-56E2-4055-A540-E19D10C15323}" sibTransId="{34DF244A-23BE-417E-8648-7E297448A3AA}"/>
    <dgm:cxn modelId="{6D312CE8-C993-48CD-9D8D-D307776F47DD}" srcId="{0CCF229C-BF23-4314-8560-209BE7728EF2}" destId="{4AA356FE-F58F-424D-B5BE-19123DBE4A0B}" srcOrd="0" destOrd="0" parTransId="{5DAF26EB-158C-444C-930C-CBD1460365EE}" sibTransId="{08C32614-C95A-4A2B-84AE-97E7E4884A0C}"/>
    <dgm:cxn modelId="{400FECED-4DDB-4D02-BEF9-4D8DC8E23835}" type="presOf" srcId="{0AB6B013-8627-4FCD-83A8-0BD6CB93EE51}" destId="{BF3185E5-81F1-4B4B-A880-B3EF06E32762}" srcOrd="0" destOrd="0" presId="urn:microsoft.com/office/officeart/2005/8/layout/process3"/>
    <dgm:cxn modelId="{2D7EF79E-08CB-4AD3-830B-A1A8621E6D90}" type="presParOf" srcId="{763D2AC1-AD8E-42E4-9C5B-DB154266728F}" destId="{26409139-089D-446F-B599-79505942A442}" srcOrd="0" destOrd="0" presId="urn:microsoft.com/office/officeart/2005/8/layout/process3"/>
    <dgm:cxn modelId="{E050FDF4-058D-4DE7-BB42-9D5797AE1CFE}" type="presParOf" srcId="{26409139-089D-446F-B599-79505942A442}" destId="{3D698F72-BC43-4EF6-AAAA-381B899B530C}" srcOrd="0" destOrd="0" presId="urn:microsoft.com/office/officeart/2005/8/layout/process3"/>
    <dgm:cxn modelId="{BAF57EF7-E0B0-4907-A131-9A6530495835}" type="presParOf" srcId="{26409139-089D-446F-B599-79505942A442}" destId="{73196604-69D2-4996-9AFA-F466F28E0F34}" srcOrd="1" destOrd="0" presId="urn:microsoft.com/office/officeart/2005/8/layout/process3"/>
    <dgm:cxn modelId="{B4CD7C79-2088-468C-B96B-8CA26B20B79A}" type="presParOf" srcId="{26409139-089D-446F-B599-79505942A442}" destId="{85020417-4AD7-43C5-8C59-A8B92565DE2E}" srcOrd="2" destOrd="0" presId="urn:microsoft.com/office/officeart/2005/8/layout/process3"/>
    <dgm:cxn modelId="{852328CE-6B17-425B-838D-295D915FDFDD}" type="presParOf" srcId="{763D2AC1-AD8E-42E4-9C5B-DB154266728F}" destId="{71485129-0164-4B0E-95BE-7AB720AE81E0}" srcOrd="1" destOrd="0" presId="urn:microsoft.com/office/officeart/2005/8/layout/process3"/>
    <dgm:cxn modelId="{7505A4B8-23F4-4E3D-A727-0C2F32FF9A42}" type="presParOf" srcId="{71485129-0164-4B0E-95BE-7AB720AE81E0}" destId="{BFC7C3B5-9794-46E0-9459-DD8EC2BFABB6}" srcOrd="0" destOrd="0" presId="urn:microsoft.com/office/officeart/2005/8/layout/process3"/>
    <dgm:cxn modelId="{3B241542-4046-45EC-91A2-7AA4C76F3A86}" type="presParOf" srcId="{763D2AC1-AD8E-42E4-9C5B-DB154266728F}" destId="{1CA0783E-EBE6-4059-9D58-E5E2E9422FCD}" srcOrd="2" destOrd="0" presId="urn:microsoft.com/office/officeart/2005/8/layout/process3"/>
    <dgm:cxn modelId="{F5B7D29C-C124-4F1C-8D8F-E06205151762}" type="presParOf" srcId="{1CA0783E-EBE6-4059-9D58-E5E2E9422FCD}" destId="{34F95016-4950-44ED-8FFA-9AD58B6DB766}" srcOrd="0" destOrd="0" presId="urn:microsoft.com/office/officeart/2005/8/layout/process3"/>
    <dgm:cxn modelId="{857AC382-9D72-4997-A5E3-42D98424B51C}" type="presParOf" srcId="{1CA0783E-EBE6-4059-9D58-E5E2E9422FCD}" destId="{F8ADE29A-AA30-4C70-A220-8FA8CE4C9E2A}" srcOrd="1" destOrd="0" presId="urn:microsoft.com/office/officeart/2005/8/layout/process3"/>
    <dgm:cxn modelId="{83E76010-BDB6-4B76-A243-18D72EDA3FC6}" type="presParOf" srcId="{1CA0783E-EBE6-4059-9D58-E5E2E9422FCD}" destId="{E3ED5DA7-977D-425F-9FCB-84A1676B54A3}" srcOrd="2" destOrd="0" presId="urn:microsoft.com/office/officeart/2005/8/layout/process3"/>
    <dgm:cxn modelId="{C1D4C2AB-5C86-4410-BD72-9857AC7071CD}" type="presParOf" srcId="{763D2AC1-AD8E-42E4-9C5B-DB154266728F}" destId="{80A04B4E-1A59-4D6F-8F47-EFA6F5781444}" srcOrd="3" destOrd="0" presId="urn:microsoft.com/office/officeart/2005/8/layout/process3"/>
    <dgm:cxn modelId="{CA3D62B3-E7BE-4EDB-8767-D6EA0322BF12}" type="presParOf" srcId="{80A04B4E-1A59-4D6F-8F47-EFA6F5781444}" destId="{F822BCF9-DC7F-43C2-9727-F629E63F088C}" srcOrd="0" destOrd="0" presId="urn:microsoft.com/office/officeart/2005/8/layout/process3"/>
    <dgm:cxn modelId="{CBB00A27-320A-4981-B439-A4B740E8FBDF}" type="presParOf" srcId="{763D2AC1-AD8E-42E4-9C5B-DB154266728F}" destId="{D3114216-6D5D-4E68-AC3F-D79BE8ED18E3}" srcOrd="4" destOrd="0" presId="urn:microsoft.com/office/officeart/2005/8/layout/process3"/>
    <dgm:cxn modelId="{BBCF52A0-978B-4AB9-90F9-2272BE919CB6}" type="presParOf" srcId="{D3114216-6D5D-4E68-AC3F-D79BE8ED18E3}" destId="{BF3185E5-81F1-4B4B-A880-B3EF06E32762}" srcOrd="0" destOrd="0" presId="urn:microsoft.com/office/officeart/2005/8/layout/process3"/>
    <dgm:cxn modelId="{3ED76DA2-2C98-46A0-80AB-34044F5AF085}" type="presParOf" srcId="{D3114216-6D5D-4E68-AC3F-D79BE8ED18E3}" destId="{38A287BF-3904-466C-889B-146FA637FF09}" srcOrd="1" destOrd="0" presId="urn:microsoft.com/office/officeart/2005/8/layout/process3"/>
    <dgm:cxn modelId="{8157B002-54EC-4AE9-AD39-B834E5F837D9}" type="presParOf" srcId="{D3114216-6D5D-4E68-AC3F-D79BE8ED18E3}" destId="{8648CD99-DDB5-4021-AE74-00C1ED3C517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FCC1D-E52D-4A4F-9C2B-D26D6403355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4CAF6B-36FE-4BAF-84B3-D46728BA64B1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Digital skills</a:t>
          </a:r>
          <a:endParaRPr lang="en-GB" dirty="0"/>
        </a:p>
      </dgm:t>
    </dgm:pt>
    <dgm:pt modelId="{08AE78DD-EB46-4775-BB7D-4012680FAA3C}" type="parTrans" cxnId="{A5B0A2C2-8B8D-429B-BC40-EC76E035D3BC}">
      <dgm:prSet/>
      <dgm:spPr/>
      <dgm:t>
        <a:bodyPr/>
        <a:lstStyle/>
        <a:p>
          <a:endParaRPr lang="en-GB"/>
        </a:p>
      </dgm:t>
    </dgm:pt>
    <dgm:pt modelId="{B0FAFD52-AD6B-4576-B9CC-D95CDC604576}" type="sibTrans" cxnId="{A5B0A2C2-8B8D-429B-BC40-EC76E035D3BC}">
      <dgm:prSet/>
      <dgm:spPr/>
      <dgm:t>
        <a:bodyPr/>
        <a:lstStyle/>
        <a:p>
          <a:endParaRPr lang="en-GB"/>
        </a:p>
      </dgm:t>
    </dgm:pt>
    <dgm:pt modelId="{EEFAC00E-5516-4742-BC1E-6A16BCD411D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ontserrat" pitchFamily="2" charset="77"/>
            </a:rPr>
            <a:t>(Assistive Technologies and Telecare)</a:t>
          </a:r>
          <a:endParaRPr lang="en-GB" dirty="0"/>
        </a:p>
      </dgm:t>
    </dgm:pt>
    <dgm:pt modelId="{598551F6-E7B2-4044-AF9B-4C296818247B}" type="parTrans" cxnId="{5E8BA012-5B16-42A6-BC18-305EE2AD44AC}">
      <dgm:prSet/>
      <dgm:spPr/>
      <dgm:t>
        <a:bodyPr/>
        <a:lstStyle/>
        <a:p>
          <a:endParaRPr lang="en-GB"/>
        </a:p>
      </dgm:t>
    </dgm:pt>
    <dgm:pt modelId="{19CDC8ED-B882-4B19-BC97-BBFA0054F8BF}" type="sibTrans" cxnId="{5E8BA012-5B16-42A6-BC18-305EE2AD44AC}">
      <dgm:prSet/>
      <dgm:spPr/>
      <dgm:t>
        <a:bodyPr/>
        <a:lstStyle/>
        <a:p>
          <a:endParaRPr lang="en-GB"/>
        </a:p>
      </dgm:t>
    </dgm:pt>
    <dgm:pt modelId="{D126AEA6-5C1E-4A93-9264-B3AFB58BA78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Montserrat" pitchFamily="2" charset="77"/>
            </a:rPr>
            <a:t>Equip LTC professionals with the skills to make the most of the digital transition.</a:t>
          </a:r>
          <a:endParaRPr lang="en-GB" dirty="0"/>
        </a:p>
      </dgm:t>
    </dgm:pt>
    <dgm:pt modelId="{A4D95BDB-AB41-42BA-A15B-C5FEBE7A3093}" type="parTrans" cxnId="{72AD9C16-1993-4E32-BE77-323A81E4C341}">
      <dgm:prSet/>
      <dgm:spPr/>
      <dgm:t>
        <a:bodyPr/>
        <a:lstStyle/>
        <a:p>
          <a:endParaRPr lang="en-GB"/>
        </a:p>
      </dgm:t>
    </dgm:pt>
    <dgm:pt modelId="{11B47675-6435-4ED7-95A5-8FD6BC01C8B5}" type="sibTrans" cxnId="{72AD9C16-1993-4E32-BE77-323A81E4C341}">
      <dgm:prSet/>
      <dgm:spPr/>
      <dgm:t>
        <a:bodyPr/>
        <a:lstStyle/>
        <a:p>
          <a:endParaRPr lang="en-GB"/>
        </a:p>
      </dgm:t>
    </dgm:pt>
    <dgm:pt modelId="{2A201CB0-9A2A-491F-86A2-B31F79C20E5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Person-centred skills</a:t>
          </a:r>
          <a:endParaRPr lang="en-GB"/>
        </a:p>
      </dgm:t>
    </dgm:pt>
    <dgm:pt modelId="{2189615A-94DA-474B-9066-5DA3134D4996}" type="parTrans" cxnId="{40EE29BC-DAC1-48C0-A108-97DB96D269E8}">
      <dgm:prSet/>
      <dgm:spPr/>
      <dgm:t>
        <a:bodyPr/>
        <a:lstStyle/>
        <a:p>
          <a:endParaRPr lang="en-GB"/>
        </a:p>
      </dgm:t>
    </dgm:pt>
    <dgm:pt modelId="{53CF1AD5-82F3-45E1-8C31-691C0D6CA0E2}" type="sibTrans" cxnId="{40EE29BC-DAC1-48C0-A108-97DB96D269E8}">
      <dgm:prSet/>
      <dgm:spPr/>
      <dgm:t>
        <a:bodyPr/>
        <a:lstStyle/>
        <a:p>
          <a:endParaRPr lang="en-GB"/>
        </a:p>
      </dgm:t>
    </dgm:pt>
    <dgm:pt modelId="{41BF5415-9A05-4243-8B4D-322EE384C10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Equip LTC professionals with the skills to apply high quality person-centred support to those who draw on LTC services.</a:t>
          </a:r>
        </a:p>
      </dgm:t>
    </dgm:pt>
    <dgm:pt modelId="{88D34B92-52A0-4755-90FC-EAF41D51986C}" type="parTrans" cxnId="{69893683-E282-4964-80CC-D48A3FE156A9}">
      <dgm:prSet/>
      <dgm:spPr/>
      <dgm:t>
        <a:bodyPr/>
        <a:lstStyle/>
        <a:p>
          <a:endParaRPr lang="en-GB"/>
        </a:p>
      </dgm:t>
    </dgm:pt>
    <dgm:pt modelId="{67D18676-8FC3-4292-A077-1B99C7D015B9}" type="sibTrans" cxnId="{69893683-E282-4964-80CC-D48A3FE156A9}">
      <dgm:prSet/>
      <dgm:spPr/>
      <dgm:t>
        <a:bodyPr/>
        <a:lstStyle/>
        <a:p>
          <a:endParaRPr lang="en-GB"/>
        </a:p>
      </dgm:t>
    </dgm:pt>
    <dgm:pt modelId="{1A6CF50D-206A-4C4F-94E9-61314A1B7815}" type="pres">
      <dgm:prSet presAssocID="{0FEFCC1D-E52D-4A4F-9C2B-D26D64033558}" presName="root" presStyleCnt="0">
        <dgm:presLayoutVars>
          <dgm:dir/>
          <dgm:resizeHandles val="exact"/>
        </dgm:presLayoutVars>
      </dgm:prSet>
      <dgm:spPr/>
    </dgm:pt>
    <dgm:pt modelId="{FE07AB99-B988-4671-BB1F-5E4BE4A920B3}" type="pres">
      <dgm:prSet presAssocID="{194CAF6B-36FE-4BAF-84B3-D46728BA64B1}" presName="compNode" presStyleCnt="0"/>
      <dgm:spPr/>
    </dgm:pt>
    <dgm:pt modelId="{CFD805D6-A902-4EBC-A46C-3484CCA320E1}" type="pres">
      <dgm:prSet presAssocID="{194CAF6B-36FE-4BAF-84B3-D46728BA64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8096BD9E-A7E9-4032-8762-08136A956A4D}" type="pres">
      <dgm:prSet presAssocID="{194CAF6B-36FE-4BAF-84B3-D46728BA64B1}" presName="iconSpace" presStyleCnt="0"/>
      <dgm:spPr/>
    </dgm:pt>
    <dgm:pt modelId="{5CF18B10-5067-455E-9749-086C19558D69}" type="pres">
      <dgm:prSet presAssocID="{194CAF6B-36FE-4BAF-84B3-D46728BA64B1}" presName="parTx" presStyleLbl="revTx" presStyleIdx="0" presStyleCnt="4">
        <dgm:presLayoutVars>
          <dgm:chMax val="0"/>
          <dgm:chPref val="0"/>
        </dgm:presLayoutVars>
      </dgm:prSet>
      <dgm:spPr/>
    </dgm:pt>
    <dgm:pt modelId="{43AFE7DD-FB44-4BAC-8A9F-F468380E08D5}" type="pres">
      <dgm:prSet presAssocID="{194CAF6B-36FE-4BAF-84B3-D46728BA64B1}" presName="txSpace" presStyleCnt="0"/>
      <dgm:spPr/>
    </dgm:pt>
    <dgm:pt modelId="{48873531-4BCC-4B11-ACDE-EDF8197707E0}" type="pres">
      <dgm:prSet presAssocID="{194CAF6B-36FE-4BAF-84B3-D46728BA64B1}" presName="desTx" presStyleLbl="revTx" presStyleIdx="1" presStyleCnt="4">
        <dgm:presLayoutVars/>
      </dgm:prSet>
      <dgm:spPr/>
    </dgm:pt>
    <dgm:pt modelId="{728BF6E4-931F-4FD4-85BF-490A75DF90E8}" type="pres">
      <dgm:prSet presAssocID="{B0FAFD52-AD6B-4576-B9CC-D95CDC604576}" presName="sibTrans" presStyleCnt="0"/>
      <dgm:spPr/>
    </dgm:pt>
    <dgm:pt modelId="{3A4CE1E4-7608-4C04-9919-A480200E8295}" type="pres">
      <dgm:prSet presAssocID="{2A201CB0-9A2A-491F-86A2-B31F79C20E50}" presName="compNode" presStyleCnt="0"/>
      <dgm:spPr/>
    </dgm:pt>
    <dgm:pt modelId="{03C67CDF-F62F-4073-9565-2E35EC890217}" type="pres">
      <dgm:prSet presAssocID="{2A201CB0-9A2A-491F-86A2-B31F79C20E5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F86161E-274F-4E81-9B63-FD5D8DF3DE86}" type="pres">
      <dgm:prSet presAssocID="{2A201CB0-9A2A-491F-86A2-B31F79C20E50}" presName="iconSpace" presStyleCnt="0"/>
      <dgm:spPr/>
    </dgm:pt>
    <dgm:pt modelId="{7137CCAC-AA59-4330-A44D-DD8A3C26B2FC}" type="pres">
      <dgm:prSet presAssocID="{2A201CB0-9A2A-491F-86A2-B31F79C20E50}" presName="parTx" presStyleLbl="revTx" presStyleIdx="2" presStyleCnt="4">
        <dgm:presLayoutVars>
          <dgm:chMax val="0"/>
          <dgm:chPref val="0"/>
        </dgm:presLayoutVars>
      </dgm:prSet>
      <dgm:spPr/>
    </dgm:pt>
    <dgm:pt modelId="{F8462CDC-795F-4948-ACF1-385F2E8647A8}" type="pres">
      <dgm:prSet presAssocID="{2A201CB0-9A2A-491F-86A2-B31F79C20E50}" presName="txSpace" presStyleCnt="0"/>
      <dgm:spPr/>
    </dgm:pt>
    <dgm:pt modelId="{6656D839-4C9B-41E0-A416-0F88C4194932}" type="pres">
      <dgm:prSet presAssocID="{2A201CB0-9A2A-491F-86A2-B31F79C20E50}" presName="desTx" presStyleLbl="revTx" presStyleIdx="3" presStyleCnt="4">
        <dgm:presLayoutVars/>
      </dgm:prSet>
      <dgm:spPr/>
    </dgm:pt>
  </dgm:ptLst>
  <dgm:cxnLst>
    <dgm:cxn modelId="{8649FE01-C5AF-43B2-A208-B4434D335181}" type="presOf" srcId="{0FEFCC1D-E52D-4A4F-9C2B-D26D64033558}" destId="{1A6CF50D-206A-4C4F-94E9-61314A1B7815}" srcOrd="0" destOrd="0" presId="urn:microsoft.com/office/officeart/2018/2/layout/IconLabelDescriptionList"/>
    <dgm:cxn modelId="{5E8BA012-5B16-42A6-BC18-305EE2AD44AC}" srcId="{194CAF6B-36FE-4BAF-84B3-D46728BA64B1}" destId="{EEFAC00E-5516-4742-BC1E-6A16BCD411D6}" srcOrd="0" destOrd="0" parTransId="{598551F6-E7B2-4044-AF9B-4C296818247B}" sibTransId="{19CDC8ED-B882-4B19-BC97-BBFA0054F8BF}"/>
    <dgm:cxn modelId="{72AD9C16-1993-4E32-BE77-323A81E4C341}" srcId="{194CAF6B-36FE-4BAF-84B3-D46728BA64B1}" destId="{D126AEA6-5C1E-4A93-9264-B3AFB58BA78D}" srcOrd="1" destOrd="0" parTransId="{A4D95BDB-AB41-42BA-A15B-C5FEBE7A3093}" sibTransId="{11B47675-6435-4ED7-95A5-8FD6BC01C8B5}"/>
    <dgm:cxn modelId="{E20B2232-C2E1-4413-A007-291C896C4205}" type="presOf" srcId="{D126AEA6-5C1E-4A93-9264-B3AFB58BA78D}" destId="{48873531-4BCC-4B11-ACDE-EDF8197707E0}" srcOrd="0" destOrd="1" presId="urn:microsoft.com/office/officeart/2018/2/layout/IconLabelDescriptionList"/>
    <dgm:cxn modelId="{CCC4985E-09F4-4F46-8E99-737853A11D9D}" type="presOf" srcId="{EEFAC00E-5516-4742-BC1E-6A16BCD411D6}" destId="{48873531-4BCC-4B11-ACDE-EDF8197707E0}" srcOrd="0" destOrd="0" presId="urn:microsoft.com/office/officeart/2018/2/layout/IconLabelDescriptionList"/>
    <dgm:cxn modelId="{2D42DD79-CB7D-4BEF-8413-F4229F756EE4}" type="presOf" srcId="{2A201CB0-9A2A-491F-86A2-B31F79C20E50}" destId="{7137CCAC-AA59-4330-A44D-DD8A3C26B2FC}" srcOrd="0" destOrd="0" presId="urn:microsoft.com/office/officeart/2018/2/layout/IconLabelDescriptionList"/>
    <dgm:cxn modelId="{69893683-E282-4964-80CC-D48A3FE156A9}" srcId="{2A201CB0-9A2A-491F-86A2-B31F79C20E50}" destId="{41BF5415-9A05-4243-8B4D-322EE384C10C}" srcOrd="0" destOrd="0" parTransId="{88D34B92-52A0-4755-90FC-EAF41D51986C}" sibTransId="{67D18676-8FC3-4292-A077-1B99C7D015B9}"/>
    <dgm:cxn modelId="{40EE29BC-DAC1-48C0-A108-97DB96D269E8}" srcId="{0FEFCC1D-E52D-4A4F-9C2B-D26D64033558}" destId="{2A201CB0-9A2A-491F-86A2-B31F79C20E50}" srcOrd="1" destOrd="0" parTransId="{2189615A-94DA-474B-9066-5DA3134D4996}" sibTransId="{53CF1AD5-82F3-45E1-8C31-691C0D6CA0E2}"/>
    <dgm:cxn modelId="{A5B0A2C2-8B8D-429B-BC40-EC76E035D3BC}" srcId="{0FEFCC1D-E52D-4A4F-9C2B-D26D64033558}" destId="{194CAF6B-36FE-4BAF-84B3-D46728BA64B1}" srcOrd="0" destOrd="0" parTransId="{08AE78DD-EB46-4775-BB7D-4012680FAA3C}" sibTransId="{B0FAFD52-AD6B-4576-B9CC-D95CDC604576}"/>
    <dgm:cxn modelId="{962447CD-BC8C-42C0-841F-26FC0B7A2C27}" type="presOf" srcId="{194CAF6B-36FE-4BAF-84B3-D46728BA64B1}" destId="{5CF18B10-5067-455E-9749-086C19558D69}" srcOrd="0" destOrd="0" presId="urn:microsoft.com/office/officeart/2018/2/layout/IconLabelDescriptionList"/>
    <dgm:cxn modelId="{EF80F7D0-4467-4BA2-9A26-0D1079BE111A}" type="presOf" srcId="{41BF5415-9A05-4243-8B4D-322EE384C10C}" destId="{6656D839-4C9B-41E0-A416-0F88C4194932}" srcOrd="0" destOrd="0" presId="urn:microsoft.com/office/officeart/2018/2/layout/IconLabelDescriptionList"/>
    <dgm:cxn modelId="{C09B7A3A-1597-4A4E-9492-43D440ACD777}" type="presParOf" srcId="{1A6CF50D-206A-4C4F-94E9-61314A1B7815}" destId="{FE07AB99-B988-4671-BB1F-5E4BE4A920B3}" srcOrd="0" destOrd="0" presId="urn:microsoft.com/office/officeart/2018/2/layout/IconLabelDescriptionList"/>
    <dgm:cxn modelId="{9583F420-95E6-422B-B5E6-A101D8E3A73A}" type="presParOf" srcId="{FE07AB99-B988-4671-BB1F-5E4BE4A920B3}" destId="{CFD805D6-A902-4EBC-A46C-3484CCA320E1}" srcOrd="0" destOrd="0" presId="urn:microsoft.com/office/officeart/2018/2/layout/IconLabelDescriptionList"/>
    <dgm:cxn modelId="{D92E4FC9-E9CC-43D6-B7A9-7B05FD388FE7}" type="presParOf" srcId="{FE07AB99-B988-4671-BB1F-5E4BE4A920B3}" destId="{8096BD9E-A7E9-4032-8762-08136A956A4D}" srcOrd="1" destOrd="0" presId="urn:microsoft.com/office/officeart/2018/2/layout/IconLabelDescriptionList"/>
    <dgm:cxn modelId="{6EF36E92-57A5-4857-9668-1C8F4181A4C8}" type="presParOf" srcId="{FE07AB99-B988-4671-BB1F-5E4BE4A920B3}" destId="{5CF18B10-5067-455E-9749-086C19558D69}" srcOrd="2" destOrd="0" presId="urn:microsoft.com/office/officeart/2018/2/layout/IconLabelDescriptionList"/>
    <dgm:cxn modelId="{B687781A-6DD4-4F1F-ADB2-D0724A9BFF85}" type="presParOf" srcId="{FE07AB99-B988-4671-BB1F-5E4BE4A920B3}" destId="{43AFE7DD-FB44-4BAC-8A9F-F468380E08D5}" srcOrd="3" destOrd="0" presId="urn:microsoft.com/office/officeart/2018/2/layout/IconLabelDescriptionList"/>
    <dgm:cxn modelId="{90533D01-5DDD-44F7-A43A-0E200418DBD8}" type="presParOf" srcId="{FE07AB99-B988-4671-BB1F-5E4BE4A920B3}" destId="{48873531-4BCC-4B11-ACDE-EDF8197707E0}" srcOrd="4" destOrd="0" presId="urn:microsoft.com/office/officeart/2018/2/layout/IconLabelDescriptionList"/>
    <dgm:cxn modelId="{2FC48EF6-872F-48C3-923F-68BF6343624E}" type="presParOf" srcId="{1A6CF50D-206A-4C4F-94E9-61314A1B7815}" destId="{728BF6E4-931F-4FD4-85BF-490A75DF90E8}" srcOrd="1" destOrd="0" presId="urn:microsoft.com/office/officeart/2018/2/layout/IconLabelDescriptionList"/>
    <dgm:cxn modelId="{C169668F-CAAA-4E21-9C29-8CB5EB40812B}" type="presParOf" srcId="{1A6CF50D-206A-4C4F-94E9-61314A1B7815}" destId="{3A4CE1E4-7608-4C04-9919-A480200E8295}" srcOrd="2" destOrd="0" presId="urn:microsoft.com/office/officeart/2018/2/layout/IconLabelDescriptionList"/>
    <dgm:cxn modelId="{1B3CD3C2-4D51-4B65-A171-6E0AE8E33220}" type="presParOf" srcId="{3A4CE1E4-7608-4C04-9919-A480200E8295}" destId="{03C67CDF-F62F-4073-9565-2E35EC890217}" srcOrd="0" destOrd="0" presId="urn:microsoft.com/office/officeart/2018/2/layout/IconLabelDescriptionList"/>
    <dgm:cxn modelId="{5B530F74-33E9-452A-A6A0-42B9088B3290}" type="presParOf" srcId="{3A4CE1E4-7608-4C04-9919-A480200E8295}" destId="{8F86161E-274F-4E81-9B63-FD5D8DF3DE86}" srcOrd="1" destOrd="0" presId="urn:microsoft.com/office/officeart/2018/2/layout/IconLabelDescriptionList"/>
    <dgm:cxn modelId="{5BCB18E2-6DC3-4037-BE2D-2AF74884790B}" type="presParOf" srcId="{3A4CE1E4-7608-4C04-9919-A480200E8295}" destId="{7137CCAC-AA59-4330-A44D-DD8A3C26B2FC}" srcOrd="2" destOrd="0" presId="urn:microsoft.com/office/officeart/2018/2/layout/IconLabelDescriptionList"/>
    <dgm:cxn modelId="{803D1543-8ED9-4F35-8FAF-C8533E75F31C}" type="presParOf" srcId="{3A4CE1E4-7608-4C04-9919-A480200E8295}" destId="{F8462CDC-795F-4948-ACF1-385F2E8647A8}" srcOrd="3" destOrd="0" presId="urn:microsoft.com/office/officeart/2018/2/layout/IconLabelDescriptionList"/>
    <dgm:cxn modelId="{522B1C9C-5236-497F-A15E-B6FBEAD17E80}" type="presParOf" srcId="{3A4CE1E4-7608-4C04-9919-A480200E8295}" destId="{6656D839-4C9B-41E0-A416-0F88C419493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2A75EE-6090-48C6-A423-1A077D2DE36B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EC3F70F7-11EA-4E0D-8E9A-DEFBAB6307BA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200" b="1" dirty="0"/>
            <a:t>Rapid Response Training</a:t>
          </a:r>
          <a:endParaRPr lang="en-GB" sz="3200" b="1" dirty="0"/>
        </a:p>
      </dgm:t>
    </dgm:pt>
    <dgm:pt modelId="{2B19E1F1-93CE-4B2F-B1CC-7B6A97EB0D85}" type="parTrans" cxnId="{5FCE695B-EBC1-46F4-8381-31DB6E8A9A4A}">
      <dgm:prSet/>
      <dgm:spPr/>
      <dgm:t>
        <a:bodyPr/>
        <a:lstStyle/>
        <a:p>
          <a:endParaRPr lang="en-GB"/>
        </a:p>
      </dgm:t>
    </dgm:pt>
    <dgm:pt modelId="{BFC6C62A-1408-4549-AD70-6EEF8E7B6AF9}" type="sibTrans" cxnId="{5FCE695B-EBC1-46F4-8381-31DB6E8A9A4A}">
      <dgm:prSet/>
      <dgm:spPr/>
      <dgm:t>
        <a:bodyPr/>
        <a:lstStyle/>
        <a:p>
          <a:endParaRPr lang="en-GB"/>
        </a:p>
      </dgm:t>
    </dgm:pt>
    <dgm:pt modelId="{44652FD9-A60F-4B2E-8744-F95FA6CEA198}">
      <dgm:prSet phldrT="[Text]" custT="1"/>
      <dgm:spPr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First year: 1500 LTC workers trained</a:t>
          </a:r>
          <a:endParaRPr lang="en-GB" sz="2800" dirty="0"/>
        </a:p>
      </dgm:t>
    </dgm:pt>
    <dgm:pt modelId="{8A95240D-A006-4EC4-A03B-A38CD74537E9}" type="parTrans" cxnId="{07822A92-EFD1-4F1B-8829-7B11E6B314E4}">
      <dgm:prSet/>
      <dgm:spPr/>
      <dgm:t>
        <a:bodyPr/>
        <a:lstStyle/>
        <a:p>
          <a:endParaRPr lang="en-GB"/>
        </a:p>
      </dgm:t>
    </dgm:pt>
    <dgm:pt modelId="{16862FEA-C8D1-4B6E-90B4-1D1BEDB8327A}" type="sibTrans" cxnId="{07822A92-EFD1-4F1B-8829-7B11E6B314E4}">
      <dgm:prSet/>
      <dgm:spPr/>
      <dgm:t>
        <a:bodyPr/>
        <a:lstStyle/>
        <a:p>
          <a:endParaRPr lang="en-GB"/>
        </a:p>
      </dgm:t>
    </dgm:pt>
    <dgm:pt modelId="{076FE951-B160-4B03-BEF3-80645876AFDE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200" b="1" dirty="0"/>
            <a:t>Research state of the art &amp; future skills assessment</a:t>
          </a:r>
          <a:endParaRPr lang="en-GB" sz="3200" b="1" dirty="0"/>
        </a:p>
      </dgm:t>
    </dgm:pt>
    <dgm:pt modelId="{D3C42E47-50B8-4FF5-8BB9-53DC29740B9B}" type="parTrans" cxnId="{F626E0F9-433A-4A12-B169-F708510DCA6C}">
      <dgm:prSet/>
      <dgm:spPr/>
      <dgm:t>
        <a:bodyPr/>
        <a:lstStyle/>
        <a:p>
          <a:endParaRPr lang="en-GB"/>
        </a:p>
      </dgm:t>
    </dgm:pt>
    <dgm:pt modelId="{DE7026DD-A89A-4E61-BB44-348255BF4826}" type="sibTrans" cxnId="{F626E0F9-433A-4A12-B169-F708510DCA6C}">
      <dgm:prSet/>
      <dgm:spPr/>
      <dgm:t>
        <a:bodyPr/>
        <a:lstStyle/>
        <a:p>
          <a:endParaRPr lang="en-GB"/>
        </a:p>
      </dgm:t>
    </dgm:pt>
    <dgm:pt modelId="{4350F0D4-E1D7-4998-90C3-C865DC475945}">
      <dgm:prSet phldrT="[Text]" custT="1"/>
      <dgm:spPr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BE" sz="2800" b="0">
              <a:latin typeface="+mn-lt"/>
            </a:rPr>
            <a:t>Identification of main skill gaps and LTC workforce needs</a:t>
          </a:r>
          <a:endParaRPr lang="en-GB" sz="2800" b="0" dirty="0">
            <a:latin typeface="+mn-lt"/>
          </a:endParaRPr>
        </a:p>
      </dgm:t>
    </dgm:pt>
    <dgm:pt modelId="{D9492361-8F82-4128-9331-A159614D9FBC}" type="parTrans" cxnId="{6A110613-8586-4B9A-8D16-8B36D5DE5FD6}">
      <dgm:prSet/>
      <dgm:spPr/>
      <dgm:t>
        <a:bodyPr/>
        <a:lstStyle/>
        <a:p>
          <a:endParaRPr lang="en-GB"/>
        </a:p>
      </dgm:t>
    </dgm:pt>
    <dgm:pt modelId="{85FDB2FE-DA30-4159-BFBA-66080D59331E}" type="sibTrans" cxnId="{6A110613-8586-4B9A-8D16-8B36D5DE5FD6}">
      <dgm:prSet/>
      <dgm:spPr/>
      <dgm:t>
        <a:bodyPr/>
        <a:lstStyle/>
        <a:p>
          <a:endParaRPr lang="en-GB"/>
        </a:p>
      </dgm:t>
    </dgm:pt>
    <dgm:pt modelId="{7C7CC027-3EBC-443D-B85D-2EDE653BF665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200" b="1" dirty="0"/>
            <a:t>Desing &amp; Pilot of new VET Curricula</a:t>
          </a:r>
          <a:endParaRPr lang="en-GB" sz="3200" b="1" dirty="0"/>
        </a:p>
      </dgm:t>
    </dgm:pt>
    <dgm:pt modelId="{EA5AA2E9-6D92-446C-9000-C1E6D6D6FF7E}" type="parTrans" cxnId="{66D2E893-9006-4FC1-A9D8-F48ED9E9E962}">
      <dgm:prSet/>
      <dgm:spPr/>
      <dgm:t>
        <a:bodyPr/>
        <a:lstStyle/>
        <a:p>
          <a:endParaRPr lang="en-GB"/>
        </a:p>
      </dgm:t>
    </dgm:pt>
    <dgm:pt modelId="{8E66C797-930F-4FAF-BC5C-13E9DAF50926}" type="sibTrans" cxnId="{66D2E893-9006-4FC1-A9D8-F48ED9E9E962}">
      <dgm:prSet/>
      <dgm:spPr/>
      <dgm:t>
        <a:bodyPr/>
        <a:lstStyle/>
        <a:p>
          <a:endParaRPr lang="en-GB"/>
        </a:p>
      </dgm:t>
    </dgm:pt>
    <dgm:pt modelId="{4D633950-71A1-497E-8B25-59F63F26E553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200" b="1" dirty="0"/>
            <a:t>Uptake of Training and Certification</a:t>
          </a:r>
          <a:endParaRPr lang="en-GB" sz="3200" b="1" dirty="0"/>
        </a:p>
      </dgm:t>
    </dgm:pt>
    <dgm:pt modelId="{B1337D95-4A31-44D8-8B1B-14F5473EC402}" type="parTrans" cxnId="{F852AC95-5FC6-4058-880E-E0A3CF69C2CC}">
      <dgm:prSet/>
      <dgm:spPr/>
      <dgm:t>
        <a:bodyPr/>
        <a:lstStyle/>
        <a:p>
          <a:endParaRPr lang="en-GB"/>
        </a:p>
      </dgm:t>
    </dgm:pt>
    <dgm:pt modelId="{AB34D80F-BDDF-40A3-95EC-23069059F5BB}" type="sibTrans" cxnId="{F852AC95-5FC6-4058-880E-E0A3CF69C2CC}">
      <dgm:prSet/>
      <dgm:spPr/>
      <dgm:t>
        <a:bodyPr/>
        <a:lstStyle/>
        <a:p>
          <a:endParaRPr lang="en-GB"/>
        </a:p>
      </dgm:t>
    </dgm:pt>
    <dgm:pt modelId="{4160C8A5-68B4-4020-9D24-45258565FEB1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3200" b="1" dirty="0"/>
            <a:t>Re-enforce of the Large-Scale Partnership</a:t>
          </a:r>
          <a:endParaRPr lang="en-GB" sz="3200" b="1" dirty="0"/>
        </a:p>
      </dgm:t>
    </dgm:pt>
    <dgm:pt modelId="{80D2590C-8CAF-4D01-89D2-3EA8E62427AC}" type="parTrans" cxnId="{774CB561-288A-46AD-93D0-5C4B2D04A76E}">
      <dgm:prSet/>
      <dgm:spPr/>
      <dgm:t>
        <a:bodyPr/>
        <a:lstStyle/>
        <a:p>
          <a:endParaRPr lang="en-GB"/>
        </a:p>
      </dgm:t>
    </dgm:pt>
    <dgm:pt modelId="{40657A13-F324-49BC-894B-4C823B0A271E}" type="sibTrans" cxnId="{774CB561-288A-46AD-93D0-5C4B2D04A76E}">
      <dgm:prSet/>
      <dgm:spPr/>
      <dgm:t>
        <a:bodyPr/>
        <a:lstStyle/>
        <a:p>
          <a:endParaRPr lang="en-GB"/>
        </a:p>
      </dgm:t>
    </dgm:pt>
    <dgm:pt modelId="{456FE87A-5977-44A8-A10E-852AFE1E3A2D}">
      <dgm:prSet phldrT="[Text]" custT="1"/>
      <dgm:spPr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Development of new curricula</a:t>
          </a:r>
          <a:endParaRPr lang="en-GB" sz="2800" dirty="0"/>
        </a:p>
      </dgm:t>
    </dgm:pt>
    <dgm:pt modelId="{451F5EDD-F869-44B2-8F91-44F8BC00177E}" type="parTrans" cxnId="{A08FD47F-50E6-4179-A420-48832C8D1A0D}">
      <dgm:prSet/>
      <dgm:spPr/>
      <dgm:t>
        <a:bodyPr/>
        <a:lstStyle/>
        <a:p>
          <a:endParaRPr lang="en-GB"/>
        </a:p>
      </dgm:t>
    </dgm:pt>
    <dgm:pt modelId="{E9F331F4-72B7-4962-AB2D-3972CABF5AB3}" type="sibTrans" cxnId="{A08FD47F-50E6-4179-A420-48832C8D1A0D}">
      <dgm:prSet/>
      <dgm:spPr/>
      <dgm:t>
        <a:bodyPr/>
        <a:lstStyle/>
        <a:p>
          <a:endParaRPr lang="en-GB"/>
        </a:p>
      </dgm:t>
    </dgm:pt>
    <dgm:pt modelId="{2CD2A9B4-8987-4BD5-9363-D31DCA138194}">
      <dgm:prSet phldrT="[Text]" custT="1"/>
      <dgm:spPr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Pilot &amp; Certification at EU level</a:t>
          </a:r>
          <a:endParaRPr lang="en-GB" sz="2800" dirty="0"/>
        </a:p>
      </dgm:t>
    </dgm:pt>
    <dgm:pt modelId="{9D04EADD-314E-4141-AF6C-03C8F7A05A02}" type="parTrans" cxnId="{40017B29-CEC3-4EC1-9CF7-A59667F26039}">
      <dgm:prSet/>
      <dgm:spPr/>
      <dgm:t>
        <a:bodyPr/>
        <a:lstStyle/>
        <a:p>
          <a:endParaRPr lang="en-GB"/>
        </a:p>
      </dgm:t>
    </dgm:pt>
    <dgm:pt modelId="{D4752D83-9C11-484E-AEC0-59D2AEEBE1EF}" type="sibTrans" cxnId="{40017B29-CEC3-4EC1-9CF7-A59667F26039}">
      <dgm:prSet/>
      <dgm:spPr/>
      <dgm:t>
        <a:bodyPr/>
        <a:lstStyle/>
        <a:p>
          <a:endParaRPr lang="en-GB"/>
        </a:p>
      </dgm:t>
    </dgm:pt>
    <dgm:pt modelId="{16EC5796-4634-4144-9DF4-373552A00964}">
      <dgm:prSet phldrT="[Text]" custT="1"/>
      <dgm:spPr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sz="2800" dirty="0"/>
            <a:t>Enlargement of the partnership in LTC</a:t>
          </a:r>
          <a:endParaRPr lang="en-GB" sz="2800" dirty="0"/>
        </a:p>
      </dgm:t>
    </dgm:pt>
    <dgm:pt modelId="{C11876AF-8E41-4F9F-8117-A7AEBEAE46F3}" type="parTrans" cxnId="{51AD24B0-9D1A-4196-8FDE-8D4E3C5EBD6D}">
      <dgm:prSet/>
      <dgm:spPr/>
      <dgm:t>
        <a:bodyPr/>
        <a:lstStyle/>
        <a:p>
          <a:endParaRPr lang="en-GB"/>
        </a:p>
      </dgm:t>
    </dgm:pt>
    <dgm:pt modelId="{3AB73995-41D6-4842-B0CA-EDEFDB98357F}" type="sibTrans" cxnId="{51AD24B0-9D1A-4196-8FDE-8D4E3C5EBD6D}">
      <dgm:prSet/>
      <dgm:spPr/>
      <dgm:t>
        <a:bodyPr/>
        <a:lstStyle/>
        <a:p>
          <a:endParaRPr lang="en-GB"/>
        </a:p>
      </dgm:t>
    </dgm:pt>
    <dgm:pt modelId="{D3A06AB2-840C-47F9-8E9C-4BDB3BF8DB42}" type="pres">
      <dgm:prSet presAssocID="{932A75EE-6090-48C6-A423-1A077D2DE36B}" presName="Name0" presStyleCnt="0">
        <dgm:presLayoutVars>
          <dgm:dir/>
          <dgm:animLvl val="lvl"/>
          <dgm:resizeHandles val="exact"/>
        </dgm:presLayoutVars>
      </dgm:prSet>
      <dgm:spPr/>
    </dgm:pt>
    <dgm:pt modelId="{E43F6CE0-BA4D-4C32-8C43-CEA9D1DD8DDC}" type="pres">
      <dgm:prSet presAssocID="{EC3F70F7-11EA-4E0D-8E9A-DEFBAB6307BA}" presName="linNode" presStyleCnt="0"/>
      <dgm:spPr/>
    </dgm:pt>
    <dgm:pt modelId="{E72CDA93-E7CA-46A5-8407-D1CEFB3A74FF}" type="pres">
      <dgm:prSet presAssocID="{EC3F70F7-11EA-4E0D-8E9A-DEFBAB6307B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3CF4465-F20E-4D4B-A92E-775DC169C4E1}" type="pres">
      <dgm:prSet presAssocID="{EC3F70F7-11EA-4E0D-8E9A-DEFBAB6307BA}" presName="descendantText" presStyleLbl="alignAccFollowNode1" presStyleIdx="0" presStyleCnt="5">
        <dgm:presLayoutVars>
          <dgm:bulletEnabled val="1"/>
        </dgm:presLayoutVars>
      </dgm:prSet>
      <dgm:spPr/>
    </dgm:pt>
    <dgm:pt modelId="{90E8BCC7-3CCC-4E1A-A1E4-F7A4864334BE}" type="pres">
      <dgm:prSet presAssocID="{BFC6C62A-1408-4549-AD70-6EEF8E7B6AF9}" presName="sp" presStyleCnt="0"/>
      <dgm:spPr/>
    </dgm:pt>
    <dgm:pt modelId="{08915848-F6D9-458E-9C1C-25851F4AABAB}" type="pres">
      <dgm:prSet presAssocID="{076FE951-B160-4B03-BEF3-80645876AFDE}" presName="linNode" presStyleCnt="0"/>
      <dgm:spPr/>
    </dgm:pt>
    <dgm:pt modelId="{05128ABE-61E0-465F-8FA6-B2746DEE482B}" type="pres">
      <dgm:prSet presAssocID="{076FE951-B160-4B03-BEF3-80645876AFD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9FB314A5-991C-4C81-A77D-F729957349A2}" type="pres">
      <dgm:prSet presAssocID="{076FE951-B160-4B03-BEF3-80645876AFDE}" presName="descendantText" presStyleLbl="alignAccFollowNode1" presStyleIdx="1" presStyleCnt="5">
        <dgm:presLayoutVars>
          <dgm:bulletEnabled val="1"/>
        </dgm:presLayoutVars>
      </dgm:prSet>
      <dgm:spPr/>
    </dgm:pt>
    <dgm:pt modelId="{22799C87-C3A6-4A5D-8088-D0C0A7C321C5}" type="pres">
      <dgm:prSet presAssocID="{DE7026DD-A89A-4E61-BB44-348255BF4826}" presName="sp" presStyleCnt="0"/>
      <dgm:spPr/>
    </dgm:pt>
    <dgm:pt modelId="{4F01B752-7D37-4F7E-9EB0-6D33D2DA87FB}" type="pres">
      <dgm:prSet presAssocID="{7C7CC027-3EBC-443D-B85D-2EDE653BF665}" presName="linNode" presStyleCnt="0"/>
      <dgm:spPr/>
    </dgm:pt>
    <dgm:pt modelId="{A21A2135-C5D6-471C-A7FF-D4959E730FE2}" type="pres">
      <dgm:prSet presAssocID="{7C7CC027-3EBC-443D-B85D-2EDE653BF66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2FBBC5C-E224-4FCC-9214-E284D274A0A9}" type="pres">
      <dgm:prSet presAssocID="{7C7CC027-3EBC-443D-B85D-2EDE653BF665}" presName="descendantText" presStyleLbl="alignAccFollowNode1" presStyleIdx="2" presStyleCnt="5">
        <dgm:presLayoutVars>
          <dgm:bulletEnabled val="1"/>
        </dgm:presLayoutVars>
      </dgm:prSet>
      <dgm:spPr/>
    </dgm:pt>
    <dgm:pt modelId="{2525EF25-B630-476D-B362-C30FEA452695}" type="pres">
      <dgm:prSet presAssocID="{8E66C797-930F-4FAF-BC5C-13E9DAF50926}" presName="sp" presStyleCnt="0"/>
      <dgm:spPr/>
    </dgm:pt>
    <dgm:pt modelId="{52146DC5-C878-4235-BD54-C3A4722B7D32}" type="pres">
      <dgm:prSet presAssocID="{4D633950-71A1-497E-8B25-59F63F26E553}" presName="linNode" presStyleCnt="0"/>
      <dgm:spPr/>
    </dgm:pt>
    <dgm:pt modelId="{B7EEFD51-6020-4C14-9CA7-29585001524C}" type="pres">
      <dgm:prSet presAssocID="{4D633950-71A1-497E-8B25-59F63F26E55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BA2166A-BBC4-41AD-B939-33E45D61A098}" type="pres">
      <dgm:prSet presAssocID="{4D633950-71A1-497E-8B25-59F63F26E553}" presName="descendantText" presStyleLbl="alignAccFollowNode1" presStyleIdx="3" presStyleCnt="5">
        <dgm:presLayoutVars>
          <dgm:bulletEnabled val="1"/>
        </dgm:presLayoutVars>
      </dgm:prSet>
      <dgm:spPr/>
    </dgm:pt>
    <dgm:pt modelId="{7A7E0647-BE66-4C7A-80C5-36C52EB8860C}" type="pres">
      <dgm:prSet presAssocID="{AB34D80F-BDDF-40A3-95EC-23069059F5BB}" presName="sp" presStyleCnt="0"/>
      <dgm:spPr/>
    </dgm:pt>
    <dgm:pt modelId="{B35FF464-489D-49FC-8C5B-4E35C4B8CEFB}" type="pres">
      <dgm:prSet presAssocID="{4160C8A5-68B4-4020-9D24-45258565FEB1}" presName="linNode" presStyleCnt="0"/>
      <dgm:spPr/>
    </dgm:pt>
    <dgm:pt modelId="{71485BDF-408C-4F32-8317-98D42FDE8544}" type="pres">
      <dgm:prSet presAssocID="{4160C8A5-68B4-4020-9D24-45258565FEB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13AC5062-45FA-4B98-B76F-DDFB14D306D4}" type="pres">
      <dgm:prSet presAssocID="{4160C8A5-68B4-4020-9D24-45258565FEB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B3AAC02-C516-4EC8-9366-D844106067D8}" type="presOf" srcId="{16EC5796-4634-4144-9DF4-373552A00964}" destId="{13AC5062-45FA-4B98-B76F-DDFB14D306D4}" srcOrd="0" destOrd="0" presId="urn:microsoft.com/office/officeart/2005/8/layout/vList5"/>
    <dgm:cxn modelId="{6A110613-8586-4B9A-8D16-8B36D5DE5FD6}" srcId="{076FE951-B160-4B03-BEF3-80645876AFDE}" destId="{4350F0D4-E1D7-4998-90C3-C865DC475945}" srcOrd="0" destOrd="0" parTransId="{D9492361-8F82-4128-9331-A159614D9FBC}" sibTransId="{85FDB2FE-DA30-4159-BFBA-66080D59331E}"/>
    <dgm:cxn modelId="{40017B29-CEC3-4EC1-9CF7-A59667F26039}" srcId="{4D633950-71A1-497E-8B25-59F63F26E553}" destId="{2CD2A9B4-8987-4BD5-9363-D31DCA138194}" srcOrd="0" destOrd="0" parTransId="{9D04EADD-314E-4141-AF6C-03C8F7A05A02}" sibTransId="{D4752D83-9C11-484E-AEC0-59D2AEEBE1EF}"/>
    <dgm:cxn modelId="{ECB9C635-1B5A-452A-8464-2C13EA8B6A11}" type="presOf" srcId="{4D633950-71A1-497E-8B25-59F63F26E553}" destId="{B7EEFD51-6020-4C14-9CA7-29585001524C}" srcOrd="0" destOrd="0" presId="urn:microsoft.com/office/officeart/2005/8/layout/vList5"/>
    <dgm:cxn modelId="{B7853437-4AFD-438D-8DF5-8F1A25E2D126}" type="presOf" srcId="{932A75EE-6090-48C6-A423-1A077D2DE36B}" destId="{D3A06AB2-840C-47F9-8E9C-4BDB3BF8DB42}" srcOrd="0" destOrd="0" presId="urn:microsoft.com/office/officeart/2005/8/layout/vList5"/>
    <dgm:cxn modelId="{6509F33C-3964-4D31-8879-4473A173F6E9}" type="presOf" srcId="{2CD2A9B4-8987-4BD5-9363-D31DCA138194}" destId="{ABA2166A-BBC4-41AD-B939-33E45D61A098}" srcOrd="0" destOrd="0" presId="urn:microsoft.com/office/officeart/2005/8/layout/vList5"/>
    <dgm:cxn modelId="{5FCE695B-EBC1-46F4-8381-31DB6E8A9A4A}" srcId="{932A75EE-6090-48C6-A423-1A077D2DE36B}" destId="{EC3F70F7-11EA-4E0D-8E9A-DEFBAB6307BA}" srcOrd="0" destOrd="0" parTransId="{2B19E1F1-93CE-4B2F-B1CC-7B6A97EB0D85}" sibTransId="{BFC6C62A-1408-4549-AD70-6EEF8E7B6AF9}"/>
    <dgm:cxn modelId="{774CB561-288A-46AD-93D0-5C4B2D04A76E}" srcId="{932A75EE-6090-48C6-A423-1A077D2DE36B}" destId="{4160C8A5-68B4-4020-9D24-45258565FEB1}" srcOrd="4" destOrd="0" parTransId="{80D2590C-8CAF-4D01-89D2-3EA8E62427AC}" sibTransId="{40657A13-F324-49BC-894B-4C823B0A271E}"/>
    <dgm:cxn modelId="{1F4CD050-5312-4BA9-8737-5FF1556A4C07}" type="presOf" srcId="{456FE87A-5977-44A8-A10E-852AFE1E3A2D}" destId="{32FBBC5C-E224-4FCC-9214-E284D274A0A9}" srcOrd="0" destOrd="0" presId="urn:microsoft.com/office/officeart/2005/8/layout/vList5"/>
    <dgm:cxn modelId="{A08FD47F-50E6-4179-A420-48832C8D1A0D}" srcId="{7C7CC027-3EBC-443D-B85D-2EDE653BF665}" destId="{456FE87A-5977-44A8-A10E-852AFE1E3A2D}" srcOrd="0" destOrd="0" parTransId="{451F5EDD-F869-44B2-8F91-44F8BC00177E}" sibTransId="{E9F331F4-72B7-4962-AB2D-3972CABF5AB3}"/>
    <dgm:cxn modelId="{07822A92-EFD1-4F1B-8829-7B11E6B314E4}" srcId="{EC3F70F7-11EA-4E0D-8E9A-DEFBAB6307BA}" destId="{44652FD9-A60F-4B2E-8744-F95FA6CEA198}" srcOrd="0" destOrd="0" parTransId="{8A95240D-A006-4EC4-A03B-A38CD74537E9}" sibTransId="{16862FEA-C8D1-4B6E-90B4-1D1BEDB8327A}"/>
    <dgm:cxn modelId="{66D2E893-9006-4FC1-A9D8-F48ED9E9E962}" srcId="{932A75EE-6090-48C6-A423-1A077D2DE36B}" destId="{7C7CC027-3EBC-443D-B85D-2EDE653BF665}" srcOrd="2" destOrd="0" parTransId="{EA5AA2E9-6D92-446C-9000-C1E6D6D6FF7E}" sibTransId="{8E66C797-930F-4FAF-BC5C-13E9DAF50926}"/>
    <dgm:cxn modelId="{F852AC95-5FC6-4058-880E-E0A3CF69C2CC}" srcId="{932A75EE-6090-48C6-A423-1A077D2DE36B}" destId="{4D633950-71A1-497E-8B25-59F63F26E553}" srcOrd="3" destOrd="0" parTransId="{B1337D95-4A31-44D8-8B1B-14F5473EC402}" sibTransId="{AB34D80F-BDDF-40A3-95EC-23069059F5BB}"/>
    <dgm:cxn modelId="{CEF9979B-193D-42F4-9838-44FEAFDD1D34}" type="presOf" srcId="{076FE951-B160-4B03-BEF3-80645876AFDE}" destId="{05128ABE-61E0-465F-8FA6-B2746DEE482B}" srcOrd="0" destOrd="0" presId="urn:microsoft.com/office/officeart/2005/8/layout/vList5"/>
    <dgm:cxn modelId="{485F77A3-AE09-4CE0-B1F7-6746D2D05488}" type="presOf" srcId="{4350F0D4-E1D7-4998-90C3-C865DC475945}" destId="{9FB314A5-991C-4C81-A77D-F729957349A2}" srcOrd="0" destOrd="0" presId="urn:microsoft.com/office/officeart/2005/8/layout/vList5"/>
    <dgm:cxn modelId="{AFAD84AC-28EF-455A-9281-89DEB20993D4}" type="presOf" srcId="{EC3F70F7-11EA-4E0D-8E9A-DEFBAB6307BA}" destId="{E72CDA93-E7CA-46A5-8407-D1CEFB3A74FF}" srcOrd="0" destOrd="0" presId="urn:microsoft.com/office/officeart/2005/8/layout/vList5"/>
    <dgm:cxn modelId="{51AD24B0-9D1A-4196-8FDE-8D4E3C5EBD6D}" srcId="{4160C8A5-68B4-4020-9D24-45258565FEB1}" destId="{16EC5796-4634-4144-9DF4-373552A00964}" srcOrd="0" destOrd="0" parTransId="{C11876AF-8E41-4F9F-8117-A7AEBEAE46F3}" sibTransId="{3AB73995-41D6-4842-B0CA-EDEFDB98357F}"/>
    <dgm:cxn modelId="{E3CCD0C9-5E96-4373-8AB6-22012C15FF7D}" type="presOf" srcId="{4160C8A5-68B4-4020-9D24-45258565FEB1}" destId="{71485BDF-408C-4F32-8317-98D42FDE8544}" srcOrd="0" destOrd="0" presId="urn:microsoft.com/office/officeart/2005/8/layout/vList5"/>
    <dgm:cxn modelId="{39D94DCF-6F8B-4136-B133-A264D8F79DD3}" type="presOf" srcId="{7C7CC027-3EBC-443D-B85D-2EDE653BF665}" destId="{A21A2135-C5D6-471C-A7FF-D4959E730FE2}" srcOrd="0" destOrd="0" presId="urn:microsoft.com/office/officeart/2005/8/layout/vList5"/>
    <dgm:cxn modelId="{9FC055E8-32AA-4D4C-ADC4-7BE12F18C99E}" type="presOf" srcId="{44652FD9-A60F-4B2E-8744-F95FA6CEA198}" destId="{73CF4465-F20E-4D4B-A92E-775DC169C4E1}" srcOrd="0" destOrd="0" presId="urn:microsoft.com/office/officeart/2005/8/layout/vList5"/>
    <dgm:cxn modelId="{F626E0F9-433A-4A12-B169-F708510DCA6C}" srcId="{932A75EE-6090-48C6-A423-1A077D2DE36B}" destId="{076FE951-B160-4B03-BEF3-80645876AFDE}" srcOrd="1" destOrd="0" parTransId="{D3C42E47-50B8-4FF5-8BB9-53DC29740B9B}" sibTransId="{DE7026DD-A89A-4E61-BB44-348255BF4826}"/>
    <dgm:cxn modelId="{2BF3555A-BC59-44B5-96AF-A442D48641D6}" type="presParOf" srcId="{D3A06AB2-840C-47F9-8E9C-4BDB3BF8DB42}" destId="{E43F6CE0-BA4D-4C32-8C43-CEA9D1DD8DDC}" srcOrd="0" destOrd="0" presId="urn:microsoft.com/office/officeart/2005/8/layout/vList5"/>
    <dgm:cxn modelId="{0A4AADF1-C38C-4FAC-A07A-8BB5119C9062}" type="presParOf" srcId="{E43F6CE0-BA4D-4C32-8C43-CEA9D1DD8DDC}" destId="{E72CDA93-E7CA-46A5-8407-D1CEFB3A74FF}" srcOrd="0" destOrd="0" presId="urn:microsoft.com/office/officeart/2005/8/layout/vList5"/>
    <dgm:cxn modelId="{F7E1E271-7EDA-49DE-B205-E957B238684B}" type="presParOf" srcId="{E43F6CE0-BA4D-4C32-8C43-CEA9D1DD8DDC}" destId="{73CF4465-F20E-4D4B-A92E-775DC169C4E1}" srcOrd="1" destOrd="0" presId="urn:microsoft.com/office/officeart/2005/8/layout/vList5"/>
    <dgm:cxn modelId="{647AFAFB-2E65-4BA4-A80F-EE87798875B7}" type="presParOf" srcId="{D3A06AB2-840C-47F9-8E9C-4BDB3BF8DB42}" destId="{90E8BCC7-3CCC-4E1A-A1E4-F7A4864334BE}" srcOrd="1" destOrd="0" presId="urn:microsoft.com/office/officeart/2005/8/layout/vList5"/>
    <dgm:cxn modelId="{04D84CC8-7D61-413C-B513-1BFFC21C3D29}" type="presParOf" srcId="{D3A06AB2-840C-47F9-8E9C-4BDB3BF8DB42}" destId="{08915848-F6D9-458E-9C1C-25851F4AABAB}" srcOrd="2" destOrd="0" presId="urn:microsoft.com/office/officeart/2005/8/layout/vList5"/>
    <dgm:cxn modelId="{34F461F8-2CE3-4C0C-8F4C-B0B882B44FDC}" type="presParOf" srcId="{08915848-F6D9-458E-9C1C-25851F4AABAB}" destId="{05128ABE-61E0-465F-8FA6-B2746DEE482B}" srcOrd="0" destOrd="0" presId="urn:microsoft.com/office/officeart/2005/8/layout/vList5"/>
    <dgm:cxn modelId="{6B06DA7B-EEC2-4E5A-8F1C-4E75EE13E6FE}" type="presParOf" srcId="{08915848-F6D9-458E-9C1C-25851F4AABAB}" destId="{9FB314A5-991C-4C81-A77D-F729957349A2}" srcOrd="1" destOrd="0" presId="urn:microsoft.com/office/officeart/2005/8/layout/vList5"/>
    <dgm:cxn modelId="{ED5F6816-CAC7-475E-BE5E-ABCBF4C2F732}" type="presParOf" srcId="{D3A06AB2-840C-47F9-8E9C-4BDB3BF8DB42}" destId="{22799C87-C3A6-4A5D-8088-D0C0A7C321C5}" srcOrd="3" destOrd="0" presId="urn:microsoft.com/office/officeart/2005/8/layout/vList5"/>
    <dgm:cxn modelId="{0CC6DE12-0832-4F09-94B1-FE5E01973CBD}" type="presParOf" srcId="{D3A06AB2-840C-47F9-8E9C-4BDB3BF8DB42}" destId="{4F01B752-7D37-4F7E-9EB0-6D33D2DA87FB}" srcOrd="4" destOrd="0" presId="urn:microsoft.com/office/officeart/2005/8/layout/vList5"/>
    <dgm:cxn modelId="{93B5A8C1-5265-48CA-9EB8-0202572D0E5A}" type="presParOf" srcId="{4F01B752-7D37-4F7E-9EB0-6D33D2DA87FB}" destId="{A21A2135-C5D6-471C-A7FF-D4959E730FE2}" srcOrd="0" destOrd="0" presId="urn:microsoft.com/office/officeart/2005/8/layout/vList5"/>
    <dgm:cxn modelId="{C435DCE2-FAC7-48E7-8B52-36E53144A9EF}" type="presParOf" srcId="{4F01B752-7D37-4F7E-9EB0-6D33D2DA87FB}" destId="{32FBBC5C-E224-4FCC-9214-E284D274A0A9}" srcOrd="1" destOrd="0" presId="urn:microsoft.com/office/officeart/2005/8/layout/vList5"/>
    <dgm:cxn modelId="{4848FC92-C18C-4263-8138-06506908962C}" type="presParOf" srcId="{D3A06AB2-840C-47F9-8E9C-4BDB3BF8DB42}" destId="{2525EF25-B630-476D-B362-C30FEA452695}" srcOrd="5" destOrd="0" presId="urn:microsoft.com/office/officeart/2005/8/layout/vList5"/>
    <dgm:cxn modelId="{F3529611-68F6-4BBD-A9ED-518983322BA0}" type="presParOf" srcId="{D3A06AB2-840C-47F9-8E9C-4BDB3BF8DB42}" destId="{52146DC5-C878-4235-BD54-C3A4722B7D32}" srcOrd="6" destOrd="0" presId="urn:microsoft.com/office/officeart/2005/8/layout/vList5"/>
    <dgm:cxn modelId="{AD9C8D26-5CDA-451B-9DA7-CA0A16CC6FF0}" type="presParOf" srcId="{52146DC5-C878-4235-BD54-C3A4722B7D32}" destId="{B7EEFD51-6020-4C14-9CA7-29585001524C}" srcOrd="0" destOrd="0" presId="urn:microsoft.com/office/officeart/2005/8/layout/vList5"/>
    <dgm:cxn modelId="{3505AA14-BFC4-488C-979D-7DDB888B13A1}" type="presParOf" srcId="{52146DC5-C878-4235-BD54-C3A4722B7D32}" destId="{ABA2166A-BBC4-41AD-B939-33E45D61A098}" srcOrd="1" destOrd="0" presId="urn:microsoft.com/office/officeart/2005/8/layout/vList5"/>
    <dgm:cxn modelId="{6E6371AB-28FA-4CBE-850B-BE36BF14C6D7}" type="presParOf" srcId="{D3A06AB2-840C-47F9-8E9C-4BDB3BF8DB42}" destId="{7A7E0647-BE66-4C7A-80C5-36C52EB8860C}" srcOrd="7" destOrd="0" presId="urn:microsoft.com/office/officeart/2005/8/layout/vList5"/>
    <dgm:cxn modelId="{63914738-57CE-4E63-9676-DA45D8C5A374}" type="presParOf" srcId="{D3A06AB2-840C-47F9-8E9C-4BDB3BF8DB42}" destId="{B35FF464-489D-49FC-8C5B-4E35C4B8CEFB}" srcOrd="8" destOrd="0" presId="urn:microsoft.com/office/officeart/2005/8/layout/vList5"/>
    <dgm:cxn modelId="{EC04E692-9D9F-41FB-84EF-C1F35D98B867}" type="presParOf" srcId="{B35FF464-489D-49FC-8C5B-4E35C4B8CEFB}" destId="{71485BDF-408C-4F32-8317-98D42FDE8544}" srcOrd="0" destOrd="0" presId="urn:microsoft.com/office/officeart/2005/8/layout/vList5"/>
    <dgm:cxn modelId="{BCEFB855-4203-4E52-88F7-99B174D6607F}" type="presParOf" srcId="{B35FF464-489D-49FC-8C5B-4E35C4B8CEFB}" destId="{13AC5062-45FA-4B98-B76F-DDFB14D306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6604-69D2-4996-9AFA-F466F28E0F34}">
      <dsp:nvSpPr>
        <dsp:cNvPr id="0" name=""/>
        <dsp:cNvSpPr/>
      </dsp:nvSpPr>
      <dsp:spPr>
        <a:xfrm>
          <a:off x="174388" y="835205"/>
          <a:ext cx="3209456" cy="11232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Sept 2022</a:t>
          </a:r>
          <a:endParaRPr lang="en-GB" sz="2800" b="1" kern="1200" dirty="0"/>
        </a:p>
      </dsp:txBody>
      <dsp:txXfrm>
        <a:off x="174388" y="835205"/>
        <a:ext cx="3209456" cy="748800"/>
      </dsp:txXfrm>
    </dsp:sp>
    <dsp:sp modelId="{85020417-4AD7-43C5-8C59-A8B92565DE2E}">
      <dsp:nvSpPr>
        <dsp:cNvPr id="0" name=""/>
        <dsp:cNvSpPr/>
      </dsp:nvSpPr>
      <dsp:spPr>
        <a:xfrm>
          <a:off x="391490" y="2317021"/>
          <a:ext cx="4864027" cy="46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>
              <a:solidFill>
                <a:srgbClr val="5C0631"/>
              </a:solidFill>
              <a:latin typeface="Montserrat" pitchFamily="2" charset="77"/>
            </a:rPr>
            <a:t>Launch of the EU Care Strategy</a:t>
          </a:r>
          <a:r>
            <a:rPr lang="en-GB" sz="2400" kern="1200" dirty="0">
              <a:solidFill>
                <a:srgbClr val="5C0631"/>
              </a:solidFill>
              <a:latin typeface="Montserrat" pitchFamily="2" charset="77"/>
            </a:rPr>
            <a:t>: «Commission (…) promotes the establishment of a skills partnership under the Pact for Skills in the long-term care sector»</a:t>
          </a:r>
          <a:endParaRPr lang="en-GB" sz="2400" kern="1200" dirty="0"/>
        </a:p>
      </dsp:txBody>
      <dsp:txXfrm>
        <a:off x="528657" y="2454188"/>
        <a:ext cx="4589693" cy="4408894"/>
      </dsp:txXfrm>
    </dsp:sp>
    <dsp:sp modelId="{71485129-0164-4B0E-95BE-7AB720AE81E0}">
      <dsp:nvSpPr>
        <dsp:cNvPr id="0" name=""/>
        <dsp:cNvSpPr/>
      </dsp:nvSpPr>
      <dsp:spPr>
        <a:xfrm>
          <a:off x="4077208" y="810074"/>
          <a:ext cx="1469930" cy="79906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077208" y="969886"/>
        <a:ext cx="1230212" cy="479437"/>
      </dsp:txXfrm>
    </dsp:sp>
    <dsp:sp modelId="{F8ADE29A-AA30-4C70-A220-8FA8CE4C9E2A}">
      <dsp:nvSpPr>
        <dsp:cNvPr id="0" name=""/>
        <dsp:cNvSpPr/>
      </dsp:nvSpPr>
      <dsp:spPr>
        <a:xfrm>
          <a:off x="6157298" y="835205"/>
          <a:ext cx="3209456" cy="11232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April 2023</a:t>
          </a:r>
          <a:endParaRPr lang="en-GB" sz="2800" b="1" kern="1200" dirty="0"/>
        </a:p>
      </dsp:txBody>
      <dsp:txXfrm>
        <a:off x="6157298" y="835205"/>
        <a:ext cx="3209456" cy="748800"/>
      </dsp:txXfrm>
    </dsp:sp>
    <dsp:sp modelId="{E3ED5DA7-977D-425F-9FCB-84A1676B54A3}">
      <dsp:nvSpPr>
        <dsp:cNvPr id="0" name=""/>
        <dsp:cNvSpPr/>
      </dsp:nvSpPr>
      <dsp:spPr>
        <a:xfrm>
          <a:off x="6688686" y="2317021"/>
          <a:ext cx="4235455" cy="46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>
              <a:solidFill>
                <a:srgbClr val="5C0631"/>
              </a:solidFill>
              <a:latin typeface="Montserrat" pitchFamily="2" charset="77"/>
            </a:rPr>
            <a:t>Launch of the Large-Scale Skills Partnership in LTC</a:t>
          </a:r>
          <a:r>
            <a:rPr lang="en-GB" sz="2400" kern="1200" dirty="0">
              <a:solidFill>
                <a:srgbClr val="5C0631"/>
              </a:solidFill>
              <a:latin typeface="Montserrat" pitchFamily="2" charset="77"/>
            </a:rPr>
            <a:t>: «The partners commit to train at least 60% of the long-term care workforce (3.8 million workers) every year by 2030. Training courses will focus on digital skills and person-centred care.»</a:t>
          </a:r>
          <a:endParaRPr lang="en-GB" sz="2400" kern="1200" dirty="0"/>
        </a:p>
      </dsp:txBody>
      <dsp:txXfrm>
        <a:off x="6812738" y="2441073"/>
        <a:ext cx="3987351" cy="4435124"/>
      </dsp:txXfrm>
    </dsp:sp>
    <dsp:sp modelId="{80A04B4E-1A59-4D6F-8F47-EFA6F5781444}">
      <dsp:nvSpPr>
        <dsp:cNvPr id="0" name=""/>
        <dsp:cNvSpPr/>
      </dsp:nvSpPr>
      <dsp:spPr>
        <a:xfrm>
          <a:off x="9981547" y="810074"/>
          <a:ext cx="1303358" cy="79906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9981547" y="969886"/>
        <a:ext cx="1063640" cy="479437"/>
      </dsp:txXfrm>
    </dsp:sp>
    <dsp:sp modelId="{38A287BF-3904-466C-889B-146FA637FF09}">
      <dsp:nvSpPr>
        <dsp:cNvPr id="0" name=""/>
        <dsp:cNvSpPr/>
      </dsp:nvSpPr>
      <dsp:spPr>
        <a:xfrm>
          <a:off x="11825923" y="835205"/>
          <a:ext cx="3209456" cy="112320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March 2024</a:t>
          </a:r>
          <a:endParaRPr lang="en-GB" sz="2800" b="1" kern="1200" dirty="0"/>
        </a:p>
      </dsp:txBody>
      <dsp:txXfrm>
        <a:off x="11825923" y="835205"/>
        <a:ext cx="3209456" cy="748800"/>
      </dsp:txXfrm>
    </dsp:sp>
    <dsp:sp modelId="{8648CD99-DDB5-4021-AE74-00C1ED3C5172}">
      <dsp:nvSpPr>
        <dsp:cNvPr id="0" name=""/>
        <dsp:cNvSpPr/>
      </dsp:nvSpPr>
      <dsp:spPr>
        <a:xfrm>
          <a:off x="12345820" y="2317021"/>
          <a:ext cx="3209456" cy="4683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b="1" kern="1200" dirty="0">
              <a:solidFill>
                <a:srgbClr val="5C0631"/>
              </a:solidFill>
              <a:latin typeface="Montserrat" pitchFamily="2" charset="77"/>
            </a:rPr>
            <a:t>Care4Skills Project Start</a:t>
          </a:r>
          <a:endParaRPr lang="en-GB" sz="2400" kern="1200" dirty="0"/>
        </a:p>
      </dsp:txBody>
      <dsp:txXfrm>
        <a:off x="12439822" y="2411023"/>
        <a:ext cx="3021452" cy="4495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805D6-A902-4EBC-A46C-3484CCA320E1}">
      <dsp:nvSpPr>
        <dsp:cNvPr id="0" name=""/>
        <dsp:cNvSpPr/>
      </dsp:nvSpPr>
      <dsp:spPr>
        <a:xfrm>
          <a:off x="1398000" y="181537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8B10-5067-455E-9749-086C19558D69}">
      <dsp:nvSpPr>
        <dsp:cNvPr id="0" name=""/>
        <dsp:cNvSpPr/>
      </dsp:nvSpPr>
      <dsp:spPr>
        <a:xfrm>
          <a:off x="1398000" y="34800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Digital skills</a:t>
          </a:r>
          <a:endParaRPr lang="en-GB" sz="3600" kern="1200" dirty="0"/>
        </a:p>
      </dsp:txBody>
      <dsp:txXfrm>
        <a:off x="1398000" y="3480034"/>
        <a:ext cx="4320000" cy="648000"/>
      </dsp:txXfrm>
    </dsp:sp>
    <dsp:sp modelId="{48873531-4BCC-4B11-ACDE-EDF8197707E0}">
      <dsp:nvSpPr>
        <dsp:cNvPr id="0" name=""/>
        <dsp:cNvSpPr/>
      </dsp:nvSpPr>
      <dsp:spPr>
        <a:xfrm>
          <a:off x="1398000" y="4199037"/>
          <a:ext cx="4320000" cy="116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ontserrat" pitchFamily="2" charset="77"/>
            </a:rPr>
            <a:t>(Assistive Technologies and Telecare)</a:t>
          </a:r>
          <a:endParaRPr lang="en-GB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Montserrat" pitchFamily="2" charset="77"/>
            </a:rPr>
            <a:t>Equip LTC professionals with the skills to make the most of the digital transition.</a:t>
          </a:r>
          <a:endParaRPr lang="en-GB" sz="1700" kern="1200" dirty="0"/>
        </a:p>
      </dsp:txBody>
      <dsp:txXfrm>
        <a:off x="1398000" y="4199037"/>
        <a:ext cx="4320000" cy="1166457"/>
      </dsp:txXfrm>
    </dsp:sp>
    <dsp:sp modelId="{03C67CDF-F62F-4073-9565-2E35EC890217}">
      <dsp:nvSpPr>
        <dsp:cNvPr id="0" name=""/>
        <dsp:cNvSpPr/>
      </dsp:nvSpPr>
      <dsp:spPr>
        <a:xfrm>
          <a:off x="6474000" y="181537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7CCAC-AA59-4330-A44D-DD8A3C26B2FC}">
      <dsp:nvSpPr>
        <dsp:cNvPr id="0" name=""/>
        <dsp:cNvSpPr/>
      </dsp:nvSpPr>
      <dsp:spPr>
        <a:xfrm>
          <a:off x="6474000" y="34800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Person-centred skills</a:t>
          </a:r>
          <a:endParaRPr lang="en-GB" sz="3600" kern="1200"/>
        </a:p>
      </dsp:txBody>
      <dsp:txXfrm>
        <a:off x="6474000" y="3480034"/>
        <a:ext cx="4320000" cy="648000"/>
      </dsp:txXfrm>
    </dsp:sp>
    <dsp:sp modelId="{6656D839-4C9B-41E0-A416-0F88C4194932}">
      <dsp:nvSpPr>
        <dsp:cNvPr id="0" name=""/>
        <dsp:cNvSpPr/>
      </dsp:nvSpPr>
      <dsp:spPr>
        <a:xfrm>
          <a:off x="6474000" y="4199037"/>
          <a:ext cx="4320000" cy="116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Equip LTC professionals with the skills to apply high quality person-centred support to those who draw on LTC services.</a:t>
          </a:r>
        </a:p>
      </dsp:txBody>
      <dsp:txXfrm>
        <a:off x="6474000" y="4199037"/>
        <a:ext cx="4320000" cy="1166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F4465-F20E-4D4B-A92E-775DC169C4E1}">
      <dsp:nvSpPr>
        <dsp:cNvPr id="0" name=""/>
        <dsp:cNvSpPr/>
      </dsp:nvSpPr>
      <dsp:spPr>
        <a:xfrm rot="5400000">
          <a:off x="9114406" y="-3837537"/>
          <a:ext cx="1150370" cy="91196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First year: 1500 LTC workers trained</a:t>
          </a:r>
          <a:endParaRPr lang="en-GB" sz="2800" kern="1200" dirty="0"/>
        </a:p>
      </dsp:txBody>
      <dsp:txXfrm rot="-5400000">
        <a:off x="5129783" y="203242"/>
        <a:ext cx="9063460" cy="1038058"/>
      </dsp:txXfrm>
    </dsp:sp>
    <dsp:sp modelId="{E72CDA93-E7CA-46A5-8407-D1CEFB3A74FF}">
      <dsp:nvSpPr>
        <dsp:cNvPr id="0" name=""/>
        <dsp:cNvSpPr/>
      </dsp:nvSpPr>
      <dsp:spPr>
        <a:xfrm>
          <a:off x="0" y="3288"/>
          <a:ext cx="5129784" cy="143796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Rapid Response Training</a:t>
          </a:r>
          <a:endParaRPr lang="en-GB" sz="3200" b="1" kern="1200" dirty="0"/>
        </a:p>
      </dsp:txBody>
      <dsp:txXfrm>
        <a:off x="70196" y="73484"/>
        <a:ext cx="4989392" cy="1297571"/>
      </dsp:txXfrm>
    </dsp:sp>
    <dsp:sp modelId="{9FB314A5-991C-4C81-A77D-F729957349A2}">
      <dsp:nvSpPr>
        <dsp:cNvPr id="0" name=""/>
        <dsp:cNvSpPr/>
      </dsp:nvSpPr>
      <dsp:spPr>
        <a:xfrm rot="5400000">
          <a:off x="9114406" y="-2327675"/>
          <a:ext cx="1150370" cy="91196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2800" b="0" kern="1200">
              <a:latin typeface="+mn-lt"/>
            </a:rPr>
            <a:t>Identification of main skill gaps and LTC workforce needs</a:t>
          </a:r>
          <a:endParaRPr lang="en-GB" sz="2800" b="0" kern="1200" dirty="0">
            <a:latin typeface="+mn-lt"/>
          </a:endParaRPr>
        </a:p>
      </dsp:txBody>
      <dsp:txXfrm rot="-5400000">
        <a:off x="5129783" y="1713104"/>
        <a:ext cx="9063460" cy="1038058"/>
      </dsp:txXfrm>
    </dsp:sp>
    <dsp:sp modelId="{05128ABE-61E0-465F-8FA6-B2746DEE482B}">
      <dsp:nvSpPr>
        <dsp:cNvPr id="0" name=""/>
        <dsp:cNvSpPr/>
      </dsp:nvSpPr>
      <dsp:spPr>
        <a:xfrm>
          <a:off x="0" y="1513150"/>
          <a:ext cx="5129784" cy="143796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Research state of the art &amp; future skills assessment</a:t>
          </a:r>
          <a:endParaRPr lang="en-GB" sz="3200" b="1" kern="1200" dirty="0"/>
        </a:p>
      </dsp:txBody>
      <dsp:txXfrm>
        <a:off x="70196" y="1583346"/>
        <a:ext cx="4989392" cy="1297571"/>
      </dsp:txXfrm>
    </dsp:sp>
    <dsp:sp modelId="{32FBBC5C-E224-4FCC-9214-E284D274A0A9}">
      <dsp:nvSpPr>
        <dsp:cNvPr id="0" name=""/>
        <dsp:cNvSpPr/>
      </dsp:nvSpPr>
      <dsp:spPr>
        <a:xfrm rot="5400000">
          <a:off x="9114406" y="-817814"/>
          <a:ext cx="1150370" cy="91196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Development of new curricula</a:t>
          </a:r>
          <a:endParaRPr lang="en-GB" sz="2800" kern="1200" dirty="0"/>
        </a:p>
      </dsp:txBody>
      <dsp:txXfrm rot="-5400000">
        <a:off x="5129783" y="3222965"/>
        <a:ext cx="9063460" cy="1038058"/>
      </dsp:txXfrm>
    </dsp:sp>
    <dsp:sp modelId="{A21A2135-C5D6-471C-A7FF-D4959E730FE2}">
      <dsp:nvSpPr>
        <dsp:cNvPr id="0" name=""/>
        <dsp:cNvSpPr/>
      </dsp:nvSpPr>
      <dsp:spPr>
        <a:xfrm>
          <a:off x="0" y="3023012"/>
          <a:ext cx="5129784" cy="143796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Desing &amp; Pilot of new VET Curricula</a:t>
          </a:r>
          <a:endParaRPr lang="en-GB" sz="3200" b="1" kern="1200" dirty="0"/>
        </a:p>
      </dsp:txBody>
      <dsp:txXfrm>
        <a:off x="70196" y="3093208"/>
        <a:ext cx="4989392" cy="1297571"/>
      </dsp:txXfrm>
    </dsp:sp>
    <dsp:sp modelId="{ABA2166A-BBC4-41AD-B939-33E45D61A098}">
      <dsp:nvSpPr>
        <dsp:cNvPr id="0" name=""/>
        <dsp:cNvSpPr/>
      </dsp:nvSpPr>
      <dsp:spPr>
        <a:xfrm rot="5400000">
          <a:off x="9114406" y="692047"/>
          <a:ext cx="1150370" cy="91196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Pilot &amp; Certification at EU level</a:t>
          </a:r>
          <a:endParaRPr lang="en-GB" sz="2800" kern="1200" dirty="0"/>
        </a:p>
      </dsp:txBody>
      <dsp:txXfrm rot="-5400000">
        <a:off x="5129783" y="4732826"/>
        <a:ext cx="9063460" cy="1038058"/>
      </dsp:txXfrm>
    </dsp:sp>
    <dsp:sp modelId="{B7EEFD51-6020-4C14-9CA7-29585001524C}">
      <dsp:nvSpPr>
        <dsp:cNvPr id="0" name=""/>
        <dsp:cNvSpPr/>
      </dsp:nvSpPr>
      <dsp:spPr>
        <a:xfrm>
          <a:off x="0" y="4532873"/>
          <a:ext cx="5129784" cy="143796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Uptake of Training and Certification</a:t>
          </a:r>
          <a:endParaRPr lang="en-GB" sz="3200" b="1" kern="1200" dirty="0"/>
        </a:p>
      </dsp:txBody>
      <dsp:txXfrm>
        <a:off x="70196" y="4603069"/>
        <a:ext cx="4989392" cy="1297571"/>
      </dsp:txXfrm>
    </dsp:sp>
    <dsp:sp modelId="{13AC5062-45FA-4B98-B76F-DDFB14D306D4}">
      <dsp:nvSpPr>
        <dsp:cNvPr id="0" name=""/>
        <dsp:cNvSpPr/>
      </dsp:nvSpPr>
      <dsp:spPr>
        <a:xfrm rot="5400000">
          <a:off x="9114406" y="2201909"/>
          <a:ext cx="1150370" cy="911961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Enlargement of the partnership in LTC</a:t>
          </a:r>
          <a:endParaRPr lang="en-GB" sz="2800" kern="1200" dirty="0"/>
        </a:p>
      </dsp:txBody>
      <dsp:txXfrm rot="-5400000">
        <a:off x="5129783" y="6242688"/>
        <a:ext cx="9063460" cy="1038058"/>
      </dsp:txXfrm>
    </dsp:sp>
    <dsp:sp modelId="{71485BDF-408C-4F32-8317-98D42FDE8544}">
      <dsp:nvSpPr>
        <dsp:cNvPr id="0" name=""/>
        <dsp:cNvSpPr/>
      </dsp:nvSpPr>
      <dsp:spPr>
        <a:xfrm>
          <a:off x="0" y="6042735"/>
          <a:ext cx="5129784" cy="143796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Re-enforce of the Large-Scale Partnership</a:t>
          </a:r>
          <a:endParaRPr lang="en-GB" sz="3200" b="1" kern="1200" dirty="0"/>
        </a:p>
      </dsp:txBody>
      <dsp:txXfrm>
        <a:off x="70196" y="6112931"/>
        <a:ext cx="4989392" cy="129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8867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24-Sep-24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onstantina.Leventi@easpd.eu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orazio.fiorini@easpd.e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spd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 descr="Image"/>
          <p:cNvSpPr/>
          <p:nvPr/>
        </p:nvSpPr>
        <p:spPr>
          <a:xfrm>
            <a:off x="13716000" y="571500"/>
            <a:ext cx="4011034" cy="1764424"/>
          </a:xfrm>
          <a:custGeom>
            <a:avLst/>
            <a:gdLst/>
            <a:ahLst/>
            <a:cxnLst/>
            <a:rect l="l" t="t" r="r" b="b"/>
            <a:pathLst>
              <a:path w="4011034" h="1764424">
                <a:moveTo>
                  <a:pt x="0" y="0"/>
                </a:moveTo>
                <a:lnTo>
                  <a:pt x="4011034" y="0"/>
                </a:lnTo>
                <a:lnTo>
                  <a:pt x="4011034" y="1764424"/>
                </a:lnTo>
                <a:lnTo>
                  <a:pt x="0" y="1764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7" r="-18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634958" y="2757841"/>
            <a:ext cx="12700042" cy="3616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3"/>
              </a:lnSpc>
            </a:pPr>
            <a:r>
              <a:rPr lang="en-GB" sz="5400" b="1" spc="1039" dirty="0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New EU curriculum for care givers - a new way to go?</a:t>
            </a:r>
            <a:endParaRPr lang="en-US" sz="5400" b="1" spc="1040" dirty="0">
              <a:solidFill>
                <a:srgbClr val="000000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4958" y="6538078"/>
            <a:ext cx="11510990" cy="62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8"/>
              </a:lnSpc>
            </a:pPr>
            <a:r>
              <a:rPr lang="en-US" sz="3121" dirty="0">
                <a:solidFill>
                  <a:srgbClr val="020303"/>
                </a:solidFill>
                <a:latin typeface="Arimo"/>
                <a:ea typeface="Arimo"/>
                <a:cs typeface="Arimo"/>
                <a:sym typeface="Arimo"/>
              </a:rPr>
              <a:t>Konstantina Leventi, Head of Policy, EASPD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3A780-EEB4-89BE-2692-CB406A05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00" t="39630" r="29235" b="25215"/>
          <a:stretch/>
        </p:blipFill>
        <p:spPr>
          <a:xfrm>
            <a:off x="10591800" y="6538078"/>
            <a:ext cx="7532494" cy="3616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8549628" y="-209550"/>
            <a:ext cx="15003748" cy="10012571"/>
          </a:xfrm>
          <a:custGeom>
            <a:avLst/>
            <a:gdLst/>
            <a:ahLst/>
            <a:cxnLst/>
            <a:rect l="l" t="t" r="r" b="b"/>
            <a:pathLst>
              <a:path w="15003748" h="10012571">
                <a:moveTo>
                  <a:pt x="0" y="0"/>
                </a:moveTo>
                <a:lnTo>
                  <a:pt x="15003748" y="0"/>
                </a:lnTo>
                <a:lnTo>
                  <a:pt x="15003748" y="10012571"/>
                </a:lnTo>
                <a:lnTo>
                  <a:pt x="0" y="10012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 descr="Image"/>
          <p:cNvSpPr/>
          <p:nvPr/>
        </p:nvSpPr>
        <p:spPr>
          <a:xfrm>
            <a:off x="7509392" y="1575954"/>
            <a:ext cx="2480706" cy="1096791"/>
          </a:xfrm>
          <a:custGeom>
            <a:avLst/>
            <a:gdLst/>
            <a:ahLst/>
            <a:cxnLst/>
            <a:rect l="l" t="t" r="r" b="b"/>
            <a:pathLst>
              <a:path w="2480706" h="1096791">
                <a:moveTo>
                  <a:pt x="0" y="0"/>
                </a:moveTo>
                <a:lnTo>
                  <a:pt x="2480705" y="0"/>
                </a:lnTo>
                <a:lnTo>
                  <a:pt x="2480705" y="1096791"/>
                </a:lnTo>
                <a:lnTo>
                  <a:pt x="0" y="1096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2" r="-4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 descr="Image"/>
          <p:cNvSpPr/>
          <p:nvPr/>
        </p:nvSpPr>
        <p:spPr>
          <a:xfrm>
            <a:off x="-11650" y="286174"/>
            <a:ext cx="3220026" cy="9980599"/>
          </a:xfrm>
          <a:custGeom>
            <a:avLst/>
            <a:gdLst/>
            <a:ahLst/>
            <a:cxnLst/>
            <a:rect l="l" t="t" r="r" b="b"/>
            <a:pathLst>
              <a:path w="3220026" h="9980599">
                <a:moveTo>
                  <a:pt x="0" y="0"/>
                </a:moveTo>
                <a:lnTo>
                  <a:pt x="3220026" y="0"/>
                </a:lnTo>
                <a:lnTo>
                  <a:pt x="3220026" y="9980599"/>
                </a:lnTo>
                <a:lnTo>
                  <a:pt x="0" y="9980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0" b="-30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 descr="Image"/>
          <p:cNvSpPr/>
          <p:nvPr/>
        </p:nvSpPr>
        <p:spPr>
          <a:xfrm>
            <a:off x="3907586" y="8103018"/>
            <a:ext cx="8552129" cy="2183982"/>
          </a:xfrm>
          <a:custGeom>
            <a:avLst/>
            <a:gdLst/>
            <a:ahLst/>
            <a:cxnLst/>
            <a:rect l="l" t="t" r="r" b="b"/>
            <a:pathLst>
              <a:path w="8552129" h="2183982">
                <a:moveTo>
                  <a:pt x="0" y="0"/>
                </a:moveTo>
                <a:lnTo>
                  <a:pt x="8552130" y="0"/>
                </a:lnTo>
                <a:lnTo>
                  <a:pt x="8552130" y="2183982"/>
                </a:lnTo>
                <a:lnTo>
                  <a:pt x="0" y="2183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3" r="-3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732426" y="9088231"/>
            <a:ext cx="3664650" cy="71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4"/>
              </a:lnSpc>
            </a:pPr>
            <a:r>
              <a:rPr lang="en-US" sz="4287" spc="63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01772" y="3188950"/>
            <a:ext cx="6733536" cy="149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3096" spc="238" dirty="0">
                <a:solidFill>
                  <a:srgbClr val="020303"/>
                </a:solidFill>
                <a:latin typeface="Arimo"/>
                <a:ea typeface="Arimo"/>
                <a:cs typeface="Arimo"/>
                <a:sym typeface="Arimo"/>
              </a:rPr>
              <a:t>European Association  of Service providers</a:t>
            </a:r>
          </a:p>
          <a:p>
            <a:pPr algn="ctr">
              <a:lnSpc>
                <a:spcPts val="3096"/>
              </a:lnSpc>
            </a:pPr>
            <a:r>
              <a:rPr lang="en-US" sz="3096" spc="238" dirty="0">
                <a:solidFill>
                  <a:srgbClr val="3A9BD6"/>
                </a:solidFill>
                <a:latin typeface="Arimo"/>
                <a:ea typeface="Arimo"/>
                <a:cs typeface="Arimo"/>
                <a:sym typeface="Arimo"/>
              </a:rPr>
              <a:t>for Persons with Disabilities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1DD3B7-2CB8-3E1B-ACD4-16FEFF7984E4}"/>
              </a:ext>
            </a:extLst>
          </p:cNvPr>
          <p:cNvSpPr txBox="1"/>
          <p:nvPr/>
        </p:nvSpPr>
        <p:spPr>
          <a:xfrm>
            <a:off x="6613499" y="5602946"/>
            <a:ext cx="5061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21227"/>
                </a:solidFill>
                <a:latin typeface="Montserrat" pitchFamily="2" charset="77"/>
              </a:rPr>
              <a:t>For further information:</a:t>
            </a:r>
          </a:p>
          <a:p>
            <a:pPr algn="ctr"/>
            <a:r>
              <a:rPr lang="en-GB" sz="2400" dirty="0">
                <a:solidFill>
                  <a:srgbClr val="D21227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www.easpd.eu</a:t>
            </a:r>
            <a:endParaRPr lang="en-GB" sz="2400" dirty="0">
              <a:solidFill>
                <a:srgbClr val="D21227"/>
              </a:solidFill>
              <a:latin typeface="Montserrat" pitchFamily="2" charset="77"/>
            </a:endParaRPr>
          </a:p>
          <a:p>
            <a:pPr algn="ctr"/>
            <a:r>
              <a:rPr lang="en-GB" sz="2400" dirty="0">
                <a:solidFill>
                  <a:srgbClr val="D21227"/>
                </a:solidFill>
                <a:latin typeface="Montserrat" pitchFamily="2" charset="77"/>
                <a:hlinkClick r:id="rId7"/>
              </a:rPr>
              <a:t>orazio.fiorini@easpd.eu</a:t>
            </a:r>
            <a:endParaRPr lang="en-GB" sz="2400" dirty="0">
              <a:solidFill>
                <a:srgbClr val="D21227"/>
              </a:solidFill>
              <a:latin typeface="Montserrat" pitchFamily="2" charset="77"/>
            </a:endParaRPr>
          </a:p>
          <a:p>
            <a:pPr algn="ctr"/>
            <a:r>
              <a:rPr lang="en-GB" sz="2400" dirty="0">
                <a:solidFill>
                  <a:srgbClr val="D21227"/>
                </a:solidFill>
                <a:latin typeface="Montserrat" pitchFamily="2" charset="77"/>
                <a:hlinkClick r:id="rId8"/>
              </a:rPr>
              <a:t>Konstantina.Leventi@easpd.eu</a:t>
            </a:r>
            <a:r>
              <a:rPr lang="en-GB" sz="2400" dirty="0">
                <a:solidFill>
                  <a:srgbClr val="D21227"/>
                </a:solidFill>
                <a:latin typeface="Montserrat" pitchFamily="2" charset="77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208717" y="192163"/>
            <a:ext cx="1557495" cy="696184"/>
          </a:xfrm>
          <a:custGeom>
            <a:avLst/>
            <a:gdLst/>
            <a:ahLst/>
            <a:cxnLst/>
            <a:rect l="l" t="t" r="r" b="b"/>
            <a:pathLst>
              <a:path w="1557495" h="696184">
                <a:moveTo>
                  <a:pt x="0" y="0"/>
                </a:moveTo>
                <a:lnTo>
                  <a:pt x="1557495" y="0"/>
                </a:lnTo>
                <a:lnTo>
                  <a:pt x="1557495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3465175" y="6349050"/>
            <a:ext cx="4822825" cy="785406"/>
            <a:chOff x="0" y="0"/>
            <a:chExt cx="1270209" cy="2068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0209" cy="206856"/>
            </a:xfrm>
            <a:custGeom>
              <a:avLst/>
              <a:gdLst/>
              <a:ahLst/>
              <a:cxnLst/>
              <a:rect l="l" t="t" r="r" b="b"/>
              <a:pathLst>
                <a:path w="1270209" h="206856">
                  <a:moveTo>
                    <a:pt x="0" y="0"/>
                  </a:moveTo>
                  <a:lnTo>
                    <a:pt x="1270209" y="0"/>
                  </a:lnTo>
                  <a:lnTo>
                    <a:pt x="1270209" y="206856"/>
                  </a:lnTo>
                  <a:lnTo>
                    <a:pt x="0" y="206856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70209" cy="244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90600" y="1234534"/>
            <a:ext cx="1011711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798" dirty="0">
                <a:solidFill>
                  <a:srgbClr val="00824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EASPD – Who are we?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90065" y="2285990"/>
            <a:ext cx="7197399" cy="36831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49"/>
              </a:lnSpc>
            </a:pPr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6EAB63-5182-BE9B-B340-E78836E277F3}"/>
              </a:ext>
            </a:extLst>
          </p:cNvPr>
          <p:cNvSpPr txBox="1"/>
          <p:nvPr/>
        </p:nvSpPr>
        <p:spPr>
          <a:xfrm>
            <a:off x="914400" y="2613784"/>
            <a:ext cx="14782800" cy="501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BE" sz="2400" b="1" dirty="0">
                <a:latin typeface="Montserrat" pitchFamily="2" charset="77"/>
              </a:rPr>
              <a:t>EASPD – European Association of Service Providers for Persons with Disabilities</a:t>
            </a:r>
          </a:p>
          <a:p>
            <a:pPr>
              <a:lnSpc>
                <a:spcPct val="150000"/>
              </a:lnSpc>
            </a:pPr>
            <a:endParaRPr lang="en-BE" sz="2400" dirty="0">
              <a:latin typeface="Montserrat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itchFamily="2" charset="77"/>
              </a:rPr>
              <a:t>Funded in 1994, represents over </a:t>
            </a:r>
            <a:r>
              <a:rPr lang="en-GB" sz="2400" b="1" dirty="0">
                <a:latin typeface="Montserrat" pitchFamily="2" charset="77"/>
              </a:rPr>
              <a:t>20,000 social services </a:t>
            </a:r>
            <a:r>
              <a:rPr lang="en-GB" sz="2400" dirty="0">
                <a:latin typeface="Montserrat" pitchFamily="2" charset="77"/>
              </a:rPr>
              <a:t>and umbrella associations in Europe and not only;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itchFamily="2" charset="77"/>
              </a:rPr>
              <a:t>Aims to promote </a:t>
            </a:r>
            <a:r>
              <a:rPr lang="en-GB" sz="2400" b="1" dirty="0">
                <a:latin typeface="Montserrat" pitchFamily="2" charset="77"/>
              </a:rPr>
              <a:t>equal opportunities for people with disabilities</a:t>
            </a:r>
            <a:r>
              <a:rPr lang="en-GB" sz="2400" dirty="0">
                <a:latin typeface="Montserrat" pitchFamily="2" charset="77"/>
              </a:rPr>
              <a:t> through effective service systems;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itchFamily="2" charset="77"/>
              </a:rPr>
              <a:t>Aims to the full implementation of </a:t>
            </a:r>
            <a:r>
              <a:rPr lang="en-GB" sz="2400" b="1" dirty="0">
                <a:latin typeface="Montserrat" pitchFamily="2" charset="77"/>
              </a:rPr>
              <a:t>UN Convention on Rights of Persons with Disabilities</a:t>
            </a:r>
            <a:r>
              <a:rPr lang="en-GB" sz="2400" dirty="0">
                <a:latin typeface="Montserrat" pitchFamily="2" charset="77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itchFamily="2" charset="77"/>
              </a:rPr>
              <a:t>Advocate for the provision of </a:t>
            </a:r>
            <a:r>
              <a:rPr lang="en-GB" sz="2400" b="1" dirty="0">
                <a:latin typeface="Montserrat" pitchFamily="2" charset="77"/>
              </a:rPr>
              <a:t>high-quality, and user-centred services </a:t>
            </a:r>
            <a:r>
              <a:rPr lang="en-GB" sz="2400" dirty="0">
                <a:latin typeface="Montserrat" pitchFamily="2" charset="77"/>
              </a:rPr>
              <a:t>running in an accountable, efficient and effective way.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286482" y="478911"/>
            <a:ext cx="1492562" cy="667159"/>
          </a:xfrm>
          <a:custGeom>
            <a:avLst/>
            <a:gdLst/>
            <a:ahLst/>
            <a:cxnLst/>
            <a:rect l="l" t="t" r="r" b="b"/>
            <a:pathLst>
              <a:path w="1492562" h="667159">
                <a:moveTo>
                  <a:pt x="0" y="0"/>
                </a:moveTo>
                <a:lnTo>
                  <a:pt x="1492561" y="0"/>
                </a:lnTo>
                <a:lnTo>
                  <a:pt x="1492561" y="667159"/>
                </a:lnTo>
                <a:lnTo>
                  <a:pt x="0" y="667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 descr="Image"/>
          <p:cNvSpPr/>
          <p:nvPr/>
        </p:nvSpPr>
        <p:spPr>
          <a:xfrm>
            <a:off x="12128426" y="8801273"/>
            <a:ext cx="6159574" cy="1485727"/>
          </a:xfrm>
          <a:custGeom>
            <a:avLst/>
            <a:gdLst/>
            <a:ahLst/>
            <a:cxnLst/>
            <a:rect l="l" t="t" r="r" b="b"/>
            <a:pathLst>
              <a:path w="6159574" h="1485727">
                <a:moveTo>
                  <a:pt x="0" y="0"/>
                </a:moveTo>
                <a:lnTo>
                  <a:pt x="6159574" y="0"/>
                </a:lnTo>
                <a:lnTo>
                  <a:pt x="6159574" y="1485727"/>
                </a:lnTo>
                <a:lnTo>
                  <a:pt x="0" y="148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2" r="-7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08956" y="1099042"/>
            <a:ext cx="12706225" cy="537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3600" b="1" spc="611" dirty="0">
                <a:solidFill>
                  <a:srgbClr val="00824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Partnership for Skills in LTC - Timeline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2D5CAF-D957-204C-8BF9-57135213D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445727"/>
              </p:ext>
            </p:extLst>
          </p:nvPr>
        </p:nvGraphicFramePr>
        <p:xfrm>
          <a:off x="990600" y="1988303"/>
          <a:ext cx="15697200" cy="886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286482" y="478911"/>
            <a:ext cx="1492562" cy="667159"/>
          </a:xfrm>
          <a:custGeom>
            <a:avLst/>
            <a:gdLst/>
            <a:ahLst/>
            <a:cxnLst/>
            <a:rect l="l" t="t" r="r" b="b"/>
            <a:pathLst>
              <a:path w="1492562" h="667159">
                <a:moveTo>
                  <a:pt x="0" y="0"/>
                </a:moveTo>
                <a:lnTo>
                  <a:pt x="1492561" y="0"/>
                </a:lnTo>
                <a:lnTo>
                  <a:pt x="1492561" y="667159"/>
                </a:lnTo>
                <a:lnTo>
                  <a:pt x="0" y="667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 descr="Image"/>
          <p:cNvSpPr/>
          <p:nvPr/>
        </p:nvSpPr>
        <p:spPr>
          <a:xfrm>
            <a:off x="12128426" y="8801273"/>
            <a:ext cx="6159574" cy="1485727"/>
          </a:xfrm>
          <a:custGeom>
            <a:avLst/>
            <a:gdLst/>
            <a:ahLst/>
            <a:cxnLst/>
            <a:rect l="l" t="t" r="r" b="b"/>
            <a:pathLst>
              <a:path w="6159574" h="1485727">
                <a:moveTo>
                  <a:pt x="0" y="0"/>
                </a:moveTo>
                <a:lnTo>
                  <a:pt x="6159574" y="0"/>
                </a:lnTo>
                <a:lnTo>
                  <a:pt x="6159574" y="1485727"/>
                </a:lnTo>
                <a:lnTo>
                  <a:pt x="0" y="148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2" r="-70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541656" y="6816054"/>
            <a:ext cx="2570119" cy="3356646"/>
            <a:chOff x="0" y="0"/>
            <a:chExt cx="620005" cy="809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05" cy="809743"/>
            </a:xfrm>
            <a:custGeom>
              <a:avLst/>
              <a:gdLst/>
              <a:ahLst/>
              <a:cxnLst/>
              <a:rect l="l" t="t" r="r" b="b"/>
              <a:pathLst>
                <a:path w="620005" h="809743">
                  <a:moveTo>
                    <a:pt x="0" y="0"/>
                  </a:moveTo>
                  <a:lnTo>
                    <a:pt x="620005" y="0"/>
                  </a:lnTo>
                  <a:lnTo>
                    <a:pt x="620005" y="809743"/>
                  </a:lnTo>
                  <a:lnTo>
                    <a:pt x="0" y="809743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0005" cy="838318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24805" y="6816054"/>
            <a:ext cx="2570119" cy="3356646"/>
            <a:chOff x="0" y="0"/>
            <a:chExt cx="620005" cy="809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005" cy="809743"/>
            </a:xfrm>
            <a:custGeom>
              <a:avLst/>
              <a:gdLst/>
              <a:ahLst/>
              <a:cxnLst/>
              <a:rect l="l" t="t" r="r" b="b"/>
              <a:pathLst>
                <a:path w="620005" h="809743">
                  <a:moveTo>
                    <a:pt x="0" y="0"/>
                  </a:moveTo>
                  <a:lnTo>
                    <a:pt x="620005" y="0"/>
                  </a:lnTo>
                  <a:lnTo>
                    <a:pt x="620005" y="809743"/>
                  </a:lnTo>
                  <a:lnTo>
                    <a:pt x="0" y="809743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20005" cy="838318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907955" y="6816054"/>
            <a:ext cx="2570119" cy="1195818"/>
            <a:chOff x="0" y="0"/>
            <a:chExt cx="620005" cy="288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0005" cy="288474"/>
            </a:xfrm>
            <a:custGeom>
              <a:avLst/>
              <a:gdLst/>
              <a:ahLst/>
              <a:cxnLst/>
              <a:rect l="l" t="t" r="r" b="b"/>
              <a:pathLst>
                <a:path w="620005" h="288474">
                  <a:moveTo>
                    <a:pt x="0" y="0"/>
                  </a:moveTo>
                  <a:lnTo>
                    <a:pt x="620005" y="0"/>
                  </a:lnTo>
                  <a:lnTo>
                    <a:pt x="620005" y="288474"/>
                  </a:lnTo>
                  <a:lnTo>
                    <a:pt x="0" y="288474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620005" cy="317049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11776" y="2246508"/>
            <a:ext cx="2570119" cy="2289288"/>
            <a:chOff x="0" y="0"/>
            <a:chExt cx="620005" cy="5522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0005" cy="552258"/>
            </a:xfrm>
            <a:custGeom>
              <a:avLst/>
              <a:gdLst/>
              <a:ahLst/>
              <a:cxnLst/>
              <a:rect l="l" t="t" r="r" b="b"/>
              <a:pathLst>
                <a:path w="620005" h="552258">
                  <a:moveTo>
                    <a:pt x="0" y="0"/>
                  </a:moveTo>
                  <a:lnTo>
                    <a:pt x="620005" y="0"/>
                  </a:lnTo>
                  <a:lnTo>
                    <a:pt x="620005" y="552258"/>
                  </a:lnTo>
                  <a:lnTo>
                    <a:pt x="0" y="552258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620005" cy="580833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94925" y="2385588"/>
            <a:ext cx="2570119" cy="2136889"/>
            <a:chOff x="0" y="0"/>
            <a:chExt cx="620005" cy="5154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005" cy="515494"/>
            </a:xfrm>
            <a:custGeom>
              <a:avLst/>
              <a:gdLst/>
              <a:ahLst/>
              <a:cxnLst/>
              <a:rect l="l" t="t" r="r" b="b"/>
              <a:pathLst>
                <a:path w="620005" h="515494">
                  <a:moveTo>
                    <a:pt x="0" y="0"/>
                  </a:moveTo>
                  <a:lnTo>
                    <a:pt x="620005" y="0"/>
                  </a:lnTo>
                  <a:lnTo>
                    <a:pt x="620005" y="515494"/>
                  </a:lnTo>
                  <a:lnTo>
                    <a:pt x="0" y="515494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20005" cy="544069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2365378" y="5106031"/>
            <a:ext cx="922676" cy="922676"/>
          </a:xfrm>
          <a:custGeom>
            <a:avLst/>
            <a:gdLst/>
            <a:ahLst/>
            <a:cxnLst/>
            <a:rect l="l" t="t" r="r" b="b"/>
            <a:pathLst>
              <a:path w="922676" h="922676">
                <a:moveTo>
                  <a:pt x="0" y="0"/>
                </a:moveTo>
                <a:lnTo>
                  <a:pt x="922676" y="0"/>
                </a:lnTo>
                <a:lnTo>
                  <a:pt x="922676" y="922676"/>
                </a:lnTo>
                <a:lnTo>
                  <a:pt x="0" y="922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7489991" y="5120238"/>
            <a:ext cx="1106319" cy="868461"/>
          </a:xfrm>
          <a:custGeom>
            <a:avLst/>
            <a:gdLst/>
            <a:ahLst/>
            <a:cxnLst/>
            <a:rect l="l" t="t" r="r" b="b"/>
            <a:pathLst>
              <a:path w="1106319" h="868461">
                <a:moveTo>
                  <a:pt x="0" y="0"/>
                </a:moveTo>
                <a:lnTo>
                  <a:pt x="1106319" y="0"/>
                </a:lnTo>
                <a:lnTo>
                  <a:pt x="1106319" y="868461"/>
                </a:lnTo>
                <a:lnTo>
                  <a:pt x="0" y="868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5192384" y="5345414"/>
            <a:ext cx="1141500" cy="911774"/>
          </a:xfrm>
          <a:custGeom>
            <a:avLst/>
            <a:gdLst/>
            <a:ahLst/>
            <a:cxnLst/>
            <a:rect l="l" t="t" r="r" b="b"/>
            <a:pathLst>
              <a:path w="1141500" h="911774">
                <a:moveTo>
                  <a:pt x="0" y="0"/>
                </a:moveTo>
                <a:lnTo>
                  <a:pt x="1141500" y="0"/>
                </a:lnTo>
                <a:lnTo>
                  <a:pt x="1141500" y="911773"/>
                </a:lnTo>
                <a:lnTo>
                  <a:pt x="0" y="9117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0052377" y="5201949"/>
            <a:ext cx="989286" cy="1055238"/>
          </a:xfrm>
          <a:custGeom>
            <a:avLst/>
            <a:gdLst/>
            <a:ahLst/>
            <a:cxnLst/>
            <a:rect l="l" t="t" r="r" b="b"/>
            <a:pathLst>
              <a:path w="989286" h="1055238">
                <a:moveTo>
                  <a:pt x="0" y="0"/>
                </a:moveTo>
                <a:lnTo>
                  <a:pt x="989286" y="0"/>
                </a:lnTo>
                <a:lnTo>
                  <a:pt x="989286" y="1055238"/>
                </a:lnTo>
                <a:lnTo>
                  <a:pt x="0" y="10552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TextBox 50"/>
          <p:cNvSpPr txBox="1"/>
          <p:nvPr/>
        </p:nvSpPr>
        <p:spPr>
          <a:xfrm>
            <a:off x="2529300" y="1232146"/>
            <a:ext cx="13156925" cy="524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3200" b="1" spc="611" dirty="0">
                <a:solidFill>
                  <a:srgbClr val="00824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Partnership for Skills in LTC – Key Aspects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130385" y="6230361"/>
            <a:ext cx="73221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">
                <a:solidFill>
                  <a:srgbClr val="FFFEFD"/>
                </a:solidFill>
                <a:latin typeface="Inter Bold"/>
                <a:ea typeface="Inter Bold"/>
                <a:cs typeface="Inter Bold"/>
                <a:sym typeface="Inter Bold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8375548" y="6230361"/>
            <a:ext cx="73221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">
                <a:solidFill>
                  <a:srgbClr val="FFFEFD"/>
                </a:solidFill>
                <a:latin typeface="Inter Bold"/>
                <a:ea typeface="Inter Bold"/>
                <a:cs typeface="Inter Bold"/>
                <a:sym typeface="Inter Bold"/>
              </a:rPr>
              <a:t>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620711" y="6230361"/>
            <a:ext cx="73221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">
                <a:solidFill>
                  <a:srgbClr val="FFFEFD"/>
                </a:solidFill>
                <a:latin typeface="Inter Bold"/>
                <a:ea typeface="Inter Bold"/>
                <a:cs typeface="Inter Bold"/>
                <a:sym typeface="Inter Bold"/>
              </a:rPr>
              <a:t>5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727892" y="4662745"/>
            <a:ext cx="73221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2">
                <a:solidFill>
                  <a:srgbClr val="FFFEFD"/>
                </a:solidFill>
                <a:latin typeface="Inter Bold"/>
                <a:ea typeface="Inter Bold"/>
                <a:cs typeface="Inter Bold"/>
                <a:sym typeface="Inter Bold"/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528294-628D-9A08-C42B-B78FC2DCF56D}"/>
              </a:ext>
            </a:extLst>
          </p:cNvPr>
          <p:cNvSpPr txBox="1"/>
          <p:nvPr/>
        </p:nvSpPr>
        <p:spPr>
          <a:xfrm>
            <a:off x="2091130" y="2275128"/>
            <a:ext cx="13599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Montserrat" pitchFamily="2" charset="77"/>
              </a:rPr>
              <a:t>ASSESS</a:t>
            </a:r>
            <a:r>
              <a:rPr lang="en-GB" sz="2400" dirty="0">
                <a:latin typeface="Montserrat" pitchFamily="2" charset="77"/>
              </a:rPr>
              <a:t>, </a:t>
            </a:r>
            <a:r>
              <a:rPr lang="en-GB" sz="2400" b="1" dirty="0">
                <a:latin typeface="Montserrat" pitchFamily="2" charset="77"/>
              </a:rPr>
              <a:t>PREPARE</a:t>
            </a:r>
            <a:r>
              <a:rPr lang="en-GB" sz="2400" dirty="0">
                <a:latin typeface="Montserrat" pitchFamily="2" charset="77"/>
              </a:rPr>
              <a:t>, </a:t>
            </a:r>
            <a:r>
              <a:rPr lang="en-GB" sz="2400" b="1" dirty="0">
                <a:latin typeface="Montserrat" pitchFamily="2" charset="77"/>
              </a:rPr>
              <a:t>ADDRESS</a:t>
            </a:r>
            <a:r>
              <a:rPr lang="en-GB" sz="2400" dirty="0">
                <a:latin typeface="Montserrat" pitchFamily="2" charset="77"/>
              </a:rPr>
              <a:t> the skills needs of LTC workforce to prepare them for future challenges (increasing demand, staff shortage, digital transformation, improving quality, etc.)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E350B5-9F90-9289-1F07-887166BC2591}"/>
              </a:ext>
            </a:extLst>
          </p:cNvPr>
          <p:cNvSpPr txBox="1"/>
          <p:nvPr/>
        </p:nvSpPr>
        <p:spPr>
          <a:xfrm>
            <a:off x="2613881" y="4628222"/>
            <a:ext cx="2248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Objectives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3F8532-20B6-7AFB-77A6-D39308A78F79}"/>
              </a:ext>
            </a:extLst>
          </p:cNvPr>
          <p:cNvSpPr txBox="1"/>
          <p:nvPr/>
        </p:nvSpPr>
        <p:spPr>
          <a:xfrm>
            <a:off x="8314080" y="4518439"/>
            <a:ext cx="7687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serrat" pitchFamily="2" charset="77"/>
              </a:rPr>
              <a:t>Milestones, and activities to match the demand and supply of skills in the sector</a:t>
            </a:r>
            <a:endParaRPr lang="en-BE" sz="2800" dirty="0">
              <a:latin typeface="Montserrat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1A2330C-327B-51C8-62ED-AC497F0AE532}"/>
              </a:ext>
            </a:extLst>
          </p:cNvPr>
          <p:cNvSpPr txBox="1"/>
          <p:nvPr/>
        </p:nvSpPr>
        <p:spPr>
          <a:xfrm>
            <a:off x="2613881" y="5724463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Major trends</a:t>
            </a:r>
            <a:endParaRPr lang="en-BE" sz="2800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C93643D-FA22-DA42-8231-CC5E46B234CF}"/>
              </a:ext>
            </a:extLst>
          </p:cNvPr>
          <p:cNvSpPr txBox="1"/>
          <p:nvPr/>
        </p:nvSpPr>
        <p:spPr>
          <a:xfrm>
            <a:off x="8314080" y="5571456"/>
            <a:ext cx="768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serrat" pitchFamily="2" charset="77"/>
              </a:rPr>
              <a:t>Technological developments in the LTC, are likely to affect jobs and skills needs.</a:t>
            </a:r>
          </a:p>
          <a:p>
            <a:endParaRPr lang="en-BE" sz="2800" dirty="0">
              <a:latin typeface="Montserrat" pitchFamily="2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1717CC-8BD0-8769-1FA6-7231D373FEBB}"/>
              </a:ext>
            </a:extLst>
          </p:cNvPr>
          <p:cNvSpPr txBox="1"/>
          <p:nvPr/>
        </p:nvSpPr>
        <p:spPr>
          <a:xfrm>
            <a:off x="2613881" y="6820704"/>
            <a:ext cx="3794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Major stakeholders</a:t>
            </a:r>
          </a:p>
          <a:p>
            <a:endParaRPr lang="en-BE" sz="28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7180F2D-FD39-7EA7-36D6-0E0D517A3090}"/>
              </a:ext>
            </a:extLst>
          </p:cNvPr>
          <p:cNvSpPr txBox="1"/>
          <p:nvPr/>
        </p:nvSpPr>
        <p:spPr>
          <a:xfrm>
            <a:off x="8314079" y="6710920"/>
            <a:ext cx="7376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serrat" pitchFamily="2" charset="77"/>
              </a:rPr>
              <a:t>Identification of key players and stakeholders that should be involved in the implementation of the strategy</a:t>
            </a:r>
            <a:endParaRPr lang="en-BE" sz="2800" dirty="0">
              <a:latin typeface="Montserrat" pitchFamily="2" charset="77"/>
            </a:endParaRPr>
          </a:p>
        </p:txBody>
      </p:sp>
      <p:sp>
        <p:nvSpPr>
          <p:cNvPr id="77" name="Right Arrow 9">
            <a:extLst>
              <a:ext uri="{FF2B5EF4-FFF2-40B4-BE49-F238E27FC236}">
                <a16:creationId xmlns:a16="http://schemas.microsoft.com/office/drawing/2014/main" id="{67D749D4-F3B9-D1D8-23E0-0DB46F51A835}"/>
              </a:ext>
            </a:extLst>
          </p:cNvPr>
          <p:cNvSpPr/>
          <p:nvPr/>
        </p:nvSpPr>
        <p:spPr>
          <a:xfrm>
            <a:off x="6556666" y="4714787"/>
            <a:ext cx="1116961" cy="438299"/>
          </a:xfrm>
          <a:prstGeom prst="rightArrow">
            <a:avLst/>
          </a:prstGeom>
          <a:solidFill>
            <a:srgbClr val="F2AC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ln>
                <a:solidFill>
                  <a:srgbClr val="5C0631"/>
                </a:solidFill>
              </a:ln>
              <a:latin typeface="Montserrat" pitchFamily="2" charset="77"/>
            </a:endParaRPr>
          </a:p>
        </p:txBody>
      </p:sp>
      <p:sp>
        <p:nvSpPr>
          <p:cNvPr id="78" name="Right Arrow 10">
            <a:extLst>
              <a:ext uri="{FF2B5EF4-FFF2-40B4-BE49-F238E27FC236}">
                <a16:creationId xmlns:a16="http://schemas.microsoft.com/office/drawing/2014/main" id="{E99FD856-0BF6-D3DA-07D6-2C6E9B49C86E}"/>
              </a:ext>
            </a:extLst>
          </p:cNvPr>
          <p:cNvSpPr/>
          <p:nvPr/>
        </p:nvSpPr>
        <p:spPr>
          <a:xfrm>
            <a:off x="6556666" y="5857195"/>
            <a:ext cx="1116961" cy="438299"/>
          </a:xfrm>
          <a:prstGeom prst="rightArrow">
            <a:avLst/>
          </a:prstGeom>
          <a:solidFill>
            <a:srgbClr val="F2AC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ln>
                <a:solidFill>
                  <a:srgbClr val="5C0631"/>
                </a:solidFill>
              </a:ln>
              <a:latin typeface="Montserrat" pitchFamily="2" charset="77"/>
            </a:endParaRPr>
          </a:p>
        </p:txBody>
      </p:sp>
      <p:sp>
        <p:nvSpPr>
          <p:cNvPr id="79" name="Right Arrow 11">
            <a:extLst>
              <a:ext uri="{FF2B5EF4-FFF2-40B4-BE49-F238E27FC236}">
                <a16:creationId xmlns:a16="http://schemas.microsoft.com/office/drawing/2014/main" id="{EC89AE70-BDF9-29C5-A5F8-3A87112861BE}"/>
              </a:ext>
            </a:extLst>
          </p:cNvPr>
          <p:cNvSpPr/>
          <p:nvPr/>
        </p:nvSpPr>
        <p:spPr>
          <a:xfrm>
            <a:off x="6556665" y="6949895"/>
            <a:ext cx="1116961" cy="438299"/>
          </a:xfrm>
          <a:prstGeom prst="rightArrow">
            <a:avLst/>
          </a:prstGeom>
          <a:solidFill>
            <a:srgbClr val="F2AC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>
              <a:ln>
                <a:solidFill>
                  <a:srgbClr val="5C0631"/>
                </a:solidFill>
              </a:ln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286482" y="478911"/>
            <a:ext cx="1492562" cy="667159"/>
          </a:xfrm>
          <a:custGeom>
            <a:avLst/>
            <a:gdLst/>
            <a:ahLst/>
            <a:cxnLst/>
            <a:rect l="l" t="t" r="r" b="b"/>
            <a:pathLst>
              <a:path w="1492562" h="667159">
                <a:moveTo>
                  <a:pt x="0" y="0"/>
                </a:moveTo>
                <a:lnTo>
                  <a:pt x="1492561" y="0"/>
                </a:lnTo>
                <a:lnTo>
                  <a:pt x="1492561" y="667159"/>
                </a:lnTo>
                <a:lnTo>
                  <a:pt x="0" y="667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 descr="Image"/>
          <p:cNvSpPr/>
          <p:nvPr/>
        </p:nvSpPr>
        <p:spPr>
          <a:xfrm>
            <a:off x="12128426" y="8801273"/>
            <a:ext cx="6159574" cy="1485727"/>
          </a:xfrm>
          <a:custGeom>
            <a:avLst/>
            <a:gdLst/>
            <a:ahLst/>
            <a:cxnLst/>
            <a:rect l="l" t="t" r="r" b="b"/>
            <a:pathLst>
              <a:path w="6159574" h="1485727">
                <a:moveTo>
                  <a:pt x="0" y="0"/>
                </a:moveTo>
                <a:lnTo>
                  <a:pt x="6159574" y="0"/>
                </a:lnTo>
                <a:lnTo>
                  <a:pt x="6159574" y="1485727"/>
                </a:lnTo>
                <a:lnTo>
                  <a:pt x="0" y="148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2" r="-70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541656" y="6816054"/>
            <a:ext cx="2570119" cy="3356646"/>
            <a:chOff x="0" y="0"/>
            <a:chExt cx="620005" cy="809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0005" cy="809743"/>
            </a:xfrm>
            <a:custGeom>
              <a:avLst/>
              <a:gdLst/>
              <a:ahLst/>
              <a:cxnLst/>
              <a:rect l="l" t="t" r="r" b="b"/>
              <a:pathLst>
                <a:path w="620005" h="809743">
                  <a:moveTo>
                    <a:pt x="0" y="0"/>
                  </a:moveTo>
                  <a:lnTo>
                    <a:pt x="620005" y="0"/>
                  </a:lnTo>
                  <a:lnTo>
                    <a:pt x="620005" y="809743"/>
                  </a:lnTo>
                  <a:lnTo>
                    <a:pt x="0" y="809743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20005" cy="838318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24805" y="6816054"/>
            <a:ext cx="2570119" cy="3356646"/>
            <a:chOff x="0" y="0"/>
            <a:chExt cx="620005" cy="809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0005" cy="809743"/>
            </a:xfrm>
            <a:custGeom>
              <a:avLst/>
              <a:gdLst/>
              <a:ahLst/>
              <a:cxnLst/>
              <a:rect l="l" t="t" r="r" b="b"/>
              <a:pathLst>
                <a:path w="620005" h="809743">
                  <a:moveTo>
                    <a:pt x="0" y="0"/>
                  </a:moveTo>
                  <a:lnTo>
                    <a:pt x="620005" y="0"/>
                  </a:lnTo>
                  <a:lnTo>
                    <a:pt x="620005" y="809743"/>
                  </a:lnTo>
                  <a:lnTo>
                    <a:pt x="0" y="809743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20005" cy="838318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94925" y="2385588"/>
            <a:ext cx="2570119" cy="2136889"/>
            <a:chOff x="0" y="0"/>
            <a:chExt cx="620005" cy="5154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0005" cy="515494"/>
            </a:xfrm>
            <a:custGeom>
              <a:avLst/>
              <a:gdLst/>
              <a:ahLst/>
              <a:cxnLst/>
              <a:rect l="l" t="t" r="r" b="b"/>
              <a:pathLst>
                <a:path w="620005" h="515494">
                  <a:moveTo>
                    <a:pt x="0" y="0"/>
                  </a:moveTo>
                  <a:lnTo>
                    <a:pt x="620005" y="0"/>
                  </a:lnTo>
                  <a:lnTo>
                    <a:pt x="620005" y="515494"/>
                  </a:lnTo>
                  <a:lnTo>
                    <a:pt x="0" y="515494"/>
                  </a:ln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620005" cy="544069"/>
            </a:xfrm>
            <a:prstGeom prst="rect">
              <a:avLst/>
            </a:prstGeom>
          </p:spPr>
          <p:txBody>
            <a:bodyPr lIns="55462" tIns="55462" rIns="55462" bIns="55462" rtlCol="0" anchor="ctr"/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2091130" y="1146070"/>
            <a:ext cx="14270692" cy="524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3200" b="1" spc="611" dirty="0">
                <a:solidFill>
                  <a:srgbClr val="00824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Partnership for Skills in LTC – Major skills gap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528294-628D-9A08-C42B-B78FC2DCF56D}"/>
              </a:ext>
            </a:extLst>
          </p:cNvPr>
          <p:cNvSpPr txBox="1"/>
          <p:nvPr/>
        </p:nvSpPr>
        <p:spPr>
          <a:xfrm>
            <a:off x="2091130" y="2572954"/>
            <a:ext cx="1359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ontserrat" pitchFamily="2" charset="77"/>
              </a:rPr>
              <a:t>The two main sets of skills identified by the Skills Partnership for the LTC sector </a:t>
            </a:r>
          </a:p>
          <a:p>
            <a:pPr algn="ctr"/>
            <a:r>
              <a:rPr lang="en-GB" sz="2400" b="1" dirty="0">
                <a:latin typeface="Montserrat" pitchFamily="2" charset="77"/>
              </a:rPr>
              <a:t>digital skills </a:t>
            </a:r>
            <a:r>
              <a:rPr lang="en-GB" sz="2400" dirty="0">
                <a:latin typeface="Montserrat" pitchFamily="2" charset="77"/>
              </a:rPr>
              <a:t>and </a:t>
            </a:r>
            <a:r>
              <a:rPr lang="en-GB" sz="2400" b="1" dirty="0">
                <a:latin typeface="Montserrat" pitchFamily="2" charset="77"/>
              </a:rPr>
              <a:t>person-</a:t>
            </a:r>
            <a:r>
              <a:rPr lang="en-GB" sz="2400" b="1" dirty="0" err="1">
                <a:latin typeface="Montserrat" pitchFamily="2" charset="77"/>
              </a:rPr>
              <a:t>centered</a:t>
            </a:r>
            <a:r>
              <a:rPr lang="en-GB" sz="2400" b="1" dirty="0">
                <a:latin typeface="Montserrat" pitchFamily="2" charset="77"/>
              </a:rPr>
              <a:t> skills</a:t>
            </a:r>
            <a:r>
              <a:rPr lang="en-GB" sz="2400" dirty="0">
                <a:latin typeface="Montserrat" pitchFamily="2" charset="77"/>
              </a:rPr>
              <a:t>. </a:t>
            </a:r>
            <a:endParaRPr lang="en-BE" sz="2400" dirty="0">
              <a:latin typeface="Montserrat" pitchFamily="2" charset="77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C1EA98C-9D72-C75C-5F18-043A89311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724061"/>
              </p:ext>
            </p:extLst>
          </p:nvPr>
        </p:nvGraphicFramePr>
        <p:xfrm>
          <a:off x="3489195" y="2779097"/>
          <a:ext cx="12192000" cy="718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7741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286482" y="478911"/>
            <a:ext cx="1492562" cy="667159"/>
          </a:xfrm>
          <a:custGeom>
            <a:avLst/>
            <a:gdLst/>
            <a:ahLst/>
            <a:cxnLst/>
            <a:rect l="l" t="t" r="r" b="b"/>
            <a:pathLst>
              <a:path w="1492562" h="667159">
                <a:moveTo>
                  <a:pt x="0" y="0"/>
                </a:moveTo>
                <a:lnTo>
                  <a:pt x="1492561" y="0"/>
                </a:lnTo>
                <a:lnTo>
                  <a:pt x="1492561" y="667159"/>
                </a:lnTo>
                <a:lnTo>
                  <a:pt x="0" y="667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 descr="Image"/>
          <p:cNvSpPr/>
          <p:nvPr/>
        </p:nvSpPr>
        <p:spPr>
          <a:xfrm>
            <a:off x="12128426" y="8801273"/>
            <a:ext cx="6159574" cy="1485727"/>
          </a:xfrm>
          <a:custGeom>
            <a:avLst/>
            <a:gdLst/>
            <a:ahLst/>
            <a:cxnLst/>
            <a:rect l="l" t="t" r="r" b="b"/>
            <a:pathLst>
              <a:path w="6159574" h="1485727">
                <a:moveTo>
                  <a:pt x="0" y="0"/>
                </a:moveTo>
                <a:lnTo>
                  <a:pt x="6159574" y="0"/>
                </a:lnTo>
                <a:lnTo>
                  <a:pt x="6159574" y="1485727"/>
                </a:lnTo>
                <a:lnTo>
                  <a:pt x="0" y="1485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02" r="-7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13D4770A-8DEF-1DAA-AD83-42A655C34C7E}"/>
              </a:ext>
            </a:extLst>
          </p:cNvPr>
          <p:cNvSpPr txBox="1"/>
          <p:nvPr/>
        </p:nvSpPr>
        <p:spPr>
          <a:xfrm>
            <a:off x="1568411" y="3047499"/>
            <a:ext cx="13639802" cy="6052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0320" defTabSz="1463040" hangingPunct="0">
              <a:spcBef>
                <a:spcPts val="16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GB" sz="2400" b="1" dirty="0">
                <a:latin typeface="Montserrat" pitchFamily="2" charset="77"/>
              </a:rPr>
              <a:t>The Skill Partnership intends to utilize the Blueprint to enhance its efforts in addressing skill needs in the LTC sector</a:t>
            </a:r>
          </a:p>
          <a:p>
            <a:pPr indent="20320" defTabSz="1463040" hangingPunct="0">
              <a:spcBef>
                <a:spcPts val="16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it-IT" sz="2400" b="1" kern="0" spc="400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ontserrat" pitchFamily="2" charset="77"/>
              </a:rPr>
              <a:t>Train at least 1,500 LTC professionals </a:t>
            </a:r>
            <a:r>
              <a:rPr lang="en-GB" sz="2800" b="1" dirty="0">
                <a:latin typeface="Montserrat" pitchFamily="2" charset="77"/>
              </a:rPr>
              <a:t>throughout the first year </a:t>
            </a:r>
            <a:r>
              <a:rPr lang="en-GB" sz="2800" dirty="0">
                <a:latin typeface="Montserrat" pitchFamily="2" charset="77"/>
              </a:rPr>
              <a:t>of the project, with many thousands more coming afterwards;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ontserrat" pitchFamily="2" charset="77"/>
              </a:rPr>
              <a:t>Identify </a:t>
            </a:r>
            <a:r>
              <a:rPr lang="en-GB" sz="2800" b="1" dirty="0">
                <a:latin typeface="Montserrat" pitchFamily="2" charset="77"/>
              </a:rPr>
              <a:t>existing</a:t>
            </a:r>
            <a:r>
              <a:rPr lang="en-GB" sz="2800" dirty="0">
                <a:latin typeface="Montserrat" pitchFamily="2" charset="77"/>
              </a:rPr>
              <a:t> and </a:t>
            </a:r>
            <a:r>
              <a:rPr lang="en-GB" sz="2800" b="1" dirty="0">
                <a:latin typeface="Montserrat" pitchFamily="2" charset="77"/>
              </a:rPr>
              <a:t>future</a:t>
            </a:r>
            <a:r>
              <a:rPr lang="en-GB" sz="2800" dirty="0">
                <a:latin typeface="Montserrat" pitchFamily="2" charset="77"/>
              </a:rPr>
              <a:t> skill needs in LTC;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ontserrat" pitchFamily="2" charset="77"/>
              </a:rPr>
              <a:t>Create </a:t>
            </a:r>
            <a:r>
              <a:rPr lang="en-GB" sz="2800" b="1" dirty="0">
                <a:latin typeface="Montserrat" pitchFamily="2" charset="77"/>
              </a:rPr>
              <a:t>European-wide</a:t>
            </a:r>
            <a:r>
              <a:rPr lang="en-GB" sz="2800" dirty="0">
                <a:latin typeface="Montserrat" pitchFamily="2" charset="77"/>
              </a:rPr>
              <a:t> &amp; </a:t>
            </a:r>
            <a:r>
              <a:rPr lang="en-GB" sz="2800" b="1" dirty="0">
                <a:latin typeface="Montserrat" pitchFamily="2" charset="77"/>
              </a:rPr>
              <a:t>certified</a:t>
            </a:r>
            <a:r>
              <a:rPr lang="en-GB" sz="2800" dirty="0">
                <a:latin typeface="Montserrat" pitchFamily="2" charset="77"/>
              </a:rPr>
              <a:t> curricula and training programs for LTC professionals on digital skills and person-</a:t>
            </a:r>
            <a:r>
              <a:rPr lang="en-GB" sz="2800" dirty="0" err="1">
                <a:latin typeface="Montserrat" pitchFamily="2" charset="77"/>
              </a:rPr>
              <a:t>centered</a:t>
            </a:r>
            <a:r>
              <a:rPr lang="en-GB" sz="2800" dirty="0">
                <a:latin typeface="Montserrat" pitchFamily="2" charset="77"/>
              </a:rPr>
              <a:t> skills.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ontserrat" pitchFamily="2" charset="77"/>
              </a:rPr>
              <a:t>Establish a </a:t>
            </a:r>
            <a:r>
              <a:rPr lang="en-GB" sz="2800" b="1" dirty="0">
                <a:latin typeface="Montserrat" pitchFamily="2" charset="77"/>
              </a:rPr>
              <a:t>European Strategy for Skills </a:t>
            </a:r>
            <a:r>
              <a:rPr lang="en-GB" sz="2800" dirty="0">
                <a:latin typeface="Montserrat" pitchFamily="2" charset="77"/>
              </a:rPr>
              <a:t>in LTC for the years ahead, alongside a Sustainability Plan to make the most of the project's outputs.</a:t>
            </a:r>
            <a:endParaRPr lang="en-BE" sz="2800" dirty="0">
              <a:latin typeface="Montserrat" pitchFamily="2" charset="77"/>
            </a:endParaRPr>
          </a:p>
          <a:p>
            <a:pPr indent="20320" defTabSz="1463040" hangingPunct="0">
              <a:spcBef>
                <a:spcPts val="16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lang="it-IT" sz="2400" b="1" kern="0" spc="400" dirty="0">
              <a:solidFill>
                <a:srgbClr val="D21227"/>
              </a:solidFill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sp>
        <p:nvSpPr>
          <p:cNvPr id="42" name="TextBox 50">
            <a:extLst>
              <a:ext uri="{FF2B5EF4-FFF2-40B4-BE49-F238E27FC236}">
                <a16:creationId xmlns:a16="http://schemas.microsoft.com/office/drawing/2014/main" id="{4BC0F506-46B9-FBAA-C88D-C5E52114F618}"/>
              </a:ext>
            </a:extLst>
          </p:cNvPr>
          <p:cNvSpPr txBox="1"/>
          <p:nvPr/>
        </p:nvSpPr>
        <p:spPr>
          <a:xfrm>
            <a:off x="3728995" y="1404828"/>
            <a:ext cx="131569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20320" defTabSz="1463040" hangingPunct="0">
              <a:spcBef>
                <a:spcPts val="16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3200" b="1" spc="611" dirty="0">
                <a:solidFill>
                  <a:srgbClr val="008249"/>
                </a:solidFill>
                <a:latin typeface="Montserrat Ultra-Bold"/>
                <a:sym typeface="Montserrat Regular"/>
              </a:rPr>
              <a:t>The junction point</a:t>
            </a:r>
            <a:endParaRPr lang="it-IT" sz="3200" b="1" kern="0" spc="400" dirty="0"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F68FB6-1FFE-1980-B54F-E71E0436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51617"/>
            <a:ext cx="1931446" cy="15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286482" y="478911"/>
            <a:ext cx="1492562" cy="667159"/>
          </a:xfrm>
          <a:custGeom>
            <a:avLst/>
            <a:gdLst/>
            <a:ahLst/>
            <a:cxnLst/>
            <a:rect l="l" t="t" r="r" b="b"/>
            <a:pathLst>
              <a:path w="1492562" h="667159">
                <a:moveTo>
                  <a:pt x="0" y="0"/>
                </a:moveTo>
                <a:lnTo>
                  <a:pt x="1492561" y="0"/>
                </a:lnTo>
                <a:lnTo>
                  <a:pt x="1492561" y="667159"/>
                </a:lnTo>
                <a:lnTo>
                  <a:pt x="0" y="667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FCD7D84A-168F-7D12-75B8-BE563F725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74126"/>
              </p:ext>
            </p:extLst>
          </p:nvPr>
        </p:nvGraphicFramePr>
        <p:xfrm>
          <a:off x="2209800" y="2326944"/>
          <a:ext cx="14249400" cy="748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" name="Picture 2">
            <a:extLst>
              <a:ext uri="{FF2B5EF4-FFF2-40B4-BE49-F238E27FC236}">
                <a16:creationId xmlns:a16="http://schemas.microsoft.com/office/drawing/2014/main" id="{E09C618B-8064-FFD5-E42F-0952E2B8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813" y="262561"/>
            <a:ext cx="1492563" cy="12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50">
            <a:extLst>
              <a:ext uri="{FF2B5EF4-FFF2-40B4-BE49-F238E27FC236}">
                <a16:creationId xmlns:a16="http://schemas.microsoft.com/office/drawing/2014/main" id="{AB3DE9AE-1263-7E75-BD91-0DBCAB03F653}"/>
              </a:ext>
            </a:extLst>
          </p:cNvPr>
          <p:cNvSpPr txBox="1"/>
          <p:nvPr/>
        </p:nvSpPr>
        <p:spPr>
          <a:xfrm>
            <a:off x="1443173" y="1227286"/>
            <a:ext cx="1315692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20320" defTabSz="1463040" hangingPunct="0">
              <a:spcBef>
                <a:spcPts val="160"/>
              </a:spcBef>
              <a:defRPr sz="1500" spc="250">
                <a:solidFill>
                  <a:srgbClr val="00824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it-IT" sz="3200" b="1" kern="0" spc="611" dirty="0">
                <a:solidFill>
                  <a:srgbClr val="008249"/>
                </a:solidFill>
                <a:latin typeface="Montserrat Ultra-Bold"/>
                <a:ea typeface="Montserrat Regular"/>
                <a:cs typeface="Montserrat Regular"/>
                <a:sym typeface="Montserrat Regular"/>
              </a:rPr>
              <a:t>Main Pillars</a:t>
            </a:r>
            <a:endParaRPr lang="it-IT" sz="3200" b="1" kern="0" spc="400" dirty="0"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611600" y="524097"/>
            <a:ext cx="1538902" cy="687873"/>
          </a:xfrm>
          <a:custGeom>
            <a:avLst/>
            <a:gdLst/>
            <a:ahLst/>
            <a:cxnLst/>
            <a:rect l="l" t="t" r="r" b="b"/>
            <a:pathLst>
              <a:path w="1538902" h="687873">
                <a:moveTo>
                  <a:pt x="0" y="0"/>
                </a:moveTo>
                <a:lnTo>
                  <a:pt x="1538902" y="0"/>
                </a:lnTo>
                <a:lnTo>
                  <a:pt x="1538902" y="687873"/>
                </a:lnTo>
                <a:lnTo>
                  <a:pt x="0" y="68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313333" y="1801924"/>
            <a:ext cx="1502055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666" b="1" spc="611" dirty="0">
                <a:solidFill>
                  <a:srgbClr val="00824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Care4Skills – Project &amp; Partnership</a:t>
            </a:r>
          </a:p>
        </p:txBody>
      </p:sp>
      <p:sp>
        <p:nvSpPr>
          <p:cNvPr id="5" name="Freeform 5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 descr="Image"/>
          <p:cNvSpPr/>
          <p:nvPr/>
        </p:nvSpPr>
        <p:spPr>
          <a:xfrm>
            <a:off x="12128426" y="8801273"/>
            <a:ext cx="6159574" cy="1485727"/>
          </a:xfrm>
          <a:custGeom>
            <a:avLst/>
            <a:gdLst/>
            <a:ahLst/>
            <a:cxnLst/>
            <a:rect l="l" t="t" r="r" b="b"/>
            <a:pathLst>
              <a:path w="6159574" h="1485727">
                <a:moveTo>
                  <a:pt x="0" y="0"/>
                </a:moveTo>
                <a:lnTo>
                  <a:pt x="6159574" y="0"/>
                </a:lnTo>
                <a:lnTo>
                  <a:pt x="6159574" y="1485727"/>
                </a:lnTo>
                <a:lnTo>
                  <a:pt x="0" y="148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2" r="-702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8A69EA5-82BD-1C71-9A1D-E53C93EC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14627"/>
            <a:ext cx="6791325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AE8D521-D119-4E43-A637-340CDDEE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502" y="3373429"/>
            <a:ext cx="4793045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sz="30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2400" b="1">
                <a:solidFill>
                  <a:srgbClr val="D62132"/>
                </a:solidFill>
                <a:effectLst/>
                <a:latin typeface="Montserrat Regular" panose="00000500000000000000" pitchFamily="2" charset="0"/>
                <a:ea typeface="Times New Roman" panose="02020603050405020304" pitchFamily="18" charset="0"/>
                <a:cs typeface="Arial"/>
              </a:rPr>
              <a:t>27 partners</a:t>
            </a:r>
            <a:r>
              <a:rPr lang="it-IT" sz="2400" b="1">
                <a:solidFill>
                  <a:srgbClr val="D62132"/>
                </a:solidFill>
                <a:latin typeface="Montserrat Regular" panose="00000500000000000000" pitchFamily="2" charset="0"/>
                <a:ea typeface="Times New Roman" panose="02020603050405020304" pitchFamily="18" charset="0"/>
                <a:cs typeface="Arial"/>
              </a:rPr>
              <a:t> </a:t>
            </a:r>
            <a:endParaRPr lang="it-IT" sz="2400" b="1">
              <a:solidFill>
                <a:srgbClr val="D62132"/>
              </a:solidFill>
              <a:effectLst/>
              <a:latin typeface="Montserrat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6 </a:t>
            </a:r>
            <a:r>
              <a:rPr lang="it-IT" sz="2400" b="1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European</a:t>
            </a: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networks </a:t>
            </a:r>
            <a: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(EASPD, EAN, EPSU, Social </a:t>
            </a:r>
            <a:r>
              <a:rPr lang="it-IT" sz="180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Employers</a:t>
            </a:r>
            <a: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, EVBB, SSE) </a:t>
            </a:r>
            <a:b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</a:br>
            <a:br>
              <a:rPr lang="it-IT" sz="24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</a:b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21 </a:t>
            </a:r>
            <a:r>
              <a:rPr lang="it-IT" sz="2400" b="1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sector</a:t>
            </a: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it-IT" sz="2400" b="1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representatives</a:t>
            </a: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, Service Providers, VET Providers, </a:t>
            </a:r>
            <a:r>
              <a:rPr lang="it-IT" sz="2400" b="1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Higher</a:t>
            </a: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</a:t>
            </a:r>
            <a:r>
              <a:rPr lang="it-IT" sz="2400" b="1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Education</a:t>
            </a: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Institutions &amp; </a:t>
            </a:r>
            <a:r>
              <a:rPr lang="it-IT" sz="2400" b="1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Certification</a:t>
            </a:r>
            <a:r>
              <a:rPr lang="it-IT" sz="24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body</a:t>
            </a:r>
            <a: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 (UNIPSO, NASO, DAYANA, APSS, TUKENA, </a:t>
            </a:r>
            <a:r>
              <a:rPr lang="it-IT" sz="180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Taitotalo</a:t>
            </a:r>
            <a: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, NEXEM, IRTS-HDF, CAC, AMIMONI, AKMI, CAN, AIAS, APRO, </a:t>
            </a:r>
            <a:r>
              <a:rPr lang="it-IT" sz="180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Actiz</a:t>
            </a:r>
            <a: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, AVANS+, </a:t>
            </a:r>
            <a:r>
              <a:rPr lang="it-IT" sz="180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iSocial</a:t>
            </a:r>
            <a:r>
              <a:rPr lang="it-IT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/>
              </a:rPr>
              <a:t>, JKUL, TUV HELLAS S.A., UH, MECSES)</a:t>
            </a:r>
            <a:endParaRPr lang="it-IT" sz="180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it-IT" sz="180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00D86FA-A88A-5187-B608-C6A4C175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813" y="262561"/>
            <a:ext cx="1492563" cy="12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"/>
          <p:cNvSpPr/>
          <p:nvPr/>
        </p:nvSpPr>
        <p:spPr>
          <a:xfrm>
            <a:off x="16535400" y="503220"/>
            <a:ext cx="1538902" cy="687873"/>
          </a:xfrm>
          <a:custGeom>
            <a:avLst/>
            <a:gdLst/>
            <a:ahLst/>
            <a:cxnLst/>
            <a:rect l="l" t="t" r="r" b="b"/>
            <a:pathLst>
              <a:path w="1538902" h="687873">
                <a:moveTo>
                  <a:pt x="0" y="0"/>
                </a:moveTo>
                <a:lnTo>
                  <a:pt x="1538902" y="0"/>
                </a:lnTo>
                <a:lnTo>
                  <a:pt x="1538902" y="687873"/>
                </a:lnTo>
                <a:lnTo>
                  <a:pt x="0" y="687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7" r="-99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275802" y="3440562"/>
            <a:ext cx="15612896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Development of a European Strategy for Skills in LTC</a:t>
            </a:r>
          </a:p>
          <a:p>
            <a:r>
              <a:rPr lang="en-GB" sz="2800" dirty="0">
                <a:latin typeface="Montserrat" pitchFamily="2" charset="77"/>
              </a:rPr>
              <a:t>Ensure a Europe-wide sectoral approach to skills development in LTC</a:t>
            </a:r>
            <a:endParaRPr lang="en-BE" sz="2800" dirty="0">
              <a:latin typeface="Montserrat" pitchFamily="2" charset="77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13333" y="1801924"/>
            <a:ext cx="15020551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3666" b="1" spc="611" dirty="0">
                <a:solidFill>
                  <a:srgbClr val="008249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Care4Skills – What’s next?</a:t>
            </a:r>
          </a:p>
        </p:txBody>
      </p:sp>
      <p:sp>
        <p:nvSpPr>
          <p:cNvPr id="5" name="Freeform 5" descr="Image"/>
          <p:cNvSpPr/>
          <p:nvPr/>
        </p:nvSpPr>
        <p:spPr>
          <a:xfrm>
            <a:off x="3520308" y="-6349"/>
            <a:ext cx="4158973" cy="753393"/>
          </a:xfrm>
          <a:custGeom>
            <a:avLst/>
            <a:gdLst/>
            <a:ahLst/>
            <a:cxnLst/>
            <a:rect l="l" t="t" r="r" b="b"/>
            <a:pathLst>
              <a:path w="4158973" h="753393">
                <a:moveTo>
                  <a:pt x="0" y="0"/>
                </a:moveTo>
                <a:lnTo>
                  <a:pt x="4158973" y="0"/>
                </a:lnTo>
                <a:lnTo>
                  <a:pt x="4158973" y="753393"/>
                </a:lnTo>
                <a:lnTo>
                  <a:pt x="0" y="753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87" r="-13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 descr="Image"/>
          <p:cNvSpPr/>
          <p:nvPr/>
        </p:nvSpPr>
        <p:spPr>
          <a:xfrm>
            <a:off x="12128426" y="8801273"/>
            <a:ext cx="6159574" cy="1485727"/>
          </a:xfrm>
          <a:custGeom>
            <a:avLst/>
            <a:gdLst/>
            <a:ahLst/>
            <a:cxnLst/>
            <a:rect l="l" t="t" r="r" b="b"/>
            <a:pathLst>
              <a:path w="6159574" h="1485727">
                <a:moveTo>
                  <a:pt x="0" y="0"/>
                </a:moveTo>
                <a:lnTo>
                  <a:pt x="6159574" y="0"/>
                </a:lnTo>
                <a:lnTo>
                  <a:pt x="6159574" y="1485727"/>
                </a:lnTo>
                <a:lnTo>
                  <a:pt x="0" y="148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02" r="-7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5277A-3266-483E-D089-A387A13ECE27}"/>
              </a:ext>
            </a:extLst>
          </p:cNvPr>
          <p:cNvSpPr txBox="1"/>
          <p:nvPr/>
        </p:nvSpPr>
        <p:spPr>
          <a:xfrm>
            <a:off x="1219200" y="4914900"/>
            <a:ext cx="144241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Montserrat" pitchFamily="2" charset="77"/>
              </a:rPr>
              <a:t>Expansion and Sustainability of the Large-Scale Partnership for Skills in LTC</a:t>
            </a:r>
          </a:p>
          <a:p>
            <a:r>
              <a:rPr lang="en-GB" sz="2800" dirty="0">
                <a:latin typeface="Montserrat" pitchFamily="2" charset="77"/>
              </a:rPr>
              <a:t>Increase size and scope of partnership</a:t>
            </a:r>
          </a:p>
          <a:p>
            <a:r>
              <a:rPr lang="en-GB" sz="2800" dirty="0">
                <a:latin typeface="Montserrat" pitchFamily="2" charset="77"/>
              </a:rPr>
              <a:t>Ensure implementation of multi-annual work plan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48FB79D-726F-861D-F00C-F69D7A03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813" y="262561"/>
            <a:ext cx="1492563" cy="12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701</Words>
  <Application>Microsoft Office PowerPoint</Application>
  <PresentationFormat>Custom</PresentationFormat>
  <Paragraphs>77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Montserrat Regular</vt:lpstr>
      <vt:lpstr>Inter Bold</vt:lpstr>
      <vt:lpstr>Arimo</vt:lpstr>
      <vt:lpstr>Arial</vt:lpstr>
      <vt:lpstr>Montserrat Ultra-Bold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survey results</dc:title>
  <cp:lastModifiedBy>Konstantina Leventi [EASPD]</cp:lastModifiedBy>
  <cp:revision>2</cp:revision>
  <dcterms:created xsi:type="dcterms:W3CDTF">2006-08-16T00:00:00Z</dcterms:created>
  <dcterms:modified xsi:type="dcterms:W3CDTF">2024-09-24T07:27:02Z</dcterms:modified>
  <dc:identifier>DAGLX07UlI0</dc:identifier>
</cp:coreProperties>
</file>