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9" r:id="rId5"/>
  </p:sldMasterIdLst>
  <p:notesMasterIdLst>
    <p:notesMasterId r:id="rId21"/>
  </p:notesMasterIdLst>
  <p:handoutMasterIdLst>
    <p:handoutMasterId r:id="rId22"/>
  </p:handoutMasterIdLst>
  <p:sldIdLst>
    <p:sldId id="2145706806" r:id="rId6"/>
    <p:sldId id="2145706834" r:id="rId7"/>
    <p:sldId id="885" r:id="rId8"/>
    <p:sldId id="2145706835" r:id="rId9"/>
    <p:sldId id="2145706836" r:id="rId10"/>
    <p:sldId id="2145706837" r:id="rId11"/>
    <p:sldId id="2145706838" r:id="rId12"/>
    <p:sldId id="2145706839" r:id="rId13"/>
    <p:sldId id="2145706841" r:id="rId14"/>
    <p:sldId id="2145706842" r:id="rId15"/>
    <p:sldId id="2145706843" r:id="rId16"/>
    <p:sldId id="2145706844" r:id="rId17"/>
    <p:sldId id="2145706845" r:id="rId18"/>
    <p:sldId id="2145706846" r:id="rId19"/>
    <p:sldId id="2145706847" r:id="rId20"/>
  </p:sldIdLst>
  <p:sldSz cx="12192000" cy="6858000"/>
  <p:notesSz cx="6886575"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B7E871-46BC-A239-DE51-45CD5EF8CB88}" name="Finn Turner-Berry" initials="" userId="S::finn.turner-berry@nationalcareforum.org.uk::d68e19e1-6ef1-43a9-84b7-56bb6c8b64d7" providerId="AD"/>
  <p188:author id="{A781DC8E-F5DE-5E18-B160-64EF1E6DA51F}" name="Nathan Jones" initials="NJ" userId="S::nathan.jones@nationalcareforum.org.uk::0a74711b-6220-430b-b3a6-b4ff1699a09b" providerId="AD"/>
  <p188:author id="{F7C9D8C3-7D16-C58C-3C71-FDF0A71DDCE4}" name="Liz Jones" initials="LJ" userId="S::liz.jones@nationalcareforum.org.uk::26993d44-1943-49d4-adb2-aa1a647813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 Jones" initials="LJ" lastIdx="1" clrIdx="0">
    <p:extLst>
      <p:ext uri="{19B8F6BF-5375-455C-9EA6-DF929625EA0E}">
        <p15:presenceInfo xmlns:p15="http://schemas.microsoft.com/office/powerpoint/2012/main" userId="S-1-5-21-4094805018-1274960468-3852829289-1126" providerId="AD"/>
      </p:ext>
    </p:extLst>
  </p:cmAuthor>
  <p:cmAuthor id="2" name="Finn Turner-Berry" initials="FTB" lastIdx="1" clrIdx="1">
    <p:extLst>
      <p:ext uri="{19B8F6BF-5375-455C-9EA6-DF929625EA0E}">
        <p15:presenceInfo xmlns:p15="http://schemas.microsoft.com/office/powerpoint/2012/main" userId="57f3bba71cc1f5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656"/>
    <a:srgbClr val="1B4171"/>
    <a:srgbClr val="CDE5F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864FF-84C5-7AF0-83B4-FF7D49FE934F}" v="29" dt="2024-09-24T08:20:58.451"/>
    <p1510:client id="{C7D3FF57-3425-4FD8-894E-86436C0A9BBC}" v="84" dt="2024-09-23T15:48:39.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55"/>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933" cy="502858"/>
          </a:xfrm>
          <a:prstGeom prst="rect">
            <a:avLst/>
          </a:prstGeom>
        </p:spPr>
        <p:txBody>
          <a:bodyPr vert="horz" lIns="92399" tIns="46200" rIns="92399" bIns="46200" rtlCol="0"/>
          <a:lstStyle>
            <a:lvl1pPr algn="l">
              <a:defRPr sz="1200"/>
            </a:lvl1pPr>
          </a:lstStyle>
          <a:p>
            <a:endParaRPr lang="en-GB"/>
          </a:p>
        </p:txBody>
      </p:sp>
      <p:sp>
        <p:nvSpPr>
          <p:cNvPr id="3" name="Date Placeholder 2"/>
          <p:cNvSpPr>
            <a:spLocks noGrp="1"/>
          </p:cNvSpPr>
          <p:nvPr>
            <p:ph type="dt" sz="quarter" idx="1"/>
          </p:nvPr>
        </p:nvSpPr>
        <p:spPr>
          <a:xfrm>
            <a:off x="3900035" y="0"/>
            <a:ext cx="2984933" cy="502858"/>
          </a:xfrm>
          <a:prstGeom prst="rect">
            <a:avLst/>
          </a:prstGeom>
        </p:spPr>
        <p:txBody>
          <a:bodyPr vert="horz" lIns="92399" tIns="46200" rIns="92399" bIns="46200" rtlCol="0"/>
          <a:lstStyle>
            <a:lvl1pPr algn="r">
              <a:defRPr sz="1200"/>
            </a:lvl1pPr>
          </a:lstStyle>
          <a:p>
            <a:fld id="{208F4A2F-E03B-4AC6-87B6-5DB6EEB3C1A4}" type="datetimeFigureOut">
              <a:rPr lang="en-GB" smtClean="0"/>
              <a:t>24/09/2024</a:t>
            </a:fld>
            <a:endParaRPr lang="en-GB"/>
          </a:p>
        </p:txBody>
      </p:sp>
      <p:sp>
        <p:nvSpPr>
          <p:cNvPr id="4" name="Footer Placeholder 3"/>
          <p:cNvSpPr>
            <a:spLocks noGrp="1"/>
          </p:cNvSpPr>
          <p:nvPr>
            <p:ph type="ftr" sz="quarter" idx="2"/>
          </p:nvPr>
        </p:nvSpPr>
        <p:spPr>
          <a:xfrm>
            <a:off x="0" y="9514268"/>
            <a:ext cx="2984933" cy="502858"/>
          </a:xfrm>
          <a:prstGeom prst="rect">
            <a:avLst/>
          </a:prstGeom>
        </p:spPr>
        <p:txBody>
          <a:bodyPr vert="horz" lIns="92399" tIns="46200" rIns="92399" bIns="46200" rtlCol="0" anchor="b"/>
          <a:lstStyle>
            <a:lvl1pPr algn="l">
              <a:defRPr sz="1200"/>
            </a:lvl1pPr>
          </a:lstStyle>
          <a:p>
            <a:endParaRPr lang="en-GB"/>
          </a:p>
        </p:txBody>
      </p:sp>
      <p:sp>
        <p:nvSpPr>
          <p:cNvPr id="5" name="Slide Number Placeholder 4"/>
          <p:cNvSpPr>
            <a:spLocks noGrp="1"/>
          </p:cNvSpPr>
          <p:nvPr>
            <p:ph type="sldNum" sz="quarter" idx="3"/>
          </p:nvPr>
        </p:nvSpPr>
        <p:spPr>
          <a:xfrm>
            <a:off x="3900035" y="9514268"/>
            <a:ext cx="2984933" cy="502858"/>
          </a:xfrm>
          <a:prstGeom prst="rect">
            <a:avLst/>
          </a:prstGeom>
        </p:spPr>
        <p:txBody>
          <a:bodyPr vert="horz" lIns="92399" tIns="46200" rIns="92399" bIns="46200" rtlCol="0" anchor="b"/>
          <a:lstStyle>
            <a:lvl1pPr algn="r">
              <a:defRPr sz="1200"/>
            </a:lvl1pPr>
          </a:lstStyle>
          <a:p>
            <a:fld id="{C982C4AD-51DF-4F17-82F9-B0785B01F3EA}" type="slidenum">
              <a:rPr lang="en-GB" smtClean="0"/>
              <a:t>‹#›</a:t>
            </a:fld>
            <a:endParaRPr lang="en-GB"/>
          </a:p>
        </p:txBody>
      </p:sp>
    </p:spTree>
    <p:extLst>
      <p:ext uri="{BB962C8B-B14F-4D97-AF65-F5344CB8AC3E}">
        <p14:creationId xmlns:p14="http://schemas.microsoft.com/office/powerpoint/2010/main" val="3182197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4182" cy="500857"/>
          </a:xfrm>
          <a:prstGeom prst="rect">
            <a:avLst/>
          </a:prstGeom>
        </p:spPr>
        <p:txBody>
          <a:bodyPr vert="horz" lIns="92399" tIns="46200" rIns="92399" bIns="46200" rtlCol="0"/>
          <a:lstStyle>
            <a:lvl1pPr algn="l">
              <a:defRPr sz="1200"/>
            </a:lvl1pPr>
          </a:lstStyle>
          <a:p>
            <a:endParaRPr lang="en-GB"/>
          </a:p>
        </p:txBody>
      </p:sp>
      <p:sp>
        <p:nvSpPr>
          <p:cNvPr id="3" name="Date Placeholder 2"/>
          <p:cNvSpPr>
            <a:spLocks noGrp="1"/>
          </p:cNvSpPr>
          <p:nvPr>
            <p:ph type="dt" idx="1"/>
          </p:nvPr>
        </p:nvSpPr>
        <p:spPr>
          <a:xfrm>
            <a:off x="3900801" y="1"/>
            <a:ext cx="2984182" cy="500857"/>
          </a:xfrm>
          <a:prstGeom prst="rect">
            <a:avLst/>
          </a:prstGeom>
        </p:spPr>
        <p:txBody>
          <a:bodyPr vert="horz" lIns="92399" tIns="46200" rIns="92399" bIns="46200" rtlCol="0"/>
          <a:lstStyle>
            <a:lvl1pPr algn="r">
              <a:defRPr sz="1200"/>
            </a:lvl1pPr>
          </a:lstStyle>
          <a:p>
            <a:fld id="{7547CA09-65A3-4E9A-85E5-D85D8602649E}" type="datetimeFigureOut">
              <a:rPr lang="en-GB" smtClean="0"/>
              <a:t>24/09/2024</a:t>
            </a:fld>
            <a:endParaRPr lang="en-GB"/>
          </a:p>
        </p:txBody>
      </p:sp>
      <p:sp>
        <p:nvSpPr>
          <p:cNvPr id="4" name="Slide Image Placeholder 3"/>
          <p:cNvSpPr>
            <a:spLocks noGrp="1" noRot="1" noChangeAspect="1"/>
          </p:cNvSpPr>
          <p:nvPr>
            <p:ph type="sldImg" idx="2"/>
          </p:nvPr>
        </p:nvSpPr>
        <p:spPr>
          <a:xfrm>
            <a:off x="104775" y="750888"/>
            <a:ext cx="6677025" cy="3756025"/>
          </a:xfrm>
          <a:prstGeom prst="rect">
            <a:avLst/>
          </a:prstGeom>
          <a:noFill/>
          <a:ln w="12700">
            <a:solidFill>
              <a:prstClr val="black"/>
            </a:solidFill>
          </a:ln>
        </p:spPr>
        <p:txBody>
          <a:bodyPr vert="horz" lIns="92399" tIns="46200" rIns="92399" bIns="46200" rtlCol="0" anchor="ctr"/>
          <a:lstStyle/>
          <a:p>
            <a:endParaRPr lang="en-GB"/>
          </a:p>
        </p:txBody>
      </p:sp>
      <p:sp>
        <p:nvSpPr>
          <p:cNvPr id="5" name="Notes Placeholder 4"/>
          <p:cNvSpPr>
            <a:spLocks noGrp="1"/>
          </p:cNvSpPr>
          <p:nvPr>
            <p:ph type="body" sz="quarter" idx="3"/>
          </p:nvPr>
        </p:nvSpPr>
        <p:spPr>
          <a:xfrm>
            <a:off x="688658" y="4758134"/>
            <a:ext cx="5509260" cy="4507706"/>
          </a:xfrm>
          <a:prstGeom prst="rect">
            <a:avLst/>
          </a:prstGeom>
        </p:spPr>
        <p:txBody>
          <a:bodyPr vert="horz" lIns="92399" tIns="46200" rIns="92399"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4531"/>
            <a:ext cx="2984182" cy="500857"/>
          </a:xfrm>
          <a:prstGeom prst="rect">
            <a:avLst/>
          </a:prstGeom>
        </p:spPr>
        <p:txBody>
          <a:bodyPr vert="horz" lIns="92399" tIns="46200" rIns="92399" bIns="46200" rtlCol="0" anchor="b"/>
          <a:lstStyle>
            <a:lvl1pPr algn="l">
              <a:defRPr sz="1200"/>
            </a:lvl1pPr>
          </a:lstStyle>
          <a:p>
            <a:endParaRPr lang="en-GB"/>
          </a:p>
        </p:txBody>
      </p:sp>
      <p:sp>
        <p:nvSpPr>
          <p:cNvPr id="7" name="Slide Number Placeholder 6"/>
          <p:cNvSpPr>
            <a:spLocks noGrp="1"/>
          </p:cNvSpPr>
          <p:nvPr>
            <p:ph type="sldNum" sz="quarter" idx="5"/>
          </p:nvPr>
        </p:nvSpPr>
        <p:spPr>
          <a:xfrm>
            <a:off x="3900801" y="9514531"/>
            <a:ext cx="2984182" cy="500857"/>
          </a:xfrm>
          <a:prstGeom prst="rect">
            <a:avLst/>
          </a:prstGeom>
        </p:spPr>
        <p:txBody>
          <a:bodyPr vert="horz" lIns="92399" tIns="46200" rIns="92399" bIns="46200" rtlCol="0" anchor="b"/>
          <a:lstStyle>
            <a:lvl1pPr algn="r">
              <a:defRPr sz="1200"/>
            </a:lvl1pPr>
          </a:lstStyle>
          <a:p>
            <a:fld id="{8DBFCBC7-7B24-46A2-86B7-0B2073D9095B}" type="slidenum">
              <a:rPr lang="en-GB" smtClean="0"/>
              <a:t>‹#›</a:t>
            </a:fld>
            <a:endParaRPr lang="en-GB"/>
          </a:p>
        </p:txBody>
      </p:sp>
    </p:spTree>
    <p:extLst>
      <p:ext uri="{BB962C8B-B14F-4D97-AF65-F5344CB8AC3E}">
        <p14:creationId xmlns:p14="http://schemas.microsoft.com/office/powerpoint/2010/main" val="398044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BFCBC7-7B24-46A2-86B7-0B2073D9095B}" type="slidenum">
              <a:rPr lang="en-GB" smtClean="0"/>
              <a:t>1</a:t>
            </a:fld>
            <a:endParaRPr lang="en-GB"/>
          </a:p>
        </p:txBody>
      </p:sp>
    </p:spTree>
    <p:extLst>
      <p:ext uri="{BB962C8B-B14F-4D97-AF65-F5344CB8AC3E}">
        <p14:creationId xmlns:p14="http://schemas.microsoft.com/office/powerpoint/2010/main" val="96713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BFCBC7-7B24-46A2-86B7-0B2073D9095B}" type="slidenum">
              <a:rPr lang="en-GB" smtClean="0"/>
              <a:t>7</a:t>
            </a:fld>
            <a:endParaRPr lang="en-GB"/>
          </a:p>
        </p:txBody>
      </p:sp>
    </p:spTree>
    <p:extLst>
      <p:ext uri="{BB962C8B-B14F-4D97-AF65-F5344CB8AC3E}">
        <p14:creationId xmlns:p14="http://schemas.microsoft.com/office/powerpoint/2010/main" val="114712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84896" y="6250169"/>
            <a:ext cx="4251664" cy="365125"/>
          </a:xfrm>
        </p:spPr>
        <p:txBody>
          <a:bodyPr/>
          <a:lstStyle/>
          <a:p>
            <a:fld id="{D7424B92-D857-4D0A-84C7-A2C6E8B19604}"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B3D37-CA4A-4189-AC6B-36DF41F5039D}"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941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Date Placeholder 4"/>
          <p:cNvSpPr>
            <a:spLocks noGrp="1"/>
          </p:cNvSpPr>
          <p:nvPr>
            <p:ph type="dt" sz="half" idx="10"/>
          </p:nvPr>
        </p:nvSpPr>
        <p:spPr/>
        <p:txBody>
          <a:bodyPr/>
          <a:lstStyle/>
          <a:p>
            <a:fld id="{D7424B92-D857-4D0A-84C7-A2C6E8B19604}"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FB3D37-CA4A-4189-AC6B-36DF41F5039D}" type="slidenum">
              <a:rPr lang="en-GB" smtClean="0"/>
              <a:t>‹#›</a:t>
            </a:fld>
            <a:endParaRPr lang="en-GB"/>
          </a:p>
        </p:txBody>
      </p:sp>
      <p:sp>
        <p:nvSpPr>
          <p:cNvPr id="4" name="Text Placeholder 3"/>
          <p:cNvSpPr>
            <a:spLocks noGrp="1"/>
          </p:cNvSpPr>
          <p:nvPr>
            <p:ph type="body" sz="half" idx="2"/>
          </p:nvPr>
        </p:nvSpPr>
        <p:spPr>
          <a:xfrm>
            <a:off x="1219200" y="3581405"/>
            <a:ext cx="4470400" cy="1905001"/>
          </a:xfrm>
        </p:spPr>
        <p:txBody>
          <a:bodyPr anchor="t">
            <a:normAutofit/>
          </a:bodyPr>
          <a:lstStyle>
            <a:lvl1pPr marL="0" indent="0">
              <a:spcBef>
                <a:spcPts val="0"/>
              </a:spcBef>
              <a:spcAft>
                <a:spcPts val="450"/>
              </a:spcAft>
              <a:buNone/>
              <a:defRPr sz="13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2" name="Title 21"/>
          <p:cNvSpPr>
            <a:spLocks noGrp="1"/>
          </p:cNvSpPr>
          <p:nvPr>
            <p:ph type="title"/>
          </p:nvPr>
        </p:nvSpPr>
        <p:spPr>
          <a:xfrm>
            <a:off x="1219200" y="2286000"/>
            <a:ext cx="4470400" cy="1252728"/>
          </a:xfrm>
        </p:spPr>
        <p:txBody>
          <a:bodyPr anchor="b">
            <a:noAutofit/>
          </a:bodyPr>
          <a:lstStyle>
            <a:lvl1pPr algn="l">
              <a:defRPr sz="2400">
                <a:solidFill>
                  <a:schemeClr val="tx2"/>
                </a:solidFill>
              </a:defRPr>
            </a:lvl1pPr>
          </a:lstStyle>
          <a:p>
            <a:r>
              <a:rPr lang="en-US"/>
              <a:t>Click to edit Master title style</a:t>
            </a:r>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1650">
                <a:solidFill>
                  <a:schemeClr val="tx2"/>
                </a:solidFill>
              </a:defRPr>
            </a:lvl1pPr>
            <a:lvl2pPr>
              <a:buClr>
                <a:schemeClr val="bg1"/>
              </a:buClr>
              <a:defRPr sz="1500">
                <a:solidFill>
                  <a:schemeClr val="tx2"/>
                </a:solidFill>
              </a:defRPr>
            </a:lvl2pPr>
            <a:lvl3pPr>
              <a:buClr>
                <a:schemeClr val="bg1"/>
              </a:buClr>
              <a:defRPr sz="1350">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title"/>
          </p:nvPr>
        </p:nvSpPr>
        <p:spPr>
          <a:xfrm>
            <a:off x="6498877" y="338667"/>
            <a:ext cx="5083527" cy="2429934"/>
          </a:xfrm>
        </p:spPr>
        <p:txBody>
          <a:bodyPr anchor="b">
            <a:normAutofit/>
          </a:bodyPr>
          <a:lstStyle>
            <a:lvl1pPr algn="l">
              <a:defRPr sz="21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6491114" y="2785533"/>
            <a:ext cx="5091289" cy="2421467"/>
          </a:xfrm>
        </p:spPr>
        <p:txBody>
          <a:bodyPr>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7424B92-D857-4D0A-84C7-A2C6E8B19604}" type="datetimeFigureOut">
              <a:rPr lang="en-GB" smtClean="0"/>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FB3D37-CA4A-4189-AC6B-36DF41F5039D}" type="slidenum">
              <a:rPr lang="en-GB" smtClean="0"/>
              <a:t>‹#›</a:t>
            </a:fld>
            <a:endParaRPr lang="en-GB"/>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B3D37-CA4A-4189-AC6B-36DF41F5039D}" type="slidenum">
              <a:rPr lang="en-GB" smtClean="0"/>
              <a:t>‹#›</a:t>
            </a:fld>
            <a:endParaRPr lang="en-GB"/>
          </a:p>
        </p:txBody>
      </p:sp>
      <p:sp>
        <p:nvSpPr>
          <p:cNvPr id="8" name="Date Placeholder 4">
            <a:extLst>
              <a:ext uri="{FF2B5EF4-FFF2-40B4-BE49-F238E27FC236}">
                <a16:creationId xmlns:a16="http://schemas.microsoft.com/office/drawing/2014/main" id="{87186949-D629-4B6C-8F55-CB2CCA919E63}"/>
              </a:ext>
            </a:extLst>
          </p:cNvPr>
          <p:cNvSpPr>
            <a:spLocks noGrp="1"/>
          </p:cNvSpPr>
          <p:nvPr>
            <p:ph type="dt" sz="half" idx="10"/>
          </p:nvPr>
        </p:nvSpPr>
        <p:spPr>
          <a:xfrm>
            <a:off x="6884896" y="6250169"/>
            <a:ext cx="4177381" cy="365125"/>
          </a:xfrm>
        </p:spPr>
        <p:txBody>
          <a:bodyPr/>
          <a:lstStyle/>
          <a:p>
            <a:fld id="{D7424B92-D857-4D0A-84C7-A2C6E8B19604}" type="datetimeFigureOut">
              <a:rPr lang="en-GB" smtClean="0"/>
              <a:t>24/09/2024</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D7424B92-D857-4D0A-84C7-A2C6E8B19604}" type="datetimeFigureOut">
              <a:rPr lang="en-GB" smtClean="0"/>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B3D37-CA4A-4189-AC6B-36DF41F5039D}" type="slidenum">
              <a:rPr lang="en-GB" smtClean="0"/>
              <a:t>‹#›</a:t>
            </a:fld>
            <a:endParaRPr lang="en-GB"/>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424B92-D857-4D0A-84C7-A2C6E8B19604}" type="datetimeFigureOut">
              <a:rPr lang="en-GB" smtClean="0"/>
              <a:t>24/09/2024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FB3D37-CA4A-4189-AC6B-36DF41F5039D}" type="slidenum">
              <a:rPr lang="en-GB" smtClean="0"/>
              <a:t>‹#›</a:t>
            </a:fld>
            <a:endParaRPr lang="en-GB"/>
          </a:p>
        </p:txBody>
      </p:sp>
      <p:sp>
        <p:nvSpPr>
          <p:cNvPr id="7" name="Content Placeholder 6"/>
          <p:cNvSpPr>
            <a:spLocks noGrp="1"/>
          </p:cNvSpPr>
          <p:nvPr>
            <p:ph sz="quarter" idx="13"/>
          </p:nvPr>
        </p:nvSpPr>
        <p:spPr>
          <a:xfrm>
            <a:off x="11496675" y="661511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655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198C-5519-B1D5-67C6-FDCD6B4746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5EA047E-FAF1-9506-9A9D-62F453AD048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4F4CEA6-5048-8E6A-C172-6D31F83BEC9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35D789D-A8E5-3FCA-1DE6-9B358562D585}"/>
              </a:ext>
            </a:extLst>
          </p:cNvPr>
          <p:cNvSpPr>
            <a:spLocks noGrp="1"/>
          </p:cNvSpPr>
          <p:nvPr>
            <p:ph type="dt" sz="half" idx="10"/>
          </p:nvPr>
        </p:nvSpPr>
        <p:spPr/>
        <p:txBody>
          <a:bodyPr/>
          <a:lstStyle/>
          <a:p>
            <a:fld id="{C2895907-644A-4F5E-BB35-A5A190EED26C}" type="datetimeFigureOut">
              <a:rPr lang="en-GB" smtClean="0"/>
              <a:t>24/09/2024</a:t>
            </a:fld>
            <a:endParaRPr lang="en-GB"/>
          </a:p>
        </p:txBody>
      </p:sp>
      <p:sp>
        <p:nvSpPr>
          <p:cNvPr id="6" name="Footer Placeholder 5">
            <a:extLst>
              <a:ext uri="{FF2B5EF4-FFF2-40B4-BE49-F238E27FC236}">
                <a16:creationId xmlns:a16="http://schemas.microsoft.com/office/drawing/2014/main" id="{38E4BB57-4881-E4E0-D94C-5F1410EA54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D5860A-0584-B238-8DAC-E8D9AE87A052}"/>
              </a:ext>
            </a:extLst>
          </p:cNvPr>
          <p:cNvSpPr>
            <a:spLocks noGrp="1"/>
          </p:cNvSpPr>
          <p:nvPr>
            <p:ph type="sldNum" sz="quarter" idx="12"/>
          </p:nvPr>
        </p:nvSpPr>
        <p:spPr/>
        <p:txBody>
          <a:bodyPr/>
          <a:lstStyle/>
          <a:p>
            <a:fld id="{ADA0873D-5D71-4234-ACC2-F6A8886FD39A}" type="slidenum">
              <a:rPr lang="en-GB" smtClean="0"/>
              <a:t>‹#›</a:t>
            </a:fld>
            <a:endParaRPr lang="en-GB"/>
          </a:p>
        </p:txBody>
      </p:sp>
    </p:spTree>
    <p:extLst>
      <p:ext uri="{BB962C8B-B14F-4D97-AF65-F5344CB8AC3E}">
        <p14:creationId xmlns:p14="http://schemas.microsoft.com/office/powerpoint/2010/main" val="220433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993E-B870-429A-BDE7-5918308CFB8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5D23254-6858-45F1-97EC-0F3ECF1B0AA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6BABEF-4A3C-4317-9588-D2949DF8C691}"/>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5" name="Footer Placeholder 4">
            <a:extLst>
              <a:ext uri="{FF2B5EF4-FFF2-40B4-BE49-F238E27FC236}">
                <a16:creationId xmlns:a16="http://schemas.microsoft.com/office/drawing/2014/main" id="{2328E92A-F74E-4AD4-8A39-B5D0764D78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70A160-E817-443E-96AC-C8A055C330A4}"/>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4143255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978C-E226-4C06-A699-06414DB8B5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9772D-C624-486A-B255-8D9B0C3C48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E26C82-B718-415A-84C7-86F39FCF59FC}"/>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5" name="Footer Placeholder 4">
            <a:extLst>
              <a:ext uri="{FF2B5EF4-FFF2-40B4-BE49-F238E27FC236}">
                <a16:creationId xmlns:a16="http://schemas.microsoft.com/office/drawing/2014/main" id="{689EDA2E-58AA-4DEF-B9C7-A6A1657143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17775E-3215-4361-A57F-BF9DEE8460F3}"/>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107431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3D62-606C-4284-95F7-047C7855C7B8}"/>
              </a:ext>
            </a:extLst>
          </p:cNvPr>
          <p:cNvSpPr>
            <a:spLocks noGrp="1"/>
          </p:cNvSpPr>
          <p:nvPr>
            <p:ph type="title"/>
          </p:nvPr>
        </p:nvSpPr>
        <p:spPr>
          <a:xfrm>
            <a:off x="831851" y="1709743"/>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247E99-40CA-415C-BB70-0498B419FAE6}"/>
              </a:ext>
            </a:extLst>
          </p:cNvPr>
          <p:cNvSpPr>
            <a:spLocks noGrp="1"/>
          </p:cNvSpPr>
          <p:nvPr>
            <p:ph type="body" idx="1"/>
          </p:nvPr>
        </p:nvSpPr>
        <p:spPr>
          <a:xfrm>
            <a:off x="831851" y="458946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88C8ED-004D-4281-AFEE-A8B2743377D2}"/>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5" name="Footer Placeholder 4">
            <a:extLst>
              <a:ext uri="{FF2B5EF4-FFF2-40B4-BE49-F238E27FC236}">
                <a16:creationId xmlns:a16="http://schemas.microsoft.com/office/drawing/2014/main" id="{E204DB8A-9087-4E90-B251-2C39D0BAF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956D2-1B31-434E-87FD-47C002A617B5}"/>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1227256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12E5-D634-4588-8922-3A9470E36A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C43F28-F9EC-4D24-9263-D8C3E4210C2C}"/>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5C9C31-8BFF-453C-BDAB-4E167C26B583}"/>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9988F3-3497-489C-B222-EBEAE399A3D6}"/>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6" name="Footer Placeholder 5">
            <a:extLst>
              <a:ext uri="{FF2B5EF4-FFF2-40B4-BE49-F238E27FC236}">
                <a16:creationId xmlns:a16="http://schemas.microsoft.com/office/drawing/2014/main" id="{BCA25E25-7785-4C8C-ACC9-6A65CC74E5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2192CC-1AE5-42E7-AF2F-9DD90503949C}"/>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167017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9"/>
          <p:cNvGrpSpPr>
            <a:grpSpLocks noChangeAspect="1"/>
          </p:cNvGrpSpPr>
          <p:nvPr/>
        </p:nvGrpSpPr>
        <p:grpSpPr bwMode="hidden">
          <a:xfrm>
            <a:off x="0" y="5445224"/>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ctrTitle"/>
          </p:nvPr>
        </p:nvSpPr>
        <p:spPr>
          <a:xfrm>
            <a:off x="914400" y="1600200"/>
            <a:ext cx="10363200" cy="1780108"/>
          </a:xfrm>
        </p:spPr>
        <p:txBody>
          <a:bodyPr anchor="b">
            <a:normAutofit/>
          </a:bodyPr>
          <a:lstStyle>
            <a:lvl1pPr>
              <a:defRPr sz="330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B3D37-CA4A-4189-AC6B-36DF41F5039D}" type="slidenum">
              <a:rPr lang="en-GB" smtClean="0"/>
              <a:t>‹#›</a:t>
            </a:fld>
            <a:endParaRPr lang="en-GB"/>
          </a:p>
        </p:txBody>
      </p:sp>
      <p:sp>
        <p:nvSpPr>
          <p:cNvPr id="19" name="Date Placeholder 3">
            <a:extLst>
              <a:ext uri="{FF2B5EF4-FFF2-40B4-BE49-F238E27FC236}">
                <a16:creationId xmlns:a16="http://schemas.microsoft.com/office/drawing/2014/main" id="{74706659-CFD6-4540-97DC-AE9A999B8624}"/>
              </a:ext>
            </a:extLst>
          </p:cNvPr>
          <p:cNvSpPr>
            <a:spLocks noGrp="1"/>
          </p:cNvSpPr>
          <p:nvPr>
            <p:ph type="dt" sz="half" idx="2"/>
          </p:nvPr>
        </p:nvSpPr>
        <p:spPr>
          <a:xfrm>
            <a:off x="6884896" y="6250169"/>
            <a:ext cx="4177381" cy="365125"/>
          </a:xfrm>
          <a:prstGeom prst="rect">
            <a:avLst/>
          </a:prstGeom>
        </p:spPr>
        <p:txBody>
          <a:bodyPr vert="horz" lIns="91440" tIns="45720" rIns="91440" bIns="45720" rtlCol="0" anchor="ctr"/>
          <a:lstStyle>
            <a:lvl1pPr algn="r">
              <a:defRPr sz="750">
                <a:solidFill>
                  <a:schemeClr val="tx2"/>
                </a:solidFill>
              </a:defRPr>
            </a:lvl1pPr>
          </a:lstStyle>
          <a:p>
            <a:fld id="{D7424B92-D857-4D0A-84C7-A2C6E8B19604}" type="datetimeFigureOut">
              <a:rPr lang="en-GB" smtClean="0"/>
              <a:t>24/09/2024</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E8F9-FA5A-4F74-8E00-CF731187DA9C}"/>
              </a:ext>
            </a:extLst>
          </p:cNvPr>
          <p:cNvSpPr>
            <a:spLocks noGrp="1"/>
          </p:cNvSpPr>
          <p:nvPr>
            <p:ph type="title"/>
          </p:nvPr>
        </p:nvSpPr>
        <p:spPr>
          <a:xfrm>
            <a:off x="840317"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CC8E67-D29A-4FC1-A253-2C9BF0E9CF6E}"/>
              </a:ext>
            </a:extLst>
          </p:cNvPr>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70B44-56B1-4AE8-9C05-644D88FE9D36}"/>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F38233-1218-4F02-BCE9-F3B5F93ACCDF}"/>
              </a:ext>
            </a:extLst>
          </p:cNvPr>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F0F1C-6E2F-4856-B9D6-052958F3DE8E}"/>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30E68B-7852-4832-A056-73C968D7CBB7}"/>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8" name="Footer Placeholder 7">
            <a:extLst>
              <a:ext uri="{FF2B5EF4-FFF2-40B4-BE49-F238E27FC236}">
                <a16:creationId xmlns:a16="http://schemas.microsoft.com/office/drawing/2014/main" id="{97AA7E7B-5E44-47EB-A315-1C5022ECEA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E53D86-F256-42A7-9C05-4EB5DD8867E9}"/>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389958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C80D-D2D1-460D-A482-D98F3E678B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50D5FA-365B-4F84-BDF2-14F49231F759}"/>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4" name="Footer Placeholder 3">
            <a:extLst>
              <a:ext uri="{FF2B5EF4-FFF2-40B4-BE49-F238E27FC236}">
                <a16:creationId xmlns:a16="http://schemas.microsoft.com/office/drawing/2014/main" id="{EC3105B2-5879-411A-8BF4-AB0615E6C6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2B1342-69F7-4F3B-B349-89D3BF446B96}"/>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42693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96558-5EB4-4243-B409-9BDF344B2509}"/>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3" name="Footer Placeholder 2">
            <a:extLst>
              <a:ext uri="{FF2B5EF4-FFF2-40B4-BE49-F238E27FC236}">
                <a16:creationId xmlns:a16="http://schemas.microsoft.com/office/drawing/2014/main" id="{983D4BF4-F72E-416B-BC97-0E3891AB81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D351FF-6BE8-4548-85D7-EEC8FBA393AC}"/>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655833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EB7A-2346-4168-867B-7C160AF2FDEF}"/>
              </a:ext>
            </a:extLst>
          </p:cNvPr>
          <p:cNvSpPr>
            <a:spLocks noGrp="1"/>
          </p:cNvSpPr>
          <p:nvPr>
            <p:ph type="title"/>
          </p:nvPr>
        </p:nvSpPr>
        <p:spPr>
          <a:xfrm>
            <a:off x="840321" y="457200"/>
            <a:ext cx="393276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F2EE56-533B-46CE-8C8D-DA892BA7E041}"/>
              </a:ext>
            </a:extLst>
          </p:cNvPr>
          <p:cNvSpPr>
            <a:spLocks noGrp="1"/>
          </p:cNvSpPr>
          <p:nvPr>
            <p:ph idx="1"/>
          </p:nvPr>
        </p:nvSpPr>
        <p:spPr>
          <a:xfrm>
            <a:off x="5183717" y="9874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B20768-A635-44D7-B7EA-41EBA296B929}"/>
              </a:ext>
            </a:extLst>
          </p:cNvPr>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A1FCAC8-C322-450E-82B0-31F179EEA2A7}"/>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6" name="Footer Placeholder 5">
            <a:extLst>
              <a:ext uri="{FF2B5EF4-FFF2-40B4-BE49-F238E27FC236}">
                <a16:creationId xmlns:a16="http://schemas.microsoft.com/office/drawing/2014/main" id="{E99AFCC8-10DD-4443-B9E1-053620B5DC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FBBB65-691D-4C2E-9424-CC768774B1FD}"/>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539829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C05E-DA5F-4FB6-A73E-AF1B24D65960}"/>
              </a:ext>
            </a:extLst>
          </p:cNvPr>
          <p:cNvSpPr>
            <a:spLocks noGrp="1"/>
          </p:cNvSpPr>
          <p:nvPr>
            <p:ph type="title"/>
          </p:nvPr>
        </p:nvSpPr>
        <p:spPr>
          <a:xfrm>
            <a:off x="840321" y="457200"/>
            <a:ext cx="393276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2135F9-0D48-4487-B294-621BFABF6304}"/>
              </a:ext>
            </a:extLst>
          </p:cNvPr>
          <p:cNvSpPr>
            <a:spLocks noGrp="1"/>
          </p:cNvSpPr>
          <p:nvPr>
            <p:ph type="pic" idx="1"/>
          </p:nvPr>
        </p:nvSpPr>
        <p:spPr>
          <a:xfrm>
            <a:off x="5183717" y="98743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2ECB221-2947-4BB9-837A-AD384F26B07A}"/>
              </a:ext>
            </a:extLst>
          </p:cNvPr>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E0FB5B-72E6-4F1D-9838-D9911B3AC9EA}"/>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6" name="Footer Placeholder 5">
            <a:extLst>
              <a:ext uri="{FF2B5EF4-FFF2-40B4-BE49-F238E27FC236}">
                <a16:creationId xmlns:a16="http://schemas.microsoft.com/office/drawing/2014/main" id="{73269BD3-31B8-4807-ADCB-BB7FCB4961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C752C-5010-4E19-A4C8-706254FB22DE}"/>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1457245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6B14-CDEB-4F8B-AD81-B4C2C33B19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6204C2-EA3C-4DEA-828D-BCF8EA7EBA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5F4655-4004-4601-B611-2C47A30D8AE3}"/>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5" name="Footer Placeholder 4">
            <a:extLst>
              <a:ext uri="{FF2B5EF4-FFF2-40B4-BE49-F238E27FC236}">
                <a16:creationId xmlns:a16="http://schemas.microsoft.com/office/drawing/2014/main" id="{A5EB1DDA-41C4-4198-B471-C36B626C3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DC83D5-BC78-40DB-8478-B4DE9018010D}"/>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4037101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F4B6F-A698-466F-8678-D3E0DC158699}"/>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877622-5A00-4D6F-A951-E821AB156648}"/>
              </a:ext>
            </a:extLst>
          </p:cNvPr>
          <p:cNvSpPr>
            <a:spLocks noGrp="1"/>
          </p:cNvSpPr>
          <p:nvPr>
            <p:ph type="body" orient="vert" idx="1"/>
          </p:nvPr>
        </p:nvSpPr>
        <p:spPr>
          <a:xfrm>
            <a:off x="838203"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3430F1-EB48-4E7E-981F-0C2F600DC96F}"/>
              </a:ext>
            </a:extLst>
          </p:cNvPr>
          <p:cNvSpPr>
            <a:spLocks noGrp="1"/>
          </p:cNvSpPr>
          <p:nvPr>
            <p:ph type="dt" sz="half" idx="10"/>
          </p:nvPr>
        </p:nvSpPr>
        <p:spPr/>
        <p:txBody>
          <a:bodyPr/>
          <a:lstStyle/>
          <a:p>
            <a:fld id="{4C1A9962-7211-4DC9-93D3-5453B812E04E}" type="datetimeFigureOut">
              <a:rPr lang="en-GB" smtClean="0"/>
              <a:t>24/09/2024</a:t>
            </a:fld>
            <a:endParaRPr lang="en-GB"/>
          </a:p>
        </p:txBody>
      </p:sp>
      <p:sp>
        <p:nvSpPr>
          <p:cNvPr id="5" name="Footer Placeholder 4">
            <a:extLst>
              <a:ext uri="{FF2B5EF4-FFF2-40B4-BE49-F238E27FC236}">
                <a16:creationId xmlns:a16="http://schemas.microsoft.com/office/drawing/2014/main" id="{A6672640-9255-4455-A9D0-A7224341C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32E0F5-6D63-4B3E-9A20-DB28D6D275B2}"/>
              </a:ext>
            </a:extLst>
          </p:cNvPr>
          <p:cNvSpPr>
            <a:spLocks noGrp="1"/>
          </p:cNvSpPr>
          <p:nvPr>
            <p:ph type="sldNum" sz="quarter" idx="12"/>
          </p:nvPr>
        </p:nvSpPr>
        <p:spPr/>
        <p:txBody>
          <a:bodyPr/>
          <a:lstStyle/>
          <a:p>
            <a:fld id="{4E96DCC5-EE22-405E-920A-C9A2C689EF3B}" type="slidenum">
              <a:rPr lang="en-GB" smtClean="0"/>
              <a:t>‹#›</a:t>
            </a:fld>
            <a:endParaRPr lang="en-GB"/>
          </a:p>
        </p:txBody>
      </p:sp>
    </p:spTree>
    <p:extLst>
      <p:ext uri="{BB962C8B-B14F-4D97-AF65-F5344CB8AC3E}">
        <p14:creationId xmlns:p14="http://schemas.microsoft.com/office/powerpoint/2010/main" val="392808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9"/>
          <p:cNvGrpSpPr>
            <a:grpSpLocks noChangeAspect="1"/>
          </p:cNvGrpSpPr>
          <p:nvPr/>
        </p:nvGrpSpPr>
        <p:grpSpPr bwMode="hidden">
          <a:xfrm>
            <a:off x="0" y="5445224"/>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ctrTitle"/>
          </p:nvPr>
        </p:nvSpPr>
        <p:spPr>
          <a:xfrm>
            <a:off x="914400" y="1600200"/>
            <a:ext cx="10363200" cy="1780108"/>
          </a:xfrm>
        </p:spPr>
        <p:txBody>
          <a:bodyPr anchor="b">
            <a:normAutofit/>
          </a:bodyPr>
          <a:lstStyle>
            <a:lvl1pPr>
              <a:defRPr sz="3300">
                <a:solidFill>
                  <a:srgbClr val="FFFFFF"/>
                </a:solidFill>
              </a:defRPr>
            </a:lvl1pPr>
          </a:lstStyle>
          <a:p>
            <a:r>
              <a:rPr lang="en-US"/>
              <a:t>Click to edit Master title style</a:t>
            </a:r>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B3D37-CA4A-4189-AC6B-36DF41F5039D}" type="slidenum">
              <a:rPr lang="en-GB" smtClean="0"/>
              <a:t>‹#›</a:t>
            </a:fld>
            <a:endParaRPr lang="en-GB"/>
          </a:p>
        </p:txBody>
      </p:sp>
      <p:sp>
        <p:nvSpPr>
          <p:cNvPr id="19" name="Date Placeholder 3">
            <a:extLst>
              <a:ext uri="{FF2B5EF4-FFF2-40B4-BE49-F238E27FC236}">
                <a16:creationId xmlns:a16="http://schemas.microsoft.com/office/drawing/2014/main" id="{74706659-CFD6-4540-97DC-AE9A999B8624}"/>
              </a:ext>
            </a:extLst>
          </p:cNvPr>
          <p:cNvSpPr>
            <a:spLocks noGrp="1"/>
          </p:cNvSpPr>
          <p:nvPr>
            <p:ph type="dt" sz="half" idx="2"/>
          </p:nvPr>
        </p:nvSpPr>
        <p:spPr>
          <a:xfrm>
            <a:off x="6884896" y="6250169"/>
            <a:ext cx="4177381" cy="365125"/>
          </a:xfrm>
          <a:prstGeom prst="rect">
            <a:avLst/>
          </a:prstGeom>
        </p:spPr>
        <p:txBody>
          <a:bodyPr vert="horz" lIns="91440" tIns="45720" rIns="91440" bIns="45720" rtlCol="0" anchor="ctr"/>
          <a:lstStyle>
            <a:lvl1pPr algn="r">
              <a:defRPr sz="750">
                <a:solidFill>
                  <a:schemeClr val="tx2"/>
                </a:solidFill>
              </a:defRPr>
            </a:lvl1pPr>
          </a:lstStyle>
          <a:p>
            <a:fld id="{D7424B92-D857-4D0A-84C7-A2C6E8B19604}" type="datetimeFigureOut">
              <a:rPr lang="en-GB" smtClean="0"/>
              <a:t>24/09/2024</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B3D37-CA4A-4189-AC6B-36DF41F5039D}"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
        <p:nvSpPr>
          <p:cNvPr id="9" name="Date Placeholder 3">
            <a:extLst>
              <a:ext uri="{FF2B5EF4-FFF2-40B4-BE49-F238E27FC236}">
                <a16:creationId xmlns:a16="http://schemas.microsoft.com/office/drawing/2014/main" id="{827724B3-2B2D-47D8-A2FD-3AD32281AD2F}"/>
              </a:ext>
            </a:extLst>
          </p:cNvPr>
          <p:cNvSpPr>
            <a:spLocks noGrp="1"/>
          </p:cNvSpPr>
          <p:nvPr>
            <p:ph type="dt" sz="half" idx="10"/>
          </p:nvPr>
        </p:nvSpPr>
        <p:spPr>
          <a:xfrm>
            <a:off x="6884896" y="6250169"/>
            <a:ext cx="4251664" cy="365125"/>
          </a:xfrm>
        </p:spPr>
        <p:txBody>
          <a:bodyPr/>
          <a:lstStyle/>
          <a:p>
            <a:fld id="{D7424B92-D857-4D0A-84C7-A2C6E8B19604}" type="datetimeFigureOut">
              <a:rPr lang="en-GB" smtClean="0"/>
              <a:t>24/09/2024</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14"/>
          <p:cNvSpPr>
            <a:spLocks/>
          </p:cNvSpPr>
          <p:nvPr/>
        </p:nvSpPr>
        <p:spPr bwMode="hidden">
          <a:xfrm>
            <a:off x="8063254"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18"/>
          <p:cNvSpPr>
            <a:spLocks/>
          </p:cNvSpPr>
          <p:nvPr/>
        </p:nvSpPr>
        <p:spPr bwMode="hidden">
          <a:xfrm>
            <a:off x="3492430"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26"/>
          <p:cNvSpPr>
            <a:spLocks/>
          </p:cNvSpPr>
          <p:nvPr/>
        </p:nvSpPr>
        <p:spPr bwMode="hidden">
          <a:xfrm>
            <a:off x="7479321" y="4074179"/>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title"/>
          </p:nvPr>
        </p:nvSpPr>
        <p:spPr>
          <a:xfrm>
            <a:off x="920043" y="2463560"/>
            <a:ext cx="10363200" cy="1524000"/>
          </a:xfrm>
        </p:spPr>
        <p:txBody>
          <a:bodyPr anchor="t">
            <a:normAutofit/>
          </a:bodyPr>
          <a:lstStyle>
            <a:lvl1pPr algn="ctr">
              <a:defRPr sz="3300" b="0" cap="none"/>
            </a:lvl1pPr>
          </a:lstStyle>
          <a:p>
            <a:r>
              <a:rPr lang="en-US"/>
              <a:t>Click to edit Master title style</a:t>
            </a:r>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B3D37-CA4A-4189-AC6B-36DF41F5039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FB3D37-CA4A-4189-AC6B-36DF41F5039D}" type="slidenum">
              <a:rPr lang="en-GB" smtClean="0"/>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8594B5EB-DA3F-47E2-8A22-F8B2793A95FC}"/>
              </a:ext>
            </a:extLst>
          </p:cNvPr>
          <p:cNvSpPr>
            <a:spLocks noGrp="1"/>
          </p:cNvSpPr>
          <p:nvPr>
            <p:ph type="dt" sz="half" idx="10"/>
          </p:nvPr>
        </p:nvSpPr>
        <p:spPr>
          <a:xfrm>
            <a:off x="6884896" y="6250169"/>
            <a:ext cx="4251664" cy="365125"/>
          </a:xfrm>
        </p:spPr>
        <p:txBody>
          <a:bodyPr/>
          <a:lstStyle/>
          <a:p>
            <a:fld id="{D7424B92-D857-4D0A-84C7-A2C6E8B19604}" type="datetimeFigureOut">
              <a:rPr lang="en-GB" smtClean="0"/>
              <a:t>24/09/2024</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18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03113" y="3429005"/>
            <a:ext cx="5093407"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1800" b="0" i="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7" y="3429005"/>
            <a:ext cx="5096256"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424B92-D857-4D0A-84C7-A2C6E8B19604}" type="datetimeFigureOut">
              <a:rPr lang="en-GB" smtClean="0"/>
              <a:t>24/09/2024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FB3D37-CA4A-4189-AC6B-36DF41F5039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424B92-D857-4D0A-84C7-A2C6E8B19604}" type="datetimeFigureOut">
              <a:rPr lang="en-GB" smtClean="0"/>
              <a:t>24/09/2024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FB3D37-CA4A-4189-AC6B-36DF41F5039D}" type="slidenum">
              <a:rPr lang="en-GB" smtClean="0"/>
              <a:t>‹#›</a:t>
            </a:fld>
            <a:endParaRPr lang="en-GB"/>
          </a:p>
        </p:txBody>
      </p:sp>
      <p:sp>
        <p:nvSpPr>
          <p:cNvPr id="7" name="Content Placeholder 6"/>
          <p:cNvSpPr>
            <a:spLocks noGrp="1"/>
          </p:cNvSpPr>
          <p:nvPr>
            <p:ph sz="quarter" idx="13"/>
          </p:nvPr>
        </p:nvSpPr>
        <p:spPr>
          <a:xfrm>
            <a:off x="11496675" y="661511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Date Placeholder 1"/>
          <p:cNvSpPr>
            <a:spLocks noGrp="1"/>
          </p:cNvSpPr>
          <p:nvPr>
            <p:ph type="dt" sz="half" idx="10"/>
          </p:nvPr>
        </p:nvSpPr>
        <p:spPr/>
        <p:txBody>
          <a:bodyPr/>
          <a:lstStyle/>
          <a:p>
            <a:fld id="{D7424B92-D857-4D0A-84C7-A2C6E8B19604}" type="datetimeFigureOut">
              <a:rPr lang="en-GB" smtClean="0"/>
              <a:t>24/09/2024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FB3D37-CA4A-4189-AC6B-36DF41F5039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884896" y="6250169"/>
            <a:ext cx="4177381" cy="365125"/>
          </a:xfrm>
          <a:prstGeom prst="rect">
            <a:avLst/>
          </a:prstGeom>
        </p:spPr>
        <p:txBody>
          <a:bodyPr vert="horz" lIns="91440" tIns="45720" rIns="91440" bIns="45720" rtlCol="0" anchor="ctr"/>
          <a:lstStyle>
            <a:lvl1pPr algn="r">
              <a:defRPr sz="750">
                <a:solidFill>
                  <a:schemeClr val="tx2"/>
                </a:solidFill>
              </a:defRPr>
            </a:lvl1pPr>
          </a:lstStyle>
          <a:p>
            <a:fld id="{D7424B92-D857-4D0A-84C7-A2C6E8B19604}" type="datetimeFigureOut">
              <a:rPr lang="en-GB" smtClean="0"/>
              <a:t>24/09/2024</a:t>
            </a:fld>
            <a:endParaRPr lang="en-GB"/>
          </a:p>
        </p:txBody>
      </p:sp>
      <p:sp>
        <p:nvSpPr>
          <p:cNvPr id="5" name="Footer Placeholder 4"/>
          <p:cNvSpPr>
            <a:spLocks noGrp="1"/>
          </p:cNvSpPr>
          <p:nvPr>
            <p:ph type="ftr" sz="quarter" idx="3"/>
          </p:nvPr>
        </p:nvSpPr>
        <p:spPr>
          <a:xfrm>
            <a:off x="258188" y="6250169"/>
            <a:ext cx="5048921" cy="365125"/>
          </a:xfrm>
          <a:prstGeom prst="rect">
            <a:avLst/>
          </a:prstGeom>
        </p:spPr>
        <p:txBody>
          <a:bodyPr vert="horz" lIns="91440" tIns="45720" rIns="91440" bIns="45720" rtlCol="0" anchor="ctr"/>
          <a:lstStyle>
            <a:lvl1pPr algn="l">
              <a:defRPr sz="750">
                <a:solidFill>
                  <a:schemeClr val="tx2"/>
                </a:solidFill>
              </a:defRPr>
            </a:lvl1pPr>
          </a:lstStyle>
          <a:p>
            <a:endParaRPr lang="en-GB"/>
          </a:p>
        </p:txBody>
      </p:sp>
      <p:sp>
        <p:nvSpPr>
          <p:cNvPr id="6" name="Slide Number Placeholder 5"/>
          <p:cNvSpPr>
            <a:spLocks noGrp="1"/>
          </p:cNvSpPr>
          <p:nvPr>
            <p:ph type="sldNum" sz="quarter" idx="4"/>
          </p:nvPr>
        </p:nvSpPr>
        <p:spPr>
          <a:xfrm>
            <a:off x="5321452" y="6250168"/>
            <a:ext cx="1549101" cy="365125"/>
          </a:xfrm>
          <a:prstGeom prst="rect">
            <a:avLst/>
          </a:prstGeom>
        </p:spPr>
        <p:txBody>
          <a:bodyPr vert="horz" lIns="91440" tIns="45720" rIns="91440" bIns="45720" rtlCol="0" anchor="ctr"/>
          <a:lstStyle>
            <a:lvl1pPr algn="ctr">
              <a:defRPr sz="750">
                <a:solidFill>
                  <a:schemeClr val="tx2"/>
                </a:solidFill>
              </a:defRPr>
            </a:lvl1pPr>
          </a:lstStyle>
          <a:p>
            <a:fld id="{24FB3D37-CA4A-4189-AC6B-36DF41F5039D}" type="slidenum">
              <a:rPr lang="en-GB" smtClean="0"/>
              <a:t>‹#›</a:t>
            </a:fld>
            <a:endParaRPr lang="en-GB"/>
          </a:p>
        </p:txBody>
      </p:sp>
      <p:sp>
        <p:nvSpPr>
          <p:cNvPr id="3" name="Text Placeholder 2"/>
          <p:cNvSpPr>
            <a:spLocks noGrp="1"/>
          </p:cNvSpPr>
          <p:nvPr>
            <p:ph type="body" idx="1"/>
          </p:nvPr>
        </p:nvSpPr>
        <p:spPr>
          <a:xfrm>
            <a:off x="1162760"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6" name="Picture 2" descr="image00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086824" y="6106691"/>
            <a:ext cx="991151" cy="53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723"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721" r:id="rId14"/>
    <p:sldLayoutId id="2147483724" r:id="rId15"/>
  </p:sldLayoutIdLs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EB0EF-9B45-4B18-A6A2-6D6631EAEEA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7DC316-120E-449E-A84E-C4108AEA2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2D7BF-ACD2-41A3-A15E-27FCFBD7FF25}"/>
              </a:ext>
            </a:extLst>
          </p:cNvPr>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1A9962-7211-4DC9-93D3-5453B812E04E}" type="datetimeFigureOut">
              <a:rPr lang="en-GB" smtClean="0"/>
              <a:t>24/09/2024</a:t>
            </a:fld>
            <a:endParaRPr lang="en-GB"/>
          </a:p>
        </p:txBody>
      </p:sp>
      <p:sp>
        <p:nvSpPr>
          <p:cNvPr id="5" name="Footer Placeholder 4">
            <a:extLst>
              <a:ext uri="{FF2B5EF4-FFF2-40B4-BE49-F238E27FC236}">
                <a16:creationId xmlns:a16="http://schemas.microsoft.com/office/drawing/2014/main" id="{529286FD-39FF-4198-AA82-808AF1C5ADCA}"/>
              </a:ext>
            </a:extLst>
          </p:cNvPr>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62CD56-4D43-49A2-B4ED-B08C8433ECFE}"/>
              </a:ext>
            </a:extLst>
          </p:cNvPr>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96DCC5-EE22-405E-920A-C9A2C689EF3B}" type="slidenum">
              <a:rPr lang="en-GB" smtClean="0"/>
              <a:t>‹#›</a:t>
            </a:fld>
            <a:endParaRPr lang="en-GB"/>
          </a:p>
        </p:txBody>
      </p:sp>
    </p:spTree>
    <p:extLst>
      <p:ext uri="{BB962C8B-B14F-4D97-AF65-F5344CB8AC3E}">
        <p14:creationId xmlns:p14="http://schemas.microsoft.com/office/powerpoint/2010/main" val="30739693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yhomelife.org.uk/intergenerational-linking/"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myhomelife.org.uk/wp-content/uploads/2023/02/FinalReport_InterGenLinking-1.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DCA2-1F21-48B0-86CF-40959B12B7A6}"/>
              </a:ext>
            </a:extLst>
          </p:cNvPr>
          <p:cNvSpPr>
            <a:spLocks noGrp="1"/>
          </p:cNvSpPr>
          <p:nvPr>
            <p:ph type="ctrTitle"/>
          </p:nvPr>
        </p:nvSpPr>
        <p:spPr>
          <a:xfrm>
            <a:off x="1643328" y="2937328"/>
            <a:ext cx="9222504" cy="653900"/>
          </a:xfrm>
        </p:spPr>
        <p:txBody>
          <a:bodyPr>
            <a:noAutofit/>
          </a:bodyPr>
          <a:lstStyle/>
          <a:p>
            <a:r>
              <a:rPr lang="en-GB" sz="2800" b="1" dirty="0">
                <a:solidFill>
                  <a:schemeClr val="bg1"/>
                </a:solidFill>
                <a:latin typeface="Arial"/>
                <a:ea typeface="Calibri"/>
                <a:cs typeface="Arial"/>
              </a:rPr>
              <a:t>Leadership – Structural Approaches</a:t>
            </a:r>
          </a:p>
        </p:txBody>
      </p:sp>
      <p:sp>
        <p:nvSpPr>
          <p:cNvPr id="2" name="TextBox 1">
            <a:extLst>
              <a:ext uri="{FF2B5EF4-FFF2-40B4-BE49-F238E27FC236}">
                <a16:creationId xmlns:a16="http://schemas.microsoft.com/office/drawing/2014/main" id="{E10C0144-C5CE-42CC-8B64-50CE85094591}"/>
              </a:ext>
            </a:extLst>
          </p:cNvPr>
          <p:cNvSpPr txBox="1"/>
          <p:nvPr/>
        </p:nvSpPr>
        <p:spPr>
          <a:xfrm>
            <a:off x="2351584" y="4374999"/>
            <a:ext cx="7488832" cy="1200329"/>
          </a:xfrm>
          <a:prstGeom prst="rect">
            <a:avLst/>
          </a:prstGeom>
          <a:noFill/>
        </p:spPr>
        <p:txBody>
          <a:bodyPr wrap="square" lIns="91440" tIns="45720" rIns="91440" bIns="45720" rtlCol="0" anchor="t">
            <a:spAutoFit/>
          </a:bodyPr>
          <a:lstStyle/>
          <a:p>
            <a:pPr algn="ctr"/>
            <a:r>
              <a:rPr lang="en-GB" b="1">
                <a:solidFill>
                  <a:srgbClr val="073E87"/>
                </a:solidFill>
                <a:latin typeface="Arial"/>
                <a:cs typeface="Arial"/>
              </a:rPr>
              <a:t>Professor Vic Rayner OBE</a:t>
            </a:r>
            <a:endParaRPr lang="en-US"/>
          </a:p>
          <a:p>
            <a:pPr algn="ctr"/>
            <a:r>
              <a:rPr lang="en-GB" b="1" dirty="0">
                <a:solidFill>
                  <a:srgbClr val="073E87"/>
                </a:solidFill>
                <a:latin typeface="Arial"/>
                <a:cs typeface="Arial"/>
              </a:rPr>
              <a:t>Chair of CPA, Chair of the Global Ageing Network</a:t>
            </a:r>
            <a:endParaRPr lang="en-GB" dirty="0"/>
          </a:p>
          <a:p>
            <a:pPr algn="ctr"/>
            <a:r>
              <a:rPr lang="en-GB" b="1" dirty="0">
                <a:solidFill>
                  <a:schemeClr val="tx2"/>
                </a:solidFill>
                <a:latin typeface="Arial"/>
                <a:cs typeface="Arial"/>
              </a:rPr>
              <a:t>September 2024</a:t>
            </a:r>
            <a:endParaRPr lang="en-US" dirty="0">
              <a:solidFill>
                <a:schemeClr val="tx2"/>
              </a:solidFill>
            </a:endParaRPr>
          </a:p>
          <a:p>
            <a:pPr algn="ctr"/>
            <a:endParaRPr lang="en-GB" b="1" dirty="0">
              <a:solidFill>
                <a:schemeClr val="tx2"/>
              </a:solidFill>
              <a:latin typeface="Arial"/>
              <a:cs typeface="Arial"/>
            </a:endParaRPr>
          </a:p>
        </p:txBody>
      </p:sp>
      <p:pic>
        <p:nvPicPr>
          <p:cNvPr id="6" name="Content Placeholder 20" descr="Logo&#10;&#10;Description automatically generated">
            <a:extLst>
              <a:ext uri="{FF2B5EF4-FFF2-40B4-BE49-F238E27FC236}">
                <a16:creationId xmlns:a16="http://schemas.microsoft.com/office/drawing/2014/main" id="{40E56AFA-997D-423B-9DF5-48E1857284BC}"/>
              </a:ext>
            </a:extLst>
          </p:cNvPr>
          <p:cNvPicPr>
            <a:picLocks noChangeAspect="1"/>
          </p:cNvPicPr>
          <p:nvPr/>
        </p:nvPicPr>
        <p:blipFill>
          <a:blip r:embed="rId3"/>
          <a:stretch>
            <a:fillRect/>
          </a:stretch>
        </p:blipFill>
        <p:spPr>
          <a:xfrm>
            <a:off x="335360" y="5949280"/>
            <a:ext cx="1008112" cy="513360"/>
          </a:xfrm>
          <a:prstGeom prst="rect">
            <a:avLst/>
          </a:prstGeom>
        </p:spPr>
      </p:pic>
    </p:spTree>
    <p:extLst>
      <p:ext uri="{BB962C8B-B14F-4D97-AF65-F5344CB8AC3E}">
        <p14:creationId xmlns:p14="http://schemas.microsoft.com/office/powerpoint/2010/main" val="147958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368FE-76AB-258F-6192-6779C54CB4B9}"/>
              </a:ext>
            </a:extLst>
          </p:cNvPr>
          <p:cNvSpPr>
            <a:spLocks noGrp="1"/>
          </p:cNvSpPr>
          <p:nvPr>
            <p:ph idx="1"/>
          </p:nvPr>
        </p:nvSpPr>
        <p:spPr>
          <a:xfrm>
            <a:off x="413656" y="2171997"/>
            <a:ext cx="5682343" cy="3564773"/>
          </a:xfrm>
        </p:spPr>
        <p:txBody>
          <a:bodyPr>
            <a:normAutofit fontScale="92500" lnSpcReduction="20000"/>
          </a:bodyPr>
          <a:lstStyle/>
          <a:p>
            <a:r>
              <a:rPr lang="en-GB" sz="2400" b="1" dirty="0">
                <a:solidFill>
                  <a:schemeClr val="tx1"/>
                </a:solidFill>
                <a:latin typeface="Arial" panose="020B0604020202020204" pitchFamily="34" charset="0"/>
                <a:cs typeface="Arial" panose="020B0604020202020204" pitchFamily="34" charset="0"/>
              </a:rPr>
              <a:t>Benefits of building community initiatives</a:t>
            </a:r>
          </a:p>
          <a:p>
            <a:r>
              <a:rPr lang="en-GB" sz="2400" dirty="0">
                <a:solidFill>
                  <a:schemeClr val="tx1"/>
                </a:solidFill>
                <a:latin typeface="Arial" panose="020B0604020202020204" pitchFamily="34" charset="0"/>
                <a:cs typeface="Arial" panose="020B0604020202020204" pitchFamily="34" charset="0"/>
              </a:rPr>
              <a:t>Drives intergenerational connection</a:t>
            </a:r>
            <a:r>
              <a:rPr lang="en-GB" sz="2400" baseline="300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r>
              <a:rPr lang="en-GB" sz="2400" dirty="0">
                <a:solidFill>
                  <a:schemeClr val="tx1"/>
                </a:solidFill>
                <a:latin typeface="Arial" panose="020B0604020202020204" pitchFamily="34" charset="0"/>
                <a:cs typeface="Arial" panose="020B0604020202020204" pitchFamily="34" charset="0"/>
              </a:rPr>
              <a:t> </a:t>
            </a:r>
          </a:p>
          <a:p>
            <a:pPr lvl="1"/>
            <a:r>
              <a:rPr lang="en-GB" sz="2000" dirty="0">
                <a:solidFill>
                  <a:schemeClr val="tx1"/>
                </a:solidFill>
                <a:latin typeface="Arial" panose="020B0604020202020204" pitchFamily="34" charset="0"/>
                <a:cs typeface="Arial" panose="020B0604020202020204" pitchFamily="34" charset="0"/>
              </a:rPr>
              <a:t>Provides older people with a sense of energy, companionship and purpose </a:t>
            </a:r>
          </a:p>
          <a:p>
            <a:pPr lvl="1"/>
            <a:r>
              <a:rPr lang="en-GB" sz="2000" dirty="0">
                <a:solidFill>
                  <a:schemeClr val="tx1"/>
                </a:solidFill>
                <a:latin typeface="Arial" panose="020B0604020202020204" pitchFamily="34" charset="0"/>
                <a:cs typeface="Arial" panose="020B0604020202020204" pitchFamily="34" charset="0"/>
              </a:rPr>
              <a:t>Provides younger people with a sense of citizenship, opportunities for youth social action, and positive relationships with older people</a:t>
            </a:r>
          </a:p>
          <a:p>
            <a:pPr lvl="1"/>
            <a:r>
              <a:rPr lang="en-GB" sz="2000" dirty="0">
                <a:solidFill>
                  <a:schemeClr val="tx1"/>
                </a:solidFill>
                <a:latin typeface="Arial" panose="020B0604020202020204" pitchFamily="34" charset="0"/>
                <a:cs typeface="Arial" panose="020B0604020202020204" pitchFamily="34" charset="0"/>
              </a:rPr>
              <a:t>Seen also in Belong Villages Chester</a:t>
            </a:r>
            <a:r>
              <a:rPr lang="en-GB" sz="2000" baseline="30000" dirty="0">
                <a:solidFill>
                  <a:schemeClr val="tx1"/>
                </a:solidFill>
                <a:latin typeface="Arial" panose="020B0604020202020204" pitchFamily="34" charset="0"/>
                <a:cs typeface="Arial" panose="020B0604020202020204" pitchFamily="34" charset="0"/>
              </a:rPr>
              <a:t>2</a:t>
            </a:r>
            <a:r>
              <a:rPr lang="en-GB" sz="2000" dirty="0">
                <a:solidFill>
                  <a:schemeClr val="tx1"/>
                </a:solidFill>
                <a:latin typeface="Arial" panose="020B0604020202020204" pitchFamily="34" charset="0"/>
                <a:cs typeface="Arial" panose="020B0604020202020204" pitchFamily="34" charset="0"/>
              </a:rPr>
              <a:t> (right</a:t>
            </a:r>
            <a:r>
              <a:rPr lang="en-GB" sz="2000" baseline="30000" dirty="0">
                <a:solidFill>
                  <a:schemeClr val="tx1"/>
                </a:solidFill>
                <a:latin typeface="Arial" panose="020B0604020202020204" pitchFamily="34" charset="0"/>
                <a:cs typeface="Arial" panose="020B0604020202020204" pitchFamily="34" charset="0"/>
              </a:rPr>
              <a:t>3</a:t>
            </a:r>
            <a:r>
              <a:rPr lang="en-GB" sz="2000" dirty="0">
                <a:solidFill>
                  <a:schemeClr val="tx1"/>
                </a:solidFill>
                <a:latin typeface="Arial" panose="020B0604020202020204" pitchFamily="34" charset="0"/>
                <a:cs typeface="Arial" panose="020B0604020202020204" pitchFamily="34" charset="0"/>
              </a:rPr>
              <a:t>), integrated care village – a nursery inside a care home. Creating a hub for community connection. </a:t>
            </a:r>
          </a:p>
          <a:p>
            <a:endParaRPr lang="en-GB" dirty="0"/>
          </a:p>
        </p:txBody>
      </p:sp>
      <p:sp>
        <p:nvSpPr>
          <p:cNvPr id="3" name="Title 2">
            <a:extLst>
              <a:ext uri="{FF2B5EF4-FFF2-40B4-BE49-F238E27FC236}">
                <a16:creationId xmlns:a16="http://schemas.microsoft.com/office/drawing/2014/main" id="{7A4C8A03-D5D1-F8E6-1488-9EC7CD07742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Community Leadership</a:t>
            </a:r>
            <a:endParaRPr lang="en-GB" dirty="0"/>
          </a:p>
        </p:txBody>
      </p:sp>
      <p:pic>
        <p:nvPicPr>
          <p:cNvPr id="6" name="Picture 4" descr="Image">
            <a:extLst>
              <a:ext uri="{FF2B5EF4-FFF2-40B4-BE49-F238E27FC236}">
                <a16:creationId xmlns:a16="http://schemas.microsoft.com/office/drawing/2014/main" id="{DD97AF10-90F5-08D4-FD4F-6FECE7954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72" y="2084067"/>
            <a:ext cx="4231236" cy="40619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2AB0BC-86F9-0311-5DEE-95F0DE5768B4}"/>
              </a:ext>
            </a:extLst>
          </p:cNvPr>
          <p:cNvSpPr txBox="1"/>
          <p:nvPr/>
        </p:nvSpPr>
        <p:spPr>
          <a:xfrm>
            <a:off x="39189" y="5903893"/>
            <a:ext cx="10241280" cy="954107"/>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https://myhomelife.org.uk/intergenerational-linking/</a:t>
            </a:r>
            <a:r>
              <a:rPr lang="en-GB" sz="1400" dirty="0">
                <a:latin typeface="Arial" panose="020B0604020202020204" pitchFamily="34" charset="0"/>
                <a:cs typeface="Arial" panose="020B0604020202020204" pitchFamily="34" charset="0"/>
              </a:rPr>
              <a:t> </a:t>
            </a:r>
          </a:p>
          <a:p>
            <a:pPr marL="342900" indent="-342900">
              <a:buFontTx/>
              <a:buAutoNum type="arabicPeriod"/>
            </a:pPr>
            <a:r>
              <a:rPr lang="en-GB" sz="1400" dirty="0">
                <a:latin typeface="Arial" panose="020B0604020202020204" pitchFamily="34" charset="0"/>
                <a:cs typeface="Arial" panose="020B0604020202020204" pitchFamily="34" charset="0"/>
              </a:rPr>
              <a:t>https://assets.ctfassets.net/hr3c1u4s8hbm/6EzRb99rC4SbrdCMRk1cIH/a7d148286a10657c9a69aecdcdcda5dd/nursery_impact_report_year_one_sept_2023_web_spreads__1_.pdf</a:t>
            </a:r>
          </a:p>
          <a:p>
            <a:pPr marL="342900" indent="-342900">
              <a:buAutoNum type="arabicPeriod"/>
            </a:pPr>
            <a:r>
              <a:rPr lang="en-GB" sz="1400" dirty="0">
                <a:latin typeface="Arial" panose="020B0604020202020204" pitchFamily="34" charset="0"/>
                <a:cs typeface="Arial" panose="020B0604020202020204" pitchFamily="34" charset="0"/>
              </a:rPr>
              <a:t>https://www.belong.org.uk/locations/chester/facilities/thenursery</a:t>
            </a:r>
          </a:p>
        </p:txBody>
      </p:sp>
    </p:spTree>
    <p:extLst>
      <p:ext uri="{BB962C8B-B14F-4D97-AF65-F5344CB8AC3E}">
        <p14:creationId xmlns:p14="http://schemas.microsoft.com/office/powerpoint/2010/main" val="317854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12462-37FB-636A-3840-07277768EEE2}"/>
              </a:ext>
            </a:extLst>
          </p:cNvPr>
          <p:cNvSpPr>
            <a:spLocks noGrp="1"/>
          </p:cNvSpPr>
          <p:nvPr>
            <p:ph idx="1"/>
          </p:nvPr>
        </p:nvSpPr>
        <p:spPr>
          <a:xfrm>
            <a:off x="422532" y="2373134"/>
            <a:ext cx="6446353" cy="3753027"/>
          </a:xfrm>
        </p:spPr>
        <p:txBody>
          <a:bodyPr>
            <a:normAutofit fontScale="92500" lnSpcReduction="20000"/>
          </a:bodyPr>
          <a:lstStyle/>
          <a:p>
            <a:r>
              <a:rPr lang="en-GB" sz="2400" b="1" dirty="0">
                <a:solidFill>
                  <a:schemeClr val="tx1"/>
                </a:solidFill>
                <a:latin typeface="Arial" panose="020B0604020202020204" pitchFamily="34" charset="0"/>
                <a:cs typeface="Arial" panose="020B0604020202020204" pitchFamily="34" charset="0"/>
              </a:rPr>
              <a:t>Benefits of leadership for the community as a whole – ‘ripple effect’ (right)</a:t>
            </a:r>
            <a:r>
              <a:rPr lang="en-GB" sz="2400" baseline="30000" dirty="0">
                <a:solidFill>
                  <a:schemeClr val="tx1"/>
                </a:solidFill>
                <a:effectLst/>
                <a:latin typeface="Arial" panose="020B0604020202020204" pitchFamily="34" charset="0"/>
                <a:ea typeface="Aptos" panose="020B0004020202020204" pitchFamily="34" charset="0"/>
                <a:cs typeface="Arial" panose="020B0604020202020204" pitchFamily="34" charset="0"/>
              </a:rPr>
              <a:t> 1</a:t>
            </a:r>
            <a:r>
              <a:rPr lang="en-GB" sz="2400" dirty="0">
                <a:solidFill>
                  <a:schemeClr val="tx1"/>
                </a:solidFill>
                <a:latin typeface="Arial" panose="020B0604020202020204" pitchFamily="34" charset="0"/>
                <a:cs typeface="Arial" panose="020B0604020202020204" pitchFamily="34" charset="0"/>
              </a:rPr>
              <a:t> </a:t>
            </a:r>
            <a:endParaRPr lang="en-GB" sz="2400" b="1" dirty="0">
              <a:solidFill>
                <a:schemeClr val="tx1"/>
              </a:solidFill>
              <a:latin typeface="Arial" panose="020B0604020202020204" pitchFamily="34" charset="0"/>
              <a:cs typeface="Arial" panose="020B0604020202020204" pitchFamily="34" charset="0"/>
            </a:endParaRPr>
          </a:p>
          <a:p>
            <a:pPr lvl="1"/>
            <a:r>
              <a:rPr lang="en-GB" sz="2000" dirty="0">
                <a:solidFill>
                  <a:schemeClr val="tx1"/>
                </a:solidFill>
                <a:latin typeface="Arial" panose="020B0604020202020204" pitchFamily="34" charset="0"/>
                <a:cs typeface="Arial" panose="020B0604020202020204" pitchFamily="34" charset="0"/>
              </a:rPr>
              <a:t>Fosters greater understanding across sectors and age groups</a:t>
            </a:r>
          </a:p>
          <a:p>
            <a:pPr lvl="1"/>
            <a:r>
              <a:rPr lang="en-GB" sz="2000" dirty="0">
                <a:solidFill>
                  <a:schemeClr val="tx1"/>
                </a:solidFill>
                <a:latin typeface="Arial" panose="020B0604020202020204" pitchFamily="34" charset="0"/>
                <a:cs typeface="Arial" panose="020B0604020202020204" pitchFamily="34" charset="0"/>
              </a:rPr>
              <a:t>Instils an awareness and enjoyment of social action in young people </a:t>
            </a:r>
          </a:p>
          <a:p>
            <a:pPr lvl="1"/>
            <a:r>
              <a:rPr lang="en-GB" sz="2000" dirty="0">
                <a:solidFill>
                  <a:schemeClr val="tx1"/>
                </a:solidFill>
                <a:latin typeface="Arial" panose="020B0604020202020204" pitchFamily="34" charset="0"/>
                <a:cs typeface="Arial" panose="020B0604020202020204" pitchFamily="34" charset="0"/>
              </a:rPr>
              <a:t>Beneficial impact on families – opportunity to all enjoy being part of something together</a:t>
            </a:r>
          </a:p>
          <a:p>
            <a:pPr lvl="1"/>
            <a:r>
              <a:rPr lang="en-GB" sz="2000" dirty="0">
                <a:solidFill>
                  <a:schemeClr val="tx1"/>
                </a:solidFill>
                <a:latin typeface="Arial" panose="020B0604020202020204" pitchFamily="34" charset="0"/>
                <a:cs typeface="Arial" panose="020B0604020202020204" pitchFamily="34" charset="0"/>
              </a:rPr>
              <a:t>Creates a sense of connection and community cohesion, which is important for young and older people </a:t>
            </a:r>
          </a:p>
          <a:p>
            <a:pPr lvl="1"/>
            <a:r>
              <a:rPr lang="en-GB" sz="2000" dirty="0">
                <a:solidFill>
                  <a:schemeClr val="tx1"/>
                </a:solidFill>
                <a:latin typeface="Arial" panose="020B0604020202020204" pitchFamily="34" charset="0"/>
                <a:cs typeface="Arial" panose="020B0604020202020204" pitchFamily="34" charset="0"/>
              </a:rPr>
              <a:t>These benefits are often embedded - participants continued the work after the project concluded</a:t>
            </a:r>
          </a:p>
          <a:p>
            <a:pPr marL="0" indent="0">
              <a:buNone/>
            </a:pPr>
            <a:endParaRPr lang="en-GB" dirty="0"/>
          </a:p>
        </p:txBody>
      </p:sp>
      <p:sp>
        <p:nvSpPr>
          <p:cNvPr id="3" name="Title 2">
            <a:extLst>
              <a:ext uri="{FF2B5EF4-FFF2-40B4-BE49-F238E27FC236}">
                <a16:creationId xmlns:a16="http://schemas.microsoft.com/office/drawing/2014/main" id="{7D198335-A5D0-6BA0-CB8A-317A6EF45A7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Community Leadership</a:t>
            </a:r>
          </a:p>
        </p:txBody>
      </p:sp>
      <p:pic>
        <p:nvPicPr>
          <p:cNvPr id="4" name="Picture 3">
            <a:extLst>
              <a:ext uri="{FF2B5EF4-FFF2-40B4-BE49-F238E27FC236}">
                <a16:creationId xmlns:a16="http://schemas.microsoft.com/office/drawing/2014/main" id="{865BB086-23E0-08EB-9E00-80DDA1784A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20" b="93290" l="4124" r="96907">
                        <a14:foregroundMark x1="45066" y1="21931" x2="45066" y2="21931"/>
                        <a14:foregroundMark x1="45066" y1="15221" x2="45066" y2="15221"/>
                        <a14:foregroundMark x1="56554" y1="8020" x2="56554" y2="8020"/>
                        <a14:foregroundMark x1="42563" y1="10802" x2="42563" y2="10802"/>
                        <a14:foregroundMark x1="36819" y1="16858" x2="16642" y2="50082"/>
                        <a14:foregroundMark x1="42857" y1="14730" x2="60972" y2="13584"/>
                        <a14:foregroundMark x1="60972" y1="13584" x2="75405" y2="20786"/>
                        <a14:foregroundMark x1="75405" y1="20786" x2="84389" y2="39116"/>
                        <a14:foregroundMark x1="84389" y1="39116" x2="84389" y2="70049"/>
                        <a14:foregroundMark x1="84389" y1="70049" x2="75258" y2="84288"/>
                        <a14:foregroundMark x1="75258" y1="84288" x2="64948" y2="92471"/>
                        <a14:foregroundMark x1="64948" y1="92471" x2="46834" y2="93453"/>
                        <a14:foregroundMark x1="46834" y1="93453" x2="30191" y2="85434"/>
                        <a14:foregroundMark x1="30191" y1="85434" x2="26657" y2="80360"/>
                        <a14:foregroundMark x1="70103" y1="12766" x2="52872" y2="7038"/>
                        <a14:foregroundMark x1="52872" y1="7038" x2="20766" y2="18985"/>
                        <a14:foregroundMark x1="20766" y1="18985" x2="10309" y2="27005"/>
                        <a14:foregroundMark x1="10309" y1="27005" x2="1031" y2="41080"/>
                        <a14:foregroundMark x1="1031" y1="41080" x2="5449" y2="63666"/>
                        <a14:foregroundMark x1="5449" y1="63666" x2="16937" y2="78069"/>
                        <a14:foregroundMark x1="16937" y1="78069" x2="35346" y2="90671"/>
                        <a14:foregroundMark x1="71576" y1="8347" x2="92931" y2="29296"/>
                        <a14:foregroundMark x1="92931" y1="29296" x2="97054" y2="55646"/>
                        <a14:foregroundMark x1="97054" y1="55646" x2="84536" y2="87070"/>
                        <a14:foregroundMark x1="84536" y1="87070" x2="64065" y2="81997"/>
                        <a14:foregroundMark x1="64065" y1="81997" x2="53461" y2="41408"/>
                        <a14:foregroundMark x1="53461" y1="41408" x2="57290" y2="20786"/>
                        <a14:foregroundMark x1="57290" y1="20786" x2="71870" y2="9493"/>
                        <a14:foregroundMark x1="37703" y1="61211" x2="37703" y2="61211"/>
                        <a14:foregroundMark x1="89838" y1="78232" x2="54050" y2="96563"/>
                        <a14:foregroundMark x1="54050" y1="96563" x2="3976" y2="63502"/>
                        <a14:foregroundMark x1="3976" y1="63502" x2="4124" y2="30933"/>
                        <a14:foregroundMark x1="4124" y1="30933" x2="29161" y2="8020"/>
                        <a14:foregroundMark x1="29161" y1="8020" x2="37850" y2="8347"/>
                        <a14:foregroundMark x1="48895" y1="58756" x2="48895" y2="58756"/>
                      </a14:backgroundRemoval>
                    </a14:imgEffect>
                  </a14:imgLayer>
                </a14:imgProps>
              </a:ext>
            </a:extLst>
          </a:blip>
          <a:stretch>
            <a:fillRect/>
          </a:stretch>
        </p:blipFill>
        <p:spPr>
          <a:xfrm>
            <a:off x="7052455" y="2169623"/>
            <a:ext cx="4529945" cy="4076283"/>
          </a:xfrm>
          <a:prstGeom prst="rect">
            <a:avLst/>
          </a:prstGeom>
        </p:spPr>
      </p:pic>
      <p:sp>
        <p:nvSpPr>
          <p:cNvPr id="9" name="TextBox 8">
            <a:extLst>
              <a:ext uri="{FF2B5EF4-FFF2-40B4-BE49-F238E27FC236}">
                <a16:creationId xmlns:a16="http://schemas.microsoft.com/office/drawing/2014/main" id="{D52641B1-4996-A526-7DFA-F65C82C62210}"/>
              </a:ext>
            </a:extLst>
          </p:cNvPr>
          <p:cNvSpPr txBox="1"/>
          <p:nvPr/>
        </p:nvSpPr>
        <p:spPr>
          <a:xfrm>
            <a:off x="510143" y="6365783"/>
            <a:ext cx="1024128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 https://myhomelife.org.uk/wp-content/uploads/2023/02/FinalReport_InterGenLinking-1.pdf</a:t>
            </a:r>
            <a:r>
              <a:rPr lang="en-GB"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7745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DCA2-1F21-48B0-86CF-40959B12B7A6}"/>
              </a:ext>
            </a:extLst>
          </p:cNvPr>
          <p:cNvSpPr>
            <a:spLocks noGrp="1"/>
          </p:cNvSpPr>
          <p:nvPr>
            <p:ph type="ctrTitle"/>
          </p:nvPr>
        </p:nvSpPr>
        <p:spPr>
          <a:xfrm>
            <a:off x="2140024" y="1648892"/>
            <a:ext cx="7772400" cy="1780108"/>
          </a:xfrm>
        </p:spPr>
        <p:txBody>
          <a:bodyPr>
            <a:noAutofit/>
          </a:bodyPr>
          <a:lstStyle/>
          <a:p>
            <a:r>
              <a:rPr lang="en-GB" sz="4800" b="1" dirty="0">
                <a:solidFill>
                  <a:schemeClr val="bg1"/>
                </a:solidFill>
                <a:latin typeface="Calibri"/>
                <a:ea typeface="Calibri"/>
                <a:cs typeface="Calibri"/>
              </a:rPr>
              <a:t> </a:t>
            </a:r>
            <a:br>
              <a:rPr lang="en-GB" sz="4800" b="1" dirty="0"/>
            </a:br>
            <a:r>
              <a:rPr lang="en-GB" sz="4800" b="1" dirty="0"/>
              <a:t>Global Leadership</a:t>
            </a:r>
            <a:endParaRPr lang="en-GB" sz="4800" b="1" dirty="0">
              <a:solidFill>
                <a:schemeClr val="bg1"/>
              </a:solidFill>
              <a:latin typeface="Calibri"/>
              <a:ea typeface="Calibri"/>
              <a:cs typeface="Calibri"/>
            </a:endParaRPr>
          </a:p>
        </p:txBody>
      </p:sp>
      <p:pic>
        <p:nvPicPr>
          <p:cNvPr id="6" name="Content Placeholder 20" descr="Logo&#10;&#10;Description automatically generated">
            <a:extLst>
              <a:ext uri="{FF2B5EF4-FFF2-40B4-BE49-F238E27FC236}">
                <a16:creationId xmlns:a16="http://schemas.microsoft.com/office/drawing/2014/main" id="{40E56AFA-997D-423B-9DF5-48E1857284BC}"/>
              </a:ext>
            </a:extLst>
          </p:cNvPr>
          <p:cNvPicPr>
            <a:picLocks noChangeAspect="1"/>
          </p:cNvPicPr>
          <p:nvPr/>
        </p:nvPicPr>
        <p:blipFill>
          <a:blip r:embed="rId2"/>
          <a:stretch>
            <a:fillRect/>
          </a:stretch>
        </p:blipFill>
        <p:spPr>
          <a:xfrm>
            <a:off x="335360" y="5949280"/>
            <a:ext cx="1008112" cy="513360"/>
          </a:xfrm>
          <a:prstGeom prst="rect">
            <a:avLst/>
          </a:prstGeom>
        </p:spPr>
      </p:pic>
    </p:spTree>
    <p:extLst>
      <p:ext uri="{BB962C8B-B14F-4D97-AF65-F5344CB8AC3E}">
        <p14:creationId xmlns:p14="http://schemas.microsoft.com/office/powerpoint/2010/main" val="410500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12462-37FB-636A-3840-07277768EEE2}"/>
              </a:ext>
            </a:extLst>
          </p:cNvPr>
          <p:cNvSpPr>
            <a:spLocks noGrp="1"/>
          </p:cNvSpPr>
          <p:nvPr>
            <p:ph idx="1"/>
          </p:nvPr>
        </p:nvSpPr>
        <p:spPr>
          <a:xfrm>
            <a:off x="510143" y="2579963"/>
            <a:ext cx="6717971" cy="3450696"/>
          </a:xfrm>
        </p:spPr>
        <p:txBody>
          <a:bodyPr>
            <a:normAutofit/>
          </a:bodyPr>
          <a:lstStyle/>
          <a:p>
            <a:r>
              <a:rPr lang="en-GB" sz="2400" dirty="0">
                <a:solidFill>
                  <a:schemeClr val="tx1"/>
                </a:solidFill>
                <a:latin typeface="Arial" panose="020B0604020202020204" pitchFamily="34" charset="0"/>
                <a:cs typeface="Arial" panose="020B0604020202020204" pitchFamily="34" charset="0"/>
              </a:rPr>
              <a:t>Like many other leadership contexts, structures which encourage communication is key with teams across different countries and time zones </a:t>
            </a:r>
          </a:p>
          <a:p>
            <a:r>
              <a:rPr lang="en-GB" sz="2400" dirty="0">
                <a:solidFill>
                  <a:schemeClr val="tx1"/>
                </a:solidFill>
                <a:latin typeface="Arial" panose="020B0604020202020204" pitchFamily="34" charset="0"/>
                <a:cs typeface="Arial" panose="020B0604020202020204" pitchFamily="34" charset="0"/>
              </a:rPr>
              <a:t>A strong collective voice is also necessary to cut through on a global level </a:t>
            </a:r>
          </a:p>
          <a:p>
            <a:pPr marL="0" indent="0">
              <a:buNone/>
            </a:pPr>
            <a:endParaRPr lang="en-GB" dirty="0"/>
          </a:p>
        </p:txBody>
      </p:sp>
      <p:sp>
        <p:nvSpPr>
          <p:cNvPr id="3" name="Title 2">
            <a:extLst>
              <a:ext uri="{FF2B5EF4-FFF2-40B4-BE49-F238E27FC236}">
                <a16:creationId xmlns:a16="http://schemas.microsoft.com/office/drawing/2014/main" id="{7D198335-A5D0-6BA0-CB8A-317A6EF45A7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Global Leadership</a:t>
            </a:r>
          </a:p>
        </p:txBody>
      </p:sp>
      <p:pic>
        <p:nvPicPr>
          <p:cNvPr id="6" name="Graphic 5" descr="Earth globe: Africa and Europe with solid fill">
            <a:extLst>
              <a:ext uri="{FF2B5EF4-FFF2-40B4-BE49-F238E27FC236}">
                <a16:creationId xmlns:a16="http://schemas.microsoft.com/office/drawing/2014/main" id="{551740AA-0B87-F6AD-54D3-CB4EDB49EA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8595" y="2671173"/>
            <a:ext cx="2855720" cy="2855720"/>
          </a:xfrm>
          <a:prstGeom prst="rect">
            <a:avLst/>
          </a:prstGeom>
        </p:spPr>
      </p:pic>
    </p:spTree>
    <p:extLst>
      <p:ext uri="{BB962C8B-B14F-4D97-AF65-F5344CB8AC3E}">
        <p14:creationId xmlns:p14="http://schemas.microsoft.com/office/powerpoint/2010/main" val="110788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29359C-0F12-28A7-9C5D-034369F60824}"/>
              </a:ext>
            </a:extLst>
          </p:cNvPr>
          <p:cNvSpPr>
            <a:spLocks noGrp="1"/>
          </p:cNvSpPr>
          <p:nvPr>
            <p:ph idx="1"/>
          </p:nvPr>
        </p:nvSpPr>
        <p:spPr>
          <a:xfrm>
            <a:off x="234842" y="2051855"/>
            <a:ext cx="6557844" cy="4467817"/>
          </a:xfrm>
        </p:spPr>
        <p:txBody>
          <a:bodyPr>
            <a:normAutofit fontScale="92500" lnSpcReduction="10000"/>
          </a:bodyPr>
          <a:lstStyle/>
          <a:p>
            <a:r>
              <a:rPr lang="en-GB" sz="2400" dirty="0">
                <a:solidFill>
                  <a:schemeClr val="tx1"/>
                </a:solidFill>
                <a:latin typeface="Arial" panose="020B0604020202020204" pitchFamily="34" charset="0"/>
                <a:cs typeface="Arial" panose="020B0604020202020204" pitchFamily="34" charset="0"/>
              </a:rPr>
              <a:t>Building trust and rapport </a:t>
            </a:r>
          </a:p>
          <a:p>
            <a:pPr lvl="2"/>
            <a:r>
              <a:rPr lang="en-GB" sz="1800" dirty="0">
                <a:solidFill>
                  <a:schemeClr val="tx1"/>
                </a:solidFill>
                <a:latin typeface="Arial" panose="020B0604020202020204" pitchFamily="34" charset="0"/>
                <a:cs typeface="Arial" panose="020B0604020202020204" pitchFamily="34" charset="0"/>
              </a:rPr>
              <a:t>Listen to those who know their own countries/localities best. </a:t>
            </a:r>
          </a:p>
          <a:p>
            <a:pPr lvl="2"/>
            <a:r>
              <a:rPr lang="en-GB" sz="1800" dirty="0">
                <a:solidFill>
                  <a:schemeClr val="tx1"/>
                </a:solidFill>
                <a:latin typeface="Arial" panose="020B0604020202020204" pitchFamily="34" charset="0"/>
                <a:cs typeface="Arial" panose="020B0604020202020204" pitchFamily="34" charset="0"/>
              </a:rPr>
              <a:t>Ensure effective communication through regular online meetings, in-person conferences, and written communications where time zones clash</a:t>
            </a:r>
          </a:p>
          <a:p>
            <a:r>
              <a:rPr lang="en-GB" sz="2400" dirty="0">
                <a:solidFill>
                  <a:schemeClr val="tx1"/>
                </a:solidFill>
                <a:latin typeface="Arial" panose="020B0604020202020204" pitchFamily="34" charset="0"/>
                <a:cs typeface="Arial" panose="020B0604020202020204" pitchFamily="34" charset="0"/>
              </a:rPr>
              <a:t>Building trust in your collective voice</a:t>
            </a:r>
          </a:p>
          <a:p>
            <a:pPr lvl="1"/>
            <a:r>
              <a:rPr lang="en-GB" sz="2000" dirty="0">
                <a:solidFill>
                  <a:schemeClr val="tx1"/>
                </a:solidFill>
                <a:latin typeface="Arial" panose="020B0604020202020204" pitchFamily="34" charset="0"/>
                <a:cs typeface="Arial" panose="020B0604020202020204" pitchFamily="34" charset="0"/>
              </a:rPr>
              <a:t>Building a global vision and voice for care</a:t>
            </a:r>
            <a:r>
              <a:rPr lang="en-GB" sz="2000" baseline="300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r>
              <a:rPr lang="en-GB" sz="2000" dirty="0">
                <a:solidFill>
                  <a:schemeClr val="tx1"/>
                </a:solidFill>
                <a:latin typeface="Arial" panose="020B0604020202020204" pitchFamily="34" charset="0"/>
                <a:cs typeface="Arial" panose="020B0604020202020204" pitchFamily="34" charset="0"/>
              </a:rPr>
              <a:t> which can support conversation about care in all localities </a:t>
            </a:r>
          </a:p>
          <a:p>
            <a:pPr lvl="2"/>
            <a:r>
              <a:rPr lang="en-GB" sz="1800" dirty="0">
                <a:solidFill>
                  <a:schemeClr val="tx1"/>
                </a:solidFill>
                <a:latin typeface="Arial" panose="020B0604020202020204" pitchFamily="34" charset="0"/>
                <a:cs typeface="Arial" panose="020B0604020202020204" pitchFamily="34" charset="0"/>
              </a:rPr>
              <a:t>Global Ageing Network ‘Call to Governments’ 2023 – a paper outlining the major issues facing older people’s care, and concrete steps that international governments can take to improve them. </a:t>
            </a:r>
          </a:p>
          <a:p>
            <a:pPr lvl="2"/>
            <a:r>
              <a:rPr lang="en-GB" sz="1800" dirty="0">
                <a:solidFill>
                  <a:schemeClr val="tx1"/>
                </a:solidFill>
                <a:latin typeface="Arial" panose="020B0604020202020204" pitchFamily="34" charset="0"/>
                <a:cs typeface="Arial" panose="020B0604020202020204" pitchFamily="34" charset="0"/>
              </a:rPr>
              <a:t>Adopting positive positions on issues such as person-</a:t>
            </a:r>
            <a:r>
              <a:rPr lang="en-GB" sz="1800" dirty="0" err="1">
                <a:solidFill>
                  <a:schemeClr val="tx1"/>
                </a:solidFill>
                <a:latin typeface="Arial" panose="020B0604020202020204" pitchFamily="34" charset="0"/>
                <a:cs typeface="Arial" panose="020B0604020202020204" pitchFamily="34" charset="0"/>
              </a:rPr>
              <a:t>centered</a:t>
            </a:r>
            <a:r>
              <a:rPr lang="en-GB" sz="1800" dirty="0">
                <a:solidFill>
                  <a:schemeClr val="tx1"/>
                </a:solidFill>
                <a:latin typeface="Arial" panose="020B0604020202020204" pitchFamily="34" charset="0"/>
                <a:cs typeface="Arial" panose="020B0604020202020204" pitchFamily="34" charset="0"/>
              </a:rPr>
              <a:t> care and a rights-based approach, advocating for the voice of older people in all global contexts</a:t>
            </a:r>
          </a:p>
          <a:p>
            <a:endParaRPr lang="en-GB" dirty="0"/>
          </a:p>
        </p:txBody>
      </p:sp>
      <p:sp>
        <p:nvSpPr>
          <p:cNvPr id="3" name="Title 2">
            <a:extLst>
              <a:ext uri="{FF2B5EF4-FFF2-40B4-BE49-F238E27FC236}">
                <a16:creationId xmlns:a16="http://schemas.microsoft.com/office/drawing/2014/main" id="{AE819840-CD9F-52C2-3186-B5488275B8A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Global leadership</a:t>
            </a:r>
          </a:p>
        </p:txBody>
      </p:sp>
      <p:pic>
        <p:nvPicPr>
          <p:cNvPr id="4" name="Picture 2" descr="Global old age care day launches in Glasgow">
            <a:extLst>
              <a:ext uri="{FF2B5EF4-FFF2-40B4-BE49-F238E27FC236}">
                <a16:creationId xmlns:a16="http://schemas.microsoft.com/office/drawing/2014/main" id="{70586CAC-5B87-E57E-E8C5-EFCBC4BD0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524" y="2689749"/>
            <a:ext cx="4894634" cy="3059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DB64A1-CE76-6424-3F66-4C9FBDC22922}"/>
              </a:ext>
            </a:extLst>
          </p:cNvPr>
          <p:cNvSpPr txBox="1"/>
          <p:nvPr/>
        </p:nvSpPr>
        <p:spPr>
          <a:xfrm>
            <a:off x="115389" y="6550223"/>
            <a:ext cx="10241280" cy="307777"/>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https://globalageing.org/wp-content/uploads/2023/03/2023-CALL-TO-GOVERNMENTS-PAPER_Global-Ageing-Network.pdf</a:t>
            </a:r>
          </a:p>
        </p:txBody>
      </p:sp>
    </p:spTree>
    <p:extLst>
      <p:ext uri="{BB962C8B-B14F-4D97-AF65-F5344CB8AC3E}">
        <p14:creationId xmlns:p14="http://schemas.microsoft.com/office/powerpoint/2010/main" val="243785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56F84-C6C7-4558-9B63-01A178F3117F}"/>
              </a:ext>
            </a:extLst>
          </p:cNvPr>
          <p:cNvSpPr>
            <a:spLocks noGrp="1"/>
          </p:cNvSpPr>
          <p:nvPr>
            <p:ph idx="1"/>
          </p:nvPr>
        </p:nvSpPr>
        <p:spPr>
          <a:xfrm>
            <a:off x="335446" y="2217510"/>
            <a:ext cx="8133639" cy="4041776"/>
          </a:xfrm>
        </p:spPr>
        <p:txBody>
          <a:bodyPr/>
          <a:lstStyle/>
          <a:p>
            <a:r>
              <a:rPr lang="en-GB" sz="2400" dirty="0">
                <a:solidFill>
                  <a:schemeClr val="tx1"/>
                </a:solidFill>
                <a:latin typeface="Arial" panose="020B0604020202020204" pitchFamily="34" charset="0"/>
                <a:cs typeface="Arial" panose="020B0604020202020204" pitchFamily="34" charset="0"/>
              </a:rPr>
              <a:t>Benefits to individuals</a:t>
            </a:r>
          </a:p>
          <a:p>
            <a:pPr lvl="1"/>
            <a:r>
              <a:rPr lang="en-GB" sz="2000" dirty="0">
                <a:solidFill>
                  <a:schemeClr val="tx1"/>
                </a:solidFill>
                <a:latin typeface="Arial" panose="020B0604020202020204" pitchFamily="34" charset="0"/>
                <a:cs typeface="Arial" panose="020B0604020202020204" pitchFamily="34" charset="0"/>
              </a:rPr>
              <a:t>Strengthening local practice - learning from one another, sharing ideas</a:t>
            </a:r>
          </a:p>
          <a:p>
            <a:pPr lvl="2"/>
            <a:r>
              <a:rPr lang="en-GB" sz="1800" dirty="0">
                <a:solidFill>
                  <a:schemeClr val="tx1"/>
                </a:solidFill>
                <a:latin typeface="Arial" panose="020B0604020202020204" pitchFamily="34" charset="0"/>
                <a:cs typeface="Arial" panose="020B0604020202020204" pitchFamily="34" charset="0"/>
              </a:rPr>
              <a:t>Recent NCF trip to Norway with some of our members and partners, to learn about the latest developments in care technologies and see them implemented. </a:t>
            </a:r>
          </a:p>
          <a:p>
            <a:r>
              <a:rPr lang="en-GB" sz="2400" dirty="0">
                <a:solidFill>
                  <a:schemeClr val="tx1"/>
                </a:solidFill>
                <a:latin typeface="Arial" panose="020B0604020202020204" pitchFamily="34" charset="0"/>
                <a:cs typeface="Arial" panose="020B0604020202020204" pitchFamily="34" charset="0"/>
              </a:rPr>
              <a:t>Benefits to the global care community </a:t>
            </a:r>
          </a:p>
          <a:p>
            <a:pPr lvl="1"/>
            <a:r>
              <a:rPr lang="en-GB" sz="2000" dirty="0">
                <a:solidFill>
                  <a:schemeClr val="tx1"/>
                </a:solidFill>
                <a:latin typeface="Arial" panose="020B0604020202020204" pitchFamily="34" charset="0"/>
                <a:cs typeface="Arial" panose="020B0604020202020204" pitchFamily="34" charset="0"/>
              </a:rPr>
              <a:t>Leading the sector by modelling and promoting approaches informed by a very wide range of providers and experiences</a:t>
            </a:r>
          </a:p>
          <a:p>
            <a:pPr lvl="2"/>
            <a:r>
              <a:rPr lang="en-GB" sz="1800" dirty="0">
                <a:solidFill>
                  <a:schemeClr val="tx1"/>
                </a:solidFill>
                <a:latin typeface="Arial" panose="020B0604020202020204" pitchFamily="34" charset="0"/>
                <a:cs typeface="Arial" panose="020B0604020202020204" pitchFamily="34" charset="0"/>
              </a:rPr>
              <a:t>Global Ageing Network webinars – putting spotlight on and giving voice to different countries’ issues and practices</a:t>
            </a:r>
            <a:r>
              <a:rPr lang="en-GB" sz="1800" baseline="300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r>
              <a:rPr lang="en-GB" sz="1800" dirty="0">
                <a:solidFill>
                  <a:schemeClr val="tx1"/>
                </a:solidFill>
                <a:latin typeface="Arial" panose="020B0604020202020204" pitchFamily="34" charset="0"/>
                <a:cs typeface="Arial" panose="020B0604020202020204" pitchFamily="34" charset="0"/>
              </a:rPr>
              <a:t>. </a:t>
            </a:r>
          </a:p>
          <a:p>
            <a:endParaRPr lang="en-GB" dirty="0"/>
          </a:p>
        </p:txBody>
      </p:sp>
      <p:sp>
        <p:nvSpPr>
          <p:cNvPr id="3" name="Title 2">
            <a:extLst>
              <a:ext uri="{FF2B5EF4-FFF2-40B4-BE49-F238E27FC236}">
                <a16:creationId xmlns:a16="http://schemas.microsoft.com/office/drawing/2014/main" id="{E0BB358E-B825-A523-E551-EF588A3BDA6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Global leadership</a:t>
            </a:r>
          </a:p>
        </p:txBody>
      </p:sp>
      <p:pic>
        <p:nvPicPr>
          <p:cNvPr id="4" name="Picture 3" descr="A group of people standing in a room&#10;&#10;Description automatically generated">
            <a:extLst>
              <a:ext uri="{FF2B5EF4-FFF2-40B4-BE49-F238E27FC236}">
                <a16:creationId xmlns:a16="http://schemas.microsoft.com/office/drawing/2014/main" id="{C72DBA5F-0CB3-06D5-368B-A3E068E6F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900" y="2217510"/>
            <a:ext cx="2857500" cy="3810000"/>
          </a:xfrm>
          <a:prstGeom prst="rect">
            <a:avLst/>
          </a:prstGeom>
        </p:spPr>
      </p:pic>
      <p:sp>
        <p:nvSpPr>
          <p:cNvPr id="5" name="TextBox 4">
            <a:extLst>
              <a:ext uri="{FF2B5EF4-FFF2-40B4-BE49-F238E27FC236}">
                <a16:creationId xmlns:a16="http://schemas.microsoft.com/office/drawing/2014/main" id="{0B3AC9BD-C93A-72B3-8F09-71A292CF8F6E}"/>
              </a:ext>
            </a:extLst>
          </p:cNvPr>
          <p:cNvSpPr txBox="1"/>
          <p:nvPr/>
        </p:nvSpPr>
        <p:spPr>
          <a:xfrm>
            <a:off x="191589" y="6377973"/>
            <a:ext cx="10241280" cy="307777"/>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https://globalageing.org/webinars-and-rountables/</a:t>
            </a:r>
          </a:p>
        </p:txBody>
      </p:sp>
    </p:spTree>
    <p:extLst>
      <p:ext uri="{BB962C8B-B14F-4D97-AF65-F5344CB8AC3E}">
        <p14:creationId xmlns:p14="http://schemas.microsoft.com/office/powerpoint/2010/main" val="253721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CA50DA-BBE8-4ABD-D0E4-720461FB0E1F}"/>
              </a:ext>
            </a:extLst>
          </p:cNvPr>
          <p:cNvSpPr>
            <a:spLocks noGrp="1"/>
          </p:cNvSpPr>
          <p:nvPr>
            <p:ph idx="1"/>
          </p:nvPr>
        </p:nvSpPr>
        <p:spPr>
          <a:xfrm>
            <a:off x="609600" y="2708124"/>
            <a:ext cx="9877777" cy="3450696"/>
          </a:xfrm>
        </p:spPr>
        <p:txBody>
          <a:bodyPr>
            <a:normAutofit/>
          </a:bodyPr>
          <a:lstStyle/>
          <a:p>
            <a:r>
              <a:rPr lang="en-GB" sz="2800" dirty="0">
                <a:solidFill>
                  <a:schemeClr val="tx1"/>
                </a:solidFill>
                <a:latin typeface="Arial" panose="020B0604020202020204" pitchFamily="34" charset="0"/>
                <a:cs typeface="Arial" panose="020B0604020202020204" pitchFamily="34" charset="0"/>
              </a:rPr>
              <a:t>Structures within:</a:t>
            </a:r>
          </a:p>
          <a:p>
            <a:pPr lvl="1"/>
            <a:r>
              <a:rPr lang="en-GB" sz="2400" dirty="0">
                <a:solidFill>
                  <a:schemeClr val="tx1"/>
                </a:solidFill>
                <a:latin typeface="Arial" panose="020B0604020202020204" pitchFamily="34" charset="0"/>
                <a:cs typeface="Arial" panose="020B0604020202020204" pitchFamily="34" charset="0"/>
              </a:rPr>
              <a:t>organisations</a:t>
            </a:r>
          </a:p>
          <a:p>
            <a:pPr lvl="1"/>
            <a:r>
              <a:rPr lang="en-GB" sz="2400" dirty="0">
                <a:solidFill>
                  <a:schemeClr val="tx1"/>
                </a:solidFill>
                <a:latin typeface="Arial" panose="020B0604020202020204" pitchFamily="34" charset="0"/>
                <a:cs typeface="Arial" panose="020B0604020202020204" pitchFamily="34" charset="0"/>
              </a:rPr>
              <a:t>communities</a:t>
            </a:r>
          </a:p>
          <a:p>
            <a:pPr lvl="1"/>
            <a:r>
              <a:rPr lang="en-GB" sz="2400" dirty="0">
                <a:solidFill>
                  <a:schemeClr val="tx1"/>
                </a:solidFill>
                <a:latin typeface="Arial" panose="020B0604020202020204" pitchFamily="34" charset="0"/>
                <a:cs typeface="Arial" panose="020B0604020202020204" pitchFamily="34" charset="0"/>
              </a:rPr>
              <a:t>global organisations </a:t>
            </a:r>
          </a:p>
          <a:p>
            <a:pPr marL="0" indent="0">
              <a:buNone/>
            </a:pPr>
            <a:r>
              <a:rPr lang="en-GB" sz="2800" dirty="0">
                <a:solidFill>
                  <a:schemeClr val="tx1"/>
                </a:solidFill>
                <a:latin typeface="Arial" panose="020B0604020202020204" pitchFamily="34" charset="0"/>
                <a:cs typeface="Arial" panose="020B0604020202020204" pitchFamily="34" charset="0"/>
              </a:rPr>
              <a:t>which are conducive to effective leadership</a:t>
            </a:r>
          </a:p>
        </p:txBody>
      </p:sp>
      <p:sp>
        <p:nvSpPr>
          <p:cNvPr id="3" name="Title 2">
            <a:extLst>
              <a:ext uri="{FF2B5EF4-FFF2-40B4-BE49-F238E27FC236}">
                <a16:creationId xmlns:a16="http://schemas.microsoft.com/office/drawing/2014/main" id="{02512BBF-F52C-7F45-B66F-8354E463F979}"/>
              </a:ext>
            </a:extLst>
          </p:cNvPr>
          <p:cNvSpPr>
            <a:spLocks noGrp="1"/>
          </p:cNvSpPr>
          <p:nvPr>
            <p:ph type="title"/>
          </p:nvPr>
        </p:nvSpPr>
        <p:spPr/>
        <p:txBody>
          <a:bodyPr/>
          <a:lstStyle/>
          <a:p>
            <a:r>
              <a:rPr lang="en-US" b="1" kern="1200" dirty="0">
                <a:latin typeface="Arial" panose="020B0604020202020204" pitchFamily="34" charset="0"/>
                <a:ea typeface="Calibri" panose="020F0502020204030204" pitchFamily="34" charset="0"/>
                <a:cs typeface="Arial" panose="020B0604020202020204" pitchFamily="34" charset="0"/>
              </a:rPr>
              <a:t>Leadership</a:t>
            </a:r>
            <a:endParaRPr lang="en-GB" dirty="0"/>
          </a:p>
        </p:txBody>
      </p:sp>
    </p:spTree>
    <p:extLst>
      <p:ext uri="{BB962C8B-B14F-4D97-AF65-F5344CB8AC3E}">
        <p14:creationId xmlns:p14="http://schemas.microsoft.com/office/powerpoint/2010/main" val="88955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DCA2-1F21-48B0-86CF-40959B12B7A6}"/>
              </a:ext>
            </a:extLst>
          </p:cNvPr>
          <p:cNvSpPr>
            <a:spLocks noGrp="1"/>
          </p:cNvSpPr>
          <p:nvPr>
            <p:ph type="ctrTitle"/>
          </p:nvPr>
        </p:nvSpPr>
        <p:spPr>
          <a:xfrm>
            <a:off x="2140024" y="1648892"/>
            <a:ext cx="7772400" cy="1780108"/>
          </a:xfrm>
        </p:spPr>
        <p:txBody>
          <a:bodyPr>
            <a:noAutofit/>
          </a:bodyPr>
          <a:lstStyle/>
          <a:p>
            <a:r>
              <a:rPr lang="en-GB" sz="4800" b="1" dirty="0">
                <a:solidFill>
                  <a:schemeClr val="bg1"/>
                </a:solidFill>
                <a:latin typeface="Calibri"/>
                <a:ea typeface="Calibri"/>
                <a:cs typeface="Calibri"/>
              </a:rPr>
              <a:t> </a:t>
            </a:r>
            <a:br>
              <a:rPr lang="en-GB" sz="4800" b="1" dirty="0"/>
            </a:br>
            <a:r>
              <a:rPr lang="en-GB" sz="4800" b="1" dirty="0">
                <a:solidFill>
                  <a:schemeClr val="bg1"/>
                </a:solidFill>
                <a:latin typeface="Calibri"/>
                <a:ea typeface="Calibri"/>
                <a:cs typeface="Calibri"/>
              </a:rPr>
              <a:t>Organisational Structures</a:t>
            </a:r>
          </a:p>
        </p:txBody>
      </p:sp>
      <p:pic>
        <p:nvPicPr>
          <p:cNvPr id="6" name="Content Placeholder 20" descr="Logo&#10;&#10;Description automatically generated">
            <a:extLst>
              <a:ext uri="{FF2B5EF4-FFF2-40B4-BE49-F238E27FC236}">
                <a16:creationId xmlns:a16="http://schemas.microsoft.com/office/drawing/2014/main" id="{40E56AFA-997D-423B-9DF5-48E1857284BC}"/>
              </a:ext>
            </a:extLst>
          </p:cNvPr>
          <p:cNvPicPr>
            <a:picLocks noChangeAspect="1"/>
          </p:cNvPicPr>
          <p:nvPr/>
        </p:nvPicPr>
        <p:blipFill>
          <a:blip r:embed="rId2"/>
          <a:stretch>
            <a:fillRect/>
          </a:stretch>
        </p:blipFill>
        <p:spPr>
          <a:xfrm>
            <a:off x="335360" y="5949280"/>
            <a:ext cx="1008112" cy="513360"/>
          </a:xfrm>
          <a:prstGeom prst="rect">
            <a:avLst/>
          </a:prstGeom>
        </p:spPr>
      </p:pic>
    </p:spTree>
    <p:extLst>
      <p:ext uri="{BB962C8B-B14F-4D97-AF65-F5344CB8AC3E}">
        <p14:creationId xmlns:p14="http://schemas.microsoft.com/office/powerpoint/2010/main" val="209241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91D4D-21E2-62BE-F9AA-9D6F5BA291F4}"/>
              </a:ext>
            </a:extLst>
          </p:cNvPr>
          <p:cNvSpPr>
            <a:spLocks noGrp="1"/>
          </p:cNvSpPr>
          <p:nvPr>
            <p:ph idx="1"/>
          </p:nvPr>
        </p:nvSpPr>
        <p:spPr>
          <a:xfrm>
            <a:off x="357218" y="2577495"/>
            <a:ext cx="9877777" cy="3450696"/>
          </a:xfrm>
        </p:spPr>
        <p:txBody>
          <a:bodyPr>
            <a:normAutofit fontScale="92500" lnSpcReduction="20000"/>
          </a:bodyPr>
          <a:lstStyle/>
          <a:p>
            <a:r>
              <a:rPr lang="en-GB" sz="2800" dirty="0">
                <a:solidFill>
                  <a:schemeClr val="tx1"/>
                </a:solidFill>
                <a:latin typeface="Arial" panose="020B0604020202020204" pitchFamily="34" charset="0"/>
                <a:cs typeface="Arial" panose="020B0604020202020204" pitchFamily="34" charset="0"/>
              </a:rPr>
              <a:t>Effective structures to support leadership include those that:</a:t>
            </a:r>
          </a:p>
          <a:p>
            <a:pPr lvl="1"/>
            <a:r>
              <a:rPr lang="en-GB" sz="2800" dirty="0">
                <a:solidFill>
                  <a:schemeClr val="tx1"/>
                </a:solidFill>
                <a:latin typeface="Arial" panose="020B0604020202020204" pitchFamily="34" charset="0"/>
                <a:cs typeface="Arial" panose="020B0604020202020204" pitchFamily="34" charset="0"/>
              </a:rPr>
              <a:t>Make effective use of the different skills and learning styles that individuals bring to the workforce</a:t>
            </a:r>
          </a:p>
          <a:p>
            <a:pPr lvl="1"/>
            <a:r>
              <a:rPr lang="en-GB" sz="2800" dirty="0">
                <a:solidFill>
                  <a:schemeClr val="tx1"/>
                </a:solidFill>
                <a:latin typeface="Arial" panose="020B0604020202020204" pitchFamily="34" charset="0"/>
                <a:cs typeface="Arial" panose="020B0604020202020204" pitchFamily="34" charset="0"/>
              </a:rPr>
              <a:t>Introduce a focus on reflection and learning </a:t>
            </a:r>
          </a:p>
          <a:p>
            <a:pPr lvl="1"/>
            <a:r>
              <a:rPr lang="en-GB" sz="2800" dirty="0">
                <a:solidFill>
                  <a:schemeClr val="tx1"/>
                </a:solidFill>
                <a:latin typeface="Arial" panose="020B0604020202020204" pitchFamily="34" charset="0"/>
                <a:cs typeface="Arial" panose="020B0604020202020204" pitchFamily="34" charset="0"/>
              </a:rPr>
              <a:t>Focus on collaboration and strategies for stability during times of change</a:t>
            </a:r>
          </a:p>
          <a:p>
            <a:pPr lvl="1"/>
            <a:r>
              <a:rPr lang="en-GB" sz="2800" dirty="0">
                <a:solidFill>
                  <a:schemeClr val="tx1"/>
                </a:solidFill>
                <a:latin typeface="Arial" panose="020B0604020202020204" pitchFamily="34" charset="0"/>
                <a:cs typeface="Arial" panose="020B0604020202020204" pitchFamily="34" charset="0"/>
              </a:rPr>
              <a:t>In order to achieve the above, it is also necessary to have good communication within and between different levels in the organisation</a:t>
            </a:r>
          </a:p>
          <a:p>
            <a:pPr marL="0" indent="0">
              <a:buNone/>
            </a:pPr>
            <a:endParaRPr lang="en-GB"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C5D1A17-75E8-5B07-89B3-7F627F21D33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Effective leadership on an organisational level </a:t>
            </a:r>
          </a:p>
        </p:txBody>
      </p:sp>
    </p:spTree>
    <p:extLst>
      <p:ext uri="{BB962C8B-B14F-4D97-AF65-F5344CB8AC3E}">
        <p14:creationId xmlns:p14="http://schemas.microsoft.com/office/powerpoint/2010/main" val="7254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A24D57-013C-F149-E5DF-12702C327777}"/>
              </a:ext>
            </a:extLst>
          </p:cNvPr>
          <p:cNvSpPr>
            <a:spLocks noGrp="1"/>
          </p:cNvSpPr>
          <p:nvPr>
            <p:ph idx="1"/>
          </p:nvPr>
        </p:nvSpPr>
        <p:spPr>
          <a:xfrm>
            <a:off x="324559" y="2291216"/>
            <a:ext cx="6664069" cy="3450696"/>
          </a:xfrm>
        </p:spPr>
        <p:txBody>
          <a:bodyPr>
            <a:normAutofit fontScale="85000" lnSpcReduction="20000"/>
          </a:bodyPr>
          <a:lstStyle/>
          <a:p>
            <a:r>
              <a:rPr lang="en-GB" sz="2600" b="1" dirty="0">
                <a:solidFill>
                  <a:schemeClr val="tx1"/>
                </a:solidFill>
                <a:latin typeface="Arial" panose="020B0604020202020204" pitchFamily="34" charset="0"/>
                <a:cs typeface="Arial" panose="020B0604020202020204" pitchFamily="34" charset="0"/>
              </a:rPr>
              <a:t>Make effective use of the different skills and learning styles that individuals bring to the workforce</a:t>
            </a:r>
          </a:p>
          <a:p>
            <a:pPr lvl="1"/>
            <a:r>
              <a:rPr lang="en-GB" sz="2200" dirty="0">
                <a:solidFill>
                  <a:schemeClr val="tx1"/>
                </a:solidFill>
                <a:latin typeface="Arial" panose="020B0604020202020204" pitchFamily="34" charset="0"/>
                <a:cs typeface="Arial" panose="020B0604020202020204" pitchFamily="34" charset="0"/>
              </a:rPr>
              <a:t>Appropriate delegation of tasks – My Home Life England Professional Support and Development Programme for senior care home staff members finds that delegation improves team cohesion and creates important boundaries around leadership roles which can be complex and demanding</a:t>
            </a:r>
            <a:r>
              <a:rPr lang="en-GB" sz="2600" baseline="300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r>
              <a:rPr lang="en-GB" sz="2200" dirty="0">
                <a:solidFill>
                  <a:schemeClr val="tx1"/>
                </a:solidFill>
                <a:latin typeface="Arial" panose="020B0604020202020204" pitchFamily="34" charset="0"/>
                <a:cs typeface="Arial" panose="020B0604020202020204" pitchFamily="34" charset="0"/>
              </a:rPr>
              <a:t>.</a:t>
            </a:r>
          </a:p>
          <a:p>
            <a:pPr lvl="1"/>
            <a:r>
              <a:rPr lang="en-GB" sz="2200" dirty="0">
                <a:solidFill>
                  <a:schemeClr val="tx1"/>
                </a:solidFill>
                <a:latin typeface="Arial" panose="020B0604020202020204" pitchFamily="34" charset="0"/>
                <a:cs typeface="Arial" panose="020B0604020202020204" pitchFamily="34" charset="0"/>
              </a:rPr>
              <a:t>Honey and Mumford</a:t>
            </a:r>
            <a:r>
              <a:rPr lang="en-GB" sz="2600" baseline="30000" dirty="0">
                <a:solidFill>
                  <a:schemeClr val="tx1"/>
                </a:solidFill>
                <a:latin typeface="Arial" panose="020B0604020202020204" pitchFamily="34" charset="0"/>
                <a:cs typeface="Arial" panose="020B0604020202020204" pitchFamily="34" charset="0"/>
              </a:rPr>
              <a:t>2</a:t>
            </a:r>
            <a:r>
              <a:rPr lang="en-GB" sz="2200" dirty="0">
                <a:solidFill>
                  <a:schemeClr val="tx1"/>
                </a:solidFill>
                <a:latin typeface="Arial" panose="020B0604020202020204" pitchFamily="34" charset="0"/>
                <a:cs typeface="Arial" panose="020B0604020202020204" pitchFamily="34" charset="0"/>
              </a:rPr>
              <a:t> have developed a tool to understand the learning styles of your workforce (Activist, Reflector, Pragmatist, Theorist), making it possible to support them effectively</a:t>
            </a:r>
          </a:p>
          <a:p>
            <a:pPr lvl="1"/>
            <a:endParaRPr lang="en-GB" dirty="0"/>
          </a:p>
        </p:txBody>
      </p:sp>
      <p:sp>
        <p:nvSpPr>
          <p:cNvPr id="3" name="Title 2">
            <a:extLst>
              <a:ext uri="{FF2B5EF4-FFF2-40B4-BE49-F238E27FC236}">
                <a16:creationId xmlns:a16="http://schemas.microsoft.com/office/drawing/2014/main" id="{550A5C35-0D4E-8307-8B80-B738053109E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Effective leadership on an organisational level </a:t>
            </a:r>
          </a:p>
        </p:txBody>
      </p:sp>
      <p:sp>
        <p:nvSpPr>
          <p:cNvPr id="4" name="TextBox 3">
            <a:extLst>
              <a:ext uri="{FF2B5EF4-FFF2-40B4-BE49-F238E27FC236}">
                <a16:creationId xmlns:a16="http://schemas.microsoft.com/office/drawing/2014/main" id="{FE6BF651-10B2-26CD-727C-579075DD0435}"/>
              </a:ext>
            </a:extLst>
          </p:cNvPr>
          <p:cNvSpPr txBox="1"/>
          <p:nvPr/>
        </p:nvSpPr>
        <p:spPr>
          <a:xfrm>
            <a:off x="201168" y="5943600"/>
            <a:ext cx="10241280"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1. https://myhomelife.org.uk/wp-content/uploads/2023/11/MHLE_PSDP_Annual-Report_2023.pdf</a:t>
            </a:r>
          </a:p>
          <a:p>
            <a:r>
              <a:rPr lang="en-GB" sz="1400" dirty="0">
                <a:latin typeface="Arial" panose="020B0604020202020204" pitchFamily="34" charset="0"/>
                <a:cs typeface="Arial" panose="020B0604020202020204" pitchFamily="34" charset="0"/>
              </a:rPr>
              <a:t> 2. https://ukdiss.com/examples/models-in-education-and-training.php</a:t>
            </a:r>
          </a:p>
        </p:txBody>
      </p:sp>
      <p:pic>
        <p:nvPicPr>
          <p:cNvPr id="5" name="Picture 2" descr="⋆ Learning Styles: Peter Honey and Alan Mumford Learning Styles">
            <a:extLst>
              <a:ext uri="{FF2B5EF4-FFF2-40B4-BE49-F238E27FC236}">
                <a16:creationId xmlns:a16="http://schemas.microsoft.com/office/drawing/2014/main" id="{469CCF9D-0064-C06A-3F9F-995947705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545" y="2481941"/>
            <a:ext cx="5008740" cy="357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9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E19FE9-D50D-2855-2A7C-12290E01AA91}"/>
              </a:ext>
            </a:extLst>
          </p:cNvPr>
          <p:cNvSpPr>
            <a:spLocks noGrp="1"/>
          </p:cNvSpPr>
          <p:nvPr>
            <p:ph idx="1"/>
          </p:nvPr>
        </p:nvSpPr>
        <p:spPr>
          <a:xfrm>
            <a:off x="312367" y="2041980"/>
            <a:ext cx="5130489" cy="3681126"/>
          </a:xfrm>
        </p:spPr>
        <p:txBody>
          <a:bodyPr>
            <a:normAutofit fontScale="92500" lnSpcReduction="10000"/>
          </a:bodyPr>
          <a:lstStyle/>
          <a:p>
            <a:r>
              <a:rPr lang="en-GB" sz="2200" b="1" dirty="0">
                <a:solidFill>
                  <a:schemeClr val="tx1"/>
                </a:solidFill>
                <a:latin typeface="Arial" panose="020B0604020202020204" pitchFamily="34" charset="0"/>
                <a:cs typeface="Arial" panose="020B0604020202020204" pitchFamily="34" charset="0"/>
              </a:rPr>
              <a:t>Introduce collaboration and strategies for stability during times of change</a:t>
            </a:r>
          </a:p>
          <a:p>
            <a:r>
              <a:rPr lang="en-GB" sz="2200" dirty="0">
                <a:solidFill>
                  <a:schemeClr val="tx1"/>
                </a:solidFill>
                <a:latin typeface="Arial" panose="020B0604020202020204" pitchFamily="34" charset="0"/>
                <a:cs typeface="Arial" panose="020B0604020202020204" pitchFamily="34" charset="0"/>
              </a:rPr>
              <a:t>Top-down change initiatives often follow the Kubler-Ross Change Curve</a:t>
            </a:r>
            <a:r>
              <a:rPr lang="en-GB" sz="2200" baseline="300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r>
              <a:rPr lang="en-GB" sz="2200" dirty="0">
                <a:solidFill>
                  <a:schemeClr val="tx1"/>
                </a:solidFill>
                <a:latin typeface="Arial" panose="020B0604020202020204" pitchFamily="34" charset="0"/>
                <a:cs typeface="Arial" panose="020B0604020202020204" pitchFamily="34" charset="0"/>
              </a:rPr>
              <a:t>. Reducing the ‘depression’ stage is key to successful change.</a:t>
            </a:r>
          </a:p>
          <a:p>
            <a:pPr lvl="1"/>
            <a:r>
              <a:rPr lang="en-GB" sz="1900" dirty="0">
                <a:solidFill>
                  <a:schemeClr val="tx1"/>
                </a:solidFill>
                <a:latin typeface="Arial" panose="020B0604020202020204" pitchFamily="34" charset="0"/>
                <a:cs typeface="Arial" panose="020B0604020202020204" pitchFamily="34" charset="0"/>
              </a:rPr>
              <a:t>Create open communication with reluctant workforce members and listen to their feedback – they might be right. </a:t>
            </a:r>
          </a:p>
          <a:p>
            <a:pPr lvl="1"/>
            <a:r>
              <a:rPr lang="en-GB" sz="1900" dirty="0">
                <a:solidFill>
                  <a:schemeClr val="tx1"/>
                </a:solidFill>
                <a:latin typeface="Arial" panose="020B0604020202020204" pitchFamily="34" charset="0"/>
                <a:cs typeface="Arial" panose="020B0604020202020204" pitchFamily="34" charset="0"/>
              </a:rPr>
              <a:t>Designate ‘champion’ staff members (</a:t>
            </a:r>
            <a:r>
              <a:rPr lang="en-GB" sz="1900" dirty="0" err="1">
                <a:solidFill>
                  <a:schemeClr val="tx1"/>
                </a:solidFill>
                <a:latin typeface="Arial" panose="020B0604020202020204" pitchFamily="34" charset="0"/>
                <a:cs typeface="Arial" panose="020B0604020202020204" pitchFamily="34" charset="0"/>
              </a:rPr>
              <a:t>eg</a:t>
            </a:r>
            <a:r>
              <a:rPr lang="en-GB" sz="1900" dirty="0">
                <a:solidFill>
                  <a:schemeClr val="tx1"/>
                </a:solidFill>
                <a:latin typeface="Arial" panose="020B0604020202020204" pitchFamily="34" charset="0"/>
                <a:cs typeface="Arial" panose="020B0604020202020204" pitchFamily="34" charset="0"/>
              </a:rPr>
              <a:t> Digital Champions</a:t>
            </a:r>
            <a:r>
              <a:rPr lang="en-GB" sz="1900" baseline="30000" dirty="0">
                <a:solidFill>
                  <a:schemeClr val="tx1"/>
                </a:solidFill>
                <a:latin typeface="Arial" panose="020B0604020202020204" pitchFamily="34" charset="0"/>
                <a:cs typeface="Arial" panose="020B0604020202020204" pitchFamily="34" charset="0"/>
              </a:rPr>
              <a:t>2</a:t>
            </a:r>
            <a:r>
              <a:rPr lang="en-GB" sz="1900" dirty="0">
                <a:solidFill>
                  <a:schemeClr val="tx1"/>
                </a:solidFill>
                <a:latin typeface="Arial" panose="020B0604020202020204" pitchFamily="34" charset="0"/>
                <a:cs typeface="Arial" panose="020B0604020202020204" pitchFamily="34" charset="0"/>
              </a:rPr>
              <a:t>) who are open to change and can help you pave the way to integration.</a:t>
            </a:r>
          </a:p>
          <a:p>
            <a:endParaRPr lang="en-GB" dirty="0"/>
          </a:p>
        </p:txBody>
      </p:sp>
      <p:sp>
        <p:nvSpPr>
          <p:cNvPr id="3" name="Title 2">
            <a:extLst>
              <a:ext uri="{FF2B5EF4-FFF2-40B4-BE49-F238E27FC236}">
                <a16:creationId xmlns:a16="http://schemas.microsoft.com/office/drawing/2014/main" id="{6B3B8FFE-5124-2D3D-FC6F-09202343990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Effective leadership on an organisational level </a:t>
            </a:r>
          </a:p>
        </p:txBody>
      </p:sp>
      <p:sp>
        <p:nvSpPr>
          <p:cNvPr id="4" name="TextBox 3">
            <a:extLst>
              <a:ext uri="{FF2B5EF4-FFF2-40B4-BE49-F238E27FC236}">
                <a16:creationId xmlns:a16="http://schemas.microsoft.com/office/drawing/2014/main" id="{B2D64A3F-8E65-878F-009E-2CB973F3A37E}"/>
              </a:ext>
            </a:extLst>
          </p:cNvPr>
          <p:cNvSpPr txBox="1"/>
          <p:nvPr/>
        </p:nvSpPr>
        <p:spPr>
          <a:xfrm>
            <a:off x="201168" y="5943600"/>
            <a:ext cx="10241280" cy="738664"/>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https://online.visual-paradigm.com/infoart/templates/kubler-ross-change-curve/ </a:t>
            </a:r>
          </a:p>
          <a:p>
            <a:pPr marL="342900" indent="-342900">
              <a:buAutoNum type="arabicPeriod"/>
            </a:pPr>
            <a:r>
              <a:rPr lang="en-GB" sz="1400" dirty="0">
                <a:latin typeface="Arial" panose="020B0604020202020204" pitchFamily="34" charset="0"/>
                <a:cs typeface="Arial" panose="020B0604020202020204" pitchFamily="34" charset="0"/>
              </a:rPr>
              <a:t>https://www.skillsforcare.org.uk/Support-for-leaders-and-managers/Managing-a-service/Digital-technology-and-social-care/Digital-champions.aspx</a:t>
            </a:r>
          </a:p>
        </p:txBody>
      </p:sp>
      <p:pic>
        <p:nvPicPr>
          <p:cNvPr id="6" name="Picture 2">
            <a:extLst>
              <a:ext uri="{FF2B5EF4-FFF2-40B4-BE49-F238E27FC236}">
                <a16:creationId xmlns:a16="http://schemas.microsoft.com/office/drawing/2014/main" id="{3F1C6A5F-F5AF-AE64-F58E-464E34620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244" y="2533841"/>
            <a:ext cx="5803641" cy="318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3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F7F73-8088-ECD9-0F21-2680AF8FD409}"/>
              </a:ext>
            </a:extLst>
          </p:cNvPr>
          <p:cNvSpPr>
            <a:spLocks noGrp="1"/>
          </p:cNvSpPr>
          <p:nvPr>
            <p:ph idx="1"/>
          </p:nvPr>
        </p:nvSpPr>
        <p:spPr>
          <a:xfrm>
            <a:off x="255596" y="2446867"/>
            <a:ext cx="5912954" cy="3450696"/>
          </a:xfrm>
        </p:spPr>
        <p:txBody>
          <a:bodyPr>
            <a:normAutofit fontScale="92500"/>
          </a:bodyPr>
          <a:lstStyle/>
          <a:p>
            <a:r>
              <a:rPr lang="en-GB" sz="3000" b="1" dirty="0">
                <a:solidFill>
                  <a:schemeClr val="tx1"/>
                </a:solidFill>
                <a:latin typeface="Arial" panose="020B0604020202020204" pitchFamily="34" charset="0"/>
                <a:cs typeface="Arial" panose="020B0604020202020204" pitchFamily="34" charset="0"/>
              </a:rPr>
              <a:t>Implement structures conducive to reflection and learning</a:t>
            </a:r>
          </a:p>
          <a:p>
            <a:pPr lvl="1"/>
            <a:r>
              <a:rPr lang="en-GB" sz="2600" dirty="0">
                <a:solidFill>
                  <a:schemeClr val="tx1"/>
                </a:solidFill>
                <a:latin typeface="Arial" panose="020B0604020202020204" pitchFamily="34" charset="0"/>
                <a:cs typeface="Arial" panose="020B0604020202020204" pitchFamily="34" charset="0"/>
              </a:rPr>
              <a:t>Embed reflection into processes and projects using tools such as Gibbs’ Reflective Learning Cycle</a:t>
            </a:r>
            <a:r>
              <a:rPr lang="en-GB" sz="2600" baseline="300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r>
              <a:rPr lang="en-GB" sz="2600" dirty="0">
                <a:solidFill>
                  <a:schemeClr val="tx1"/>
                </a:solidFill>
                <a:latin typeface="Arial" panose="020B0604020202020204" pitchFamily="34" charset="0"/>
                <a:cs typeface="Arial" panose="020B0604020202020204" pitchFamily="34" charset="0"/>
              </a:rPr>
              <a:t>.</a:t>
            </a:r>
          </a:p>
          <a:p>
            <a:pPr lvl="1"/>
            <a:r>
              <a:rPr lang="en-GB" sz="2600" dirty="0">
                <a:solidFill>
                  <a:schemeClr val="tx1"/>
                </a:solidFill>
                <a:latin typeface="Arial" panose="020B0604020202020204" pitchFamily="34" charset="0"/>
                <a:cs typeface="Arial" panose="020B0604020202020204" pitchFamily="34" charset="0"/>
              </a:rPr>
              <a:t>Be sure to implement and follow-up with the Action Plan developed in future. </a:t>
            </a:r>
          </a:p>
          <a:p>
            <a:endParaRPr lang="en-GB" dirty="0"/>
          </a:p>
        </p:txBody>
      </p:sp>
      <p:sp>
        <p:nvSpPr>
          <p:cNvPr id="3" name="Title 2">
            <a:extLst>
              <a:ext uri="{FF2B5EF4-FFF2-40B4-BE49-F238E27FC236}">
                <a16:creationId xmlns:a16="http://schemas.microsoft.com/office/drawing/2014/main" id="{D466B776-EFE5-F77D-5F6E-F2FBAC81D2A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Effective leadership on an organisational level </a:t>
            </a:r>
            <a:endParaRPr lang="en-GB" dirty="0"/>
          </a:p>
        </p:txBody>
      </p:sp>
      <p:pic>
        <p:nvPicPr>
          <p:cNvPr id="4" name="Picture 2" descr="Gibbs' reflective cycle | The University of Edinburgh">
            <a:extLst>
              <a:ext uri="{FF2B5EF4-FFF2-40B4-BE49-F238E27FC236}">
                <a16:creationId xmlns:a16="http://schemas.microsoft.com/office/drawing/2014/main" id="{1285674F-C05B-7185-A008-3AFB8F0A4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029" y="1439317"/>
            <a:ext cx="7194035" cy="4838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ECBB66-B395-AA5A-A979-E01913CD41F6}"/>
              </a:ext>
            </a:extLst>
          </p:cNvPr>
          <p:cNvSpPr txBox="1"/>
          <p:nvPr/>
        </p:nvSpPr>
        <p:spPr>
          <a:xfrm>
            <a:off x="255596" y="6126163"/>
            <a:ext cx="10241280" cy="307777"/>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https://www.slideshare.net/slideshow/elegant-digital-marketing-agency-presentationpptx/256482092</a:t>
            </a:r>
          </a:p>
        </p:txBody>
      </p:sp>
    </p:spTree>
    <p:extLst>
      <p:ext uri="{BB962C8B-B14F-4D97-AF65-F5344CB8AC3E}">
        <p14:creationId xmlns:p14="http://schemas.microsoft.com/office/powerpoint/2010/main" val="50197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DCA2-1F21-48B0-86CF-40959B12B7A6}"/>
              </a:ext>
            </a:extLst>
          </p:cNvPr>
          <p:cNvSpPr>
            <a:spLocks noGrp="1"/>
          </p:cNvSpPr>
          <p:nvPr>
            <p:ph type="ctrTitle"/>
          </p:nvPr>
        </p:nvSpPr>
        <p:spPr>
          <a:xfrm>
            <a:off x="2140024" y="1648892"/>
            <a:ext cx="7772400" cy="1780108"/>
          </a:xfrm>
        </p:spPr>
        <p:txBody>
          <a:bodyPr>
            <a:noAutofit/>
          </a:bodyPr>
          <a:lstStyle/>
          <a:p>
            <a:r>
              <a:rPr lang="en-GB" sz="4800" b="1" dirty="0">
                <a:solidFill>
                  <a:schemeClr val="bg1"/>
                </a:solidFill>
                <a:latin typeface="Calibri"/>
                <a:ea typeface="Calibri"/>
                <a:cs typeface="Calibri"/>
              </a:rPr>
              <a:t> </a:t>
            </a:r>
            <a:br>
              <a:rPr lang="en-GB" sz="4800" b="1" dirty="0"/>
            </a:br>
            <a:r>
              <a:rPr lang="en-GB" sz="4800" b="1" dirty="0">
                <a:solidFill>
                  <a:schemeClr val="bg1"/>
                </a:solidFill>
                <a:latin typeface="Calibri"/>
                <a:ea typeface="Calibri"/>
                <a:cs typeface="Calibri"/>
              </a:rPr>
              <a:t>Community Structures</a:t>
            </a:r>
          </a:p>
        </p:txBody>
      </p:sp>
      <p:pic>
        <p:nvPicPr>
          <p:cNvPr id="6" name="Content Placeholder 20" descr="Logo&#10;&#10;Description automatically generated">
            <a:extLst>
              <a:ext uri="{FF2B5EF4-FFF2-40B4-BE49-F238E27FC236}">
                <a16:creationId xmlns:a16="http://schemas.microsoft.com/office/drawing/2014/main" id="{40E56AFA-997D-423B-9DF5-48E1857284BC}"/>
              </a:ext>
            </a:extLst>
          </p:cNvPr>
          <p:cNvPicPr>
            <a:picLocks noChangeAspect="1"/>
          </p:cNvPicPr>
          <p:nvPr/>
        </p:nvPicPr>
        <p:blipFill>
          <a:blip r:embed="rId2"/>
          <a:stretch>
            <a:fillRect/>
          </a:stretch>
        </p:blipFill>
        <p:spPr>
          <a:xfrm>
            <a:off x="335360" y="5949280"/>
            <a:ext cx="1008112" cy="513360"/>
          </a:xfrm>
          <a:prstGeom prst="rect">
            <a:avLst/>
          </a:prstGeom>
        </p:spPr>
      </p:pic>
    </p:spTree>
    <p:extLst>
      <p:ext uri="{BB962C8B-B14F-4D97-AF65-F5344CB8AC3E}">
        <p14:creationId xmlns:p14="http://schemas.microsoft.com/office/powerpoint/2010/main" val="194315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A55FA3-6E91-9ACA-8A4C-67026A0E83D7}"/>
              </a:ext>
            </a:extLst>
          </p:cNvPr>
          <p:cNvSpPr>
            <a:spLocks noGrp="1"/>
          </p:cNvSpPr>
          <p:nvPr>
            <p:ph idx="1"/>
          </p:nvPr>
        </p:nvSpPr>
        <p:spPr>
          <a:xfrm>
            <a:off x="378988" y="2403323"/>
            <a:ext cx="5858526" cy="3722839"/>
          </a:xfrm>
        </p:spPr>
        <p:txBody>
          <a:bodyPr>
            <a:normAutofit fontScale="92500" lnSpcReduction="10000"/>
          </a:bodyPr>
          <a:lstStyle/>
          <a:p>
            <a:r>
              <a:rPr lang="en-GB" sz="2200" b="1" dirty="0">
                <a:solidFill>
                  <a:schemeClr val="tx1"/>
                </a:solidFill>
                <a:latin typeface="Arial" panose="020B0604020202020204" pitchFamily="34" charset="0"/>
                <a:cs typeface="Arial" panose="020B0604020202020204" pitchFamily="34" charset="0"/>
              </a:rPr>
              <a:t>Building broader community structures </a:t>
            </a:r>
          </a:p>
          <a:p>
            <a:r>
              <a:rPr lang="en-GB" sz="2200" dirty="0">
                <a:solidFill>
                  <a:schemeClr val="tx1"/>
                </a:solidFill>
                <a:latin typeface="Arial" panose="020B0604020202020204" pitchFamily="34" charset="0"/>
                <a:cs typeface="Arial" panose="020B0604020202020204" pitchFamily="34" charset="0"/>
              </a:rPr>
              <a:t>Implementing initiatives which involve the local community, to improve cohesion and drive community connection.</a:t>
            </a:r>
          </a:p>
          <a:p>
            <a:pPr lvl="1"/>
            <a:r>
              <a:rPr lang="en-GB" sz="1900" dirty="0">
                <a:solidFill>
                  <a:schemeClr val="tx1"/>
                </a:solidFill>
                <a:latin typeface="Arial" panose="020B0604020202020204" pitchFamily="34" charset="0"/>
                <a:cs typeface="Arial" panose="020B0604020202020204" pitchFamily="34" charset="0"/>
              </a:rPr>
              <a:t>My Home Life</a:t>
            </a:r>
            <a:r>
              <a:rPr lang="en-GB" sz="2200" baseline="30000" dirty="0">
                <a:solidFill>
                  <a:schemeClr val="tx1"/>
                </a:solidFill>
                <a:effectLst/>
                <a:latin typeface="Arial" panose="020B0604020202020204" pitchFamily="34" charset="0"/>
                <a:ea typeface="Aptos" panose="020B0004020202020204" pitchFamily="34" charset="0"/>
                <a:cs typeface="Arial" panose="020B0604020202020204" pitchFamily="34" charset="0"/>
              </a:rPr>
              <a:t>1</a:t>
            </a:r>
            <a:r>
              <a:rPr lang="en-GB" sz="1900" dirty="0">
                <a:solidFill>
                  <a:schemeClr val="tx1"/>
                </a:solidFill>
                <a:latin typeface="Arial" panose="020B0604020202020204" pitchFamily="34" charset="0"/>
                <a:cs typeface="Arial" panose="020B0604020202020204" pitchFamily="34" charset="0"/>
              </a:rPr>
              <a:t> runs a series of programmes designed to this end under the title ‘Intergenerational Linking’</a:t>
            </a:r>
          </a:p>
          <a:p>
            <a:pPr lvl="1"/>
            <a:r>
              <a:rPr lang="en-GB" sz="1900" dirty="0">
                <a:solidFill>
                  <a:schemeClr val="tx1"/>
                </a:solidFill>
                <a:latin typeface="Arial" panose="020B0604020202020204" pitchFamily="34" charset="0"/>
                <a:cs typeface="Arial" panose="020B0604020202020204" pitchFamily="34" charset="0"/>
              </a:rPr>
              <a:t>Care Home </a:t>
            </a:r>
            <a:r>
              <a:rPr lang="en-GB" sz="1900" dirty="0" err="1">
                <a:solidFill>
                  <a:schemeClr val="tx1"/>
                </a:solidFill>
                <a:latin typeface="Arial" panose="020B0604020202020204" pitchFamily="34" charset="0"/>
                <a:cs typeface="Arial" panose="020B0604020202020204" pitchFamily="34" charset="0"/>
              </a:rPr>
              <a:t>FaNs</a:t>
            </a:r>
            <a:r>
              <a:rPr lang="en-GB" sz="1900" dirty="0">
                <a:solidFill>
                  <a:schemeClr val="tx1"/>
                </a:solidFill>
                <a:latin typeface="Arial" panose="020B0604020202020204" pitchFamily="34" charset="0"/>
                <a:cs typeface="Arial" panose="020B0604020202020204" pitchFamily="34" charset="0"/>
              </a:rPr>
              <a:t> (Friends and Neighbours) – encouraging and enabling care settings to develop connections with their local community schools, businesses etc</a:t>
            </a:r>
          </a:p>
          <a:p>
            <a:pPr lvl="1"/>
            <a:r>
              <a:rPr lang="en-GB" sz="1900" dirty="0">
                <a:solidFill>
                  <a:schemeClr val="tx1"/>
                </a:solidFill>
                <a:latin typeface="Arial" panose="020B0604020202020204" pitchFamily="34" charset="0"/>
                <a:cs typeface="Arial" panose="020B0604020202020204" pitchFamily="34" charset="0"/>
              </a:rPr>
              <a:t>11 original locations, with resources online to help anyone else get involved.</a:t>
            </a:r>
          </a:p>
          <a:p>
            <a:endParaRPr lang="en-GB" dirty="0"/>
          </a:p>
        </p:txBody>
      </p:sp>
      <p:sp>
        <p:nvSpPr>
          <p:cNvPr id="3" name="Title 2">
            <a:extLst>
              <a:ext uri="{FF2B5EF4-FFF2-40B4-BE49-F238E27FC236}">
                <a16:creationId xmlns:a16="http://schemas.microsoft.com/office/drawing/2014/main" id="{4E7B49A5-88FB-1ED4-82FE-8283D1EE978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Community Leadership</a:t>
            </a:r>
          </a:p>
        </p:txBody>
      </p:sp>
      <p:pic>
        <p:nvPicPr>
          <p:cNvPr id="4" name="Picture 4">
            <a:extLst>
              <a:ext uri="{FF2B5EF4-FFF2-40B4-BE49-F238E27FC236}">
                <a16:creationId xmlns:a16="http://schemas.microsoft.com/office/drawing/2014/main" id="{6A69A361-F3B4-CD26-6E48-EEEDF2936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029" y="2230789"/>
            <a:ext cx="4049262" cy="40492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AA0DFB-B07B-3435-2378-7D1D6A24963F}"/>
              </a:ext>
            </a:extLst>
          </p:cNvPr>
          <p:cNvSpPr txBox="1"/>
          <p:nvPr/>
        </p:nvSpPr>
        <p:spPr>
          <a:xfrm>
            <a:off x="255596" y="6126163"/>
            <a:ext cx="10241280" cy="307777"/>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https://myhomelife.org.uk/intergenerational-linking/</a:t>
            </a:r>
          </a:p>
        </p:txBody>
      </p:sp>
    </p:spTree>
    <p:extLst>
      <p:ext uri="{BB962C8B-B14F-4D97-AF65-F5344CB8AC3E}">
        <p14:creationId xmlns:p14="http://schemas.microsoft.com/office/powerpoint/2010/main" val="425879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15CD00A4B2EF4ABB439483F270DB70" ma:contentTypeVersion="15" ma:contentTypeDescription="Create a new document." ma:contentTypeScope="" ma:versionID="5b6368b462769748c342fa591291163d">
  <xsd:schema xmlns:xsd="http://www.w3.org/2001/XMLSchema" xmlns:xs="http://www.w3.org/2001/XMLSchema" xmlns:p="http://schemas.microsoft.com/office/2006/metadata/properties" xmlns:ns2="637afc70-29cf-4944-8f26-2d422b54d919" xmlns:ns3="45c248da-f24d-4ecd-8932-74b3e9d261d3" targetNamespace="http://schemas.microsoft.com/office/2006/metadata/properties" ma:root="true" ma:fieldsID="354bdc4abc2bd4ad75e2c73344344b89" ns2:_="" ns3:_="">
    <xsd:import namespace="637afc70-29cf-4944-8f26-2d422b54d919"/>
    <xsd:import namespace="45c248da-f24d-4ecd-8932-74b3e9d261d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afc70-29cf-4944-8f26-2d422b54d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85cf6c9-cb42-4e99-b1a8-d4a70152159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c248da-f24d-4ecd-8932-74b3e9d261d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14701a8-4922-43cb-a8af-7771e4225cba}" ma:internalName="TaxCatchAll" ma:showField="CatchAllData" ma:web="45c248da-f24d-4ecd-8932-74b3e9d261d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5c248da-f24d-4ecd-8932-74b3e9d261d3" xsi:nil="true"/>
    <SharedWithUsers xmlns="45c248da-f24d-4ecd-8932-74b3e9d261d3">
      <UserInfo>
        <DisplayName>Nathan Jones</DisplayName>
        <AccountId>19</AccountId>
        <AccountType/>
      </UserInfo>
      <UserInfo>
        <DisplayName>Finn Turner-Berry</DisplayName>
        <AccountId>18</AccountId>
        <AccountType/>
      </UserInfo>
      <UserInfo>
        <DisplayName>Vic Rayner</DisplayName>
        <AccountId>22</AccountId>
        <AccountType/>
      </UserInfo>
      <UserInfo>
        <DisplayName>Liz Jones</DisplayName>
        <AccountId>24</AccountId>
        <AccountType/>
      </UserInfo>
      <UserInfo>
        <DisplayName>Victoria Garratt</DisplayName>
        <AccountId>39</AccountId>
        <AccountType/>
      </UserInfo>
      <UserInfo>
        <DisplayName>Valeriia Zemtsova</DisplayName>
        <AccountId>26</AccountId>
        <AccountType/>
      </UserInfo>
      <UserInfo>
        <DisplayName>Beverly Futtit</DisplayName>
        <AccountId>1171</AccountId>
        <AccountType/>
      </UserInfo>
      <UserInfo>
        <DisplayName>Helen Glasspool</DisplayName>
        <AccountId>17</AccountId>
        <AccountType/>
      </UserInfo>
    </SharedWithUsers>
    <lcf76f155ced4ddcb4097134ff3c332f xmlns="637afc70-29cf-4944-8f26-2d422b54d9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FFAA82-D024-4825-9FE6-B9F20589D3E7}">
  <ds:schemaRefs>
    <ds:schemaRef ds:uri="http://schemas.microsoft.com/sharepoint/v3/contenttype/forms"/>
  </ds:schemaRefs>
</ds:datastoreItem>
</file>

<file path=customXml/itemProps2.xml><?xml version="1.0" encoding="utf-8"?>
<ds:datastoreItem xmlns:ds="http://schemas.openxmlformats.org/officeDocument/2006/customXml" ds:itemID="{CBA910ED-1FFD-4B89-9ACA-78431D018845}">
  <ds:schemaRefs>
    <ds:schemaRef ds:uri="45c248da-f24d-4ecd-8932-74b3e9d261d3"/>
    <ds:schemaRef ds:uri="637afc70-29cf-4944-8f26-2d422b54d9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3F6BF91-99B3-4D6C-B2D8-8B37D2344D31}">
  <ds:schemaRefs>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45c248da-f24d-4ecd-8932-74b3e9d261d3"/>
    <ds:schemaRef ds:uri="637afc70-29cf-4944-8f26-2d422b54d919"/>
  </ds:schemaRefs>
</ds:datastoreItem>
</file>

<file path=docProps/app.xml><?xml version="1.0" encoding="utf-8"?>
<Properties xmlns="http://schemas.openxmlformats.org/officeDocument/2006/extended-properties" xmlns:vt="http://schemas.openxmlformats.org/officeDocument/2006/docPropsVTypes">
  <Template/>
  <TotalTime>241</TotalTime>
  <Words>998</Words>
  <Application>Microsoft Office PowerPoint</Application>
  <PresentationFormat>Widescreen</PresentationFormat>
  <Paragraphs>81</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Waveform</vt:lpstr>
      <vt:lpstr>Custom Design</vt:lpstr>
      <vt:lpstr>Leadership – Structural Approaches</vt:lpstr>
      <vt:lpstr>Leadership</vt:lpstr>
      <vt:lpstr>  Organisational Structures</vt:lpstr>
      <vt:lpstr>Effective leadership on an organisational level </vt:lpstr>
      <vt:lpstr>Effective leadership on an organisational level </vt:lpstr>
      <vt:lpstr>Effective leadership on an organisational level </vt:lpstr>
      <vt:lpstr>Effective leadership on an organisational level </vt:lpstr>
      <vt:lpstr>  Community Structures</vt:lpstr>
      <vt:lpstr>Community Leadership</vt:lpstr>
      <vt:lpstr>Community Leadership</vt:lpstr>
      <vt:lpstr>Community Leadership</vt:lpstr>
      <vt:lpstr>  Global Leadership</vt:lpstr>
      <vt:lpstr>Global Leadership</vt:lpstr>
      <vt:lpstr>Global leadership</vt:lpstr>
      <vt:lpstr>Global leadership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NCF Slidepack: Caring UK</dc:title>
  <dc:creator>Sitra</dc:creator>
  <cp:lastModifiedBy>Honor Westlake</cp:lastModifiedBy>
  <cp:revision>392</cp:revision>
  <cp:lastPrinted>2017-08-17T14:26:36Z</cp:lastPrinted>
  <dcterms:created xsi:type="dcterms:W3CDTF">2016-06-22T16:15:23Z</dcterms:created>
  <dcterms:modified xsi:type="dcterms:W3CDTF">2024-09-24T08:21:08Z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2023-02-20T17:09:46Z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a1b921bd-6ea7-481d-bceb-8f3568694de4</vt:lpwstr>
  </property>
  <property fmtid="{D5CDD505-2E9C-101B-9397-08002B2CF9AE}" pid="7" name="MSIP_Label_defa4170-0d19-0005-0004-bc88714345d2_ActionId">
    <vt:lpwstr>fac9fe84-7ed9-4cc9-a071-8a6f87e0378a</vt:lpwstr>
  </property>
  <property fmtid="{D5CDD505-2E9C-101B-9397-08002B2CF9AE}" pid="8" name="MSIP_Label_defa4170-0d19-0005-0004-bc88714345d2_ContentBits">
    <vt:lpwstr>0</vt:lpwstr>
  </property>
  <property fmtid="{D5CDD505-2E9C-101B-9397-08002B2CF9AE}" pid="9" name="MediaServiceImageTags">
    <vt:lpwstr/>
  </property>
  <property fmtid="{D5CDD505-2E9C-101B-9397-08002B2CF9AE}" pid="10" name="ContentTypeId">
    <vt:lpwstr>0x0101003415CD00A4B2EF4ABB439483F270DB70</vt:lpwstr>
  </property>
</Properties>
</file>