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79" r:id="rId3"/>
    <p:sldMasterId id="2147483661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369" r:id="rId6"/>
    <p:sldId id="258" r:id="rId7"/>
    <p:sldId id="371" r:id="rId8"/>
    <p:sldId id="290" r:id="rId9"/>
    <p:sldId id="291" r:id="rId10"/>
    <p:sldId id="348" r:id="rId11"/>
    <p:sldId id="350" r:id="rId12"/>
    <p:sldId id="297" r:id="rId13"/>
    <p:sldId id="354" r:id="rId14"/>
    <p:sldId id="363" r:id="rId15"/>
    <p:sldId id="364" r:id="rId16"/>
    <p:sldId id="365" r:id="rId17"/>
    <p:sldId id="366" r:id="rId18"/>
    <p:sldId id="372" r:id="rId19"/>
    <p:sldId id="370" r:id="rId2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ANOS, Ilias" initials="LI" lastIdx="19" clrIdx="0"/>
  <p:cmAuthor id="1" name="DESCY, Pascaline" initials="PDE" lastIdx="29" clrIdx="1"/>
  <p:cmAuthor id="2" name="Ilias LIVANOS" initials="IL" lastIdx="2" clrIdx="2"/>
  <p:cmAuthor id="3" name="annafani3@gmail.com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CFA"/>
    <a:srgbClr val="FF9F00"/>
    <a:srgbClr val="0068AF"/>
    <a:srgbClr val="FFFF00"/>
    <a:srgbClr val="009CD8"/>
    <a:srgbClr val="50B848"/>
    <a:srgbClr val="50B84B"/>
    <a:srgbClr val="D0474B"/>
    <a:srgbClr val="FFC7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2150" autoAdjust="0"/>
  </p:normalViewPr>
  <p:slideViewPr>
    <p:cSldViewPr>
      <p:cViewPr varScale="1">
        <p:scale>
          <a:sx n="82" d="100"/>
          <a:sy n="82" d="100"/>
        </p:scale>
        <p:origin x="20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18" y="-8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ANOS, Ilias" userId="b533c7a8-8785-4e25-900a-737f9897dd14" providerId="ADAL" clId="{385A1367-7760-464F-AF11-B342FA9DAFDF}"/>
    <pc:docChg chg="undo custSel addSld delSld modSld">
      <pc:chgData name="LIVANOS, Ilias" userId="b533c7a8-8785-4e25-900a-737f9897dd14" providerId="ADAL" clId="{385A1367-7760-464F-AF11-B342FA9DAFDF}" dt="2024-09-19T09:43:59.045" v="383" actId="20577"/>
      <pc:docMkLst>
        <pc:docMk/>
      </pc:docMkLst>
      <pc:sldChg chg="modSp mod">
        <pc:chgData name="LIVANOS, Ilias" userId="b533c7a8-8785-4e25-900a-737f9897dd14" providerId="ADAL" clId="{385A1367-7760-464F-AF11-B342FA9DAFDF}" dt="2024-09-19T09:30:24.451" v="191" actId="207"/>
        <pc:sldMkLst>
          <pc:docMk/>
          <pc:sldMk cId="3592110081" sldId="297"/>
        </pc:sldMkLst>
        <pc:spChg chg="mod">
          <ac:chgData name="LIVANOS, Ilias" userId="b533c7a8-8785-4e25-900a-737f9897dd14" providerId="ADAL" clId="{385A1367-7760-464F-AF11-B342FA9DAFDF}" dt="2024-09-19T09:30:24.451" v="191" actId="207"/>
          <ac:spMkLst>
            <pc:docMk/>
            <pc:sldMk cId="3592110081" sldId="297"/>
            <ac:spMk id="2" creationId="{F2F77ED9-A399-AAE3-9CB9-3CA548699418}"/>
          </ac:spMkLst>
        </pc:spChg>
        <pc:spChg chg="mod">
          <ac:chgData name="LIVANOS, Ilias" userId="b533c7a8-8785-4e25-900a-737f9897dd14" providerId="ADAL" clId="{385A1367-7760-464F-AF11-B342FA9DAFDF}" dt="2024-09-19T09:17:11.583" v="108" actId="1076"/>
          <ac:spMkLst>
            <pc:docMk/>
            <pc:sldMk cId="3592110081" sldId="297"/>
            <ac:spMk id="3" creationId="{2EFE00B3-0308-949F-10E6-3973720EC6A2}"/>
          </ac:spMkLst>
        </pc:spChg>
      </pc:sldChg>
      <pc:sldChg chg="del">
        <pc:chgData name="LIVANOS, Ilias" userId="b533c7a8-8785-4e25-900a-737f9897dd14" providerId="ADAL" clId="{385A1367-7760-464F-AF11-B342FA9DAFDF}" dt="2024-09-19T09:22:55.476" v="142" actId="47"/>
        <pc:sldMkLst>
          <pc:docMk/>
          <pc:sldMk cId="2875384504" sldId="298"/>
        </pc:sldMkLst>
      </pc:sldChg>
      <pc:sldChg chg="addSp delSp modSp mod">
        <pc:chgData name="LIVANOS, Ilias" userId="b533c7a8-8785-4e25-900a-737f9897dd14" providerId="ADAL" clId="{385A1367-7760-464F-AF11-B342FA9DAFDF}" dt="2024-09-19T09:20:51.521" v="141" actId="478"/>
        <pc:sldMkLst>
          <pc:docMk/>
          <pc:sldMk cId="1862410651" sldId="350"/>
        </pc:sldMkLst>
        <pc:spChg chg="add del mod">
          <ac:chgData name="LIVANOS, Ilias" userId="b533c7a8-8785-4e25-900a-737f9897dd14" providerId="ADAL" clId="{385A1367-7760-464F-AF11-B342FA9DAFDF}" dt="2024-09-19T09:20:51.521" v="141" actId="478"/>
          <ac:spMkLst>
            <pc:docMk/>
            <pc:sldMk cId="1862410651" sldId="350"/>
            <ac:spMk id="4" creationId="{B263A94E-EF0A-BFE9-0F03-5D2C7DBBCE9B}"/>
          </ac:spMkLst>
        </pc:spChg>
      </pc:sldChg>
      <pc:sldChg chg="mod modShow">
        <pc:chgData name="LIVANOS, Ilias" userId="b533c7a8-8785-4e25-900a-737f9897dd14" providerId="ADAL" clId="{385A1367-7760-464F-AF11-B342FA9DAFDF}" dt="2024-09-19T09:24:10.670" v="143" actId="729"/>
        <pc:sldMkLst>
          <pc:docMk/>
          <pc:sldMk cId="748494272" sldId="365"/>
        </pc:sldMkLst>
      </pc:sldChg>
      <pc:sldChg chg="mod modShow">
        <pc:chgData name="LIVANOS, Ilias" userId="b533c7a8-8785-4e25-900a-737f9897dd14" providerId="ADAL" clId="{385A1367-7760-464F-AF11-B342FA9DAFDF}" dt="2024-09-19T09:24:18.490" v="144" actId="729"/>
        <pc:sldMkLst>
          <pc:docMk/>
          <pc:sldMk cId="1996081211" sldId="366"/>
        </pc:sldMkLst>
      </pc:sldChg>
      <pc:sldChg chg="modSp mod">
        <pc:chgData name="LIVANOS, Ilias" userId="b533c7a8-8785-4e25-900a-737f9897dd14" providerId="ADAL" clId="{385A1367-7760-464F-AF11-B342FA9DAFDF}" dt="2024-09-19T09:19:51.544" v="139" actId="20577"/>
        <pc:sldMkLst>
          <pc:docMk/>
          <pc:sldMk cId="1538951175" sldId="369"/>
        </pc:sldMkLst>
        <pc:spChg chg="mod">
          <ac:chgData name="LIVANOS, Ilias" userId="b533c7a8-8785-4e25-900a-737f9897dd14" providerId="ADAL" clId="{385A1367-7760-464F-AF11-B342FA9DAFDF}" dt="2024-09-19T09:19:51.544" v="139" actId="20577"/>
          <ac:spMkLst>
            <pc:docMk/>
            <pc:sldMk cId="1538951175" sldId="369"/>
            <ac:spMk id="2" creationId="{00000000-0000-0000-0000-000000000000}"/>
          </ac:spMkLst>
        </pc:spChg>
        <pc:spChg chg="mod">
          <ac:chgData name="LIVANOS, Ilias" userId="b533c7a8-8785-4e25-900a-737f9897dd14" providerId="ADAL" clId="{385A1367-7760-464F-AF11-B342FA9DAFDF}" dt="2024-09-19T09:12:48.962" v="90" actId="20577"/>
          <ac:spMkLst>
            <pc:docMk/>
            <pc:sldMk cId="1538951175" sldId="369"/>
            <ac:spMk id="3" creationId="{00000000-0000-0000-0000-000000000000}"/>
          </ac:spMkLst>
        </pc:spChg>
      </pc:sldChg>
      <pc:sldChg chg="modSp add mod">
        <pc:chgData name="LIVANOS, Ilias" userId="b533c7a8-8785-4e25-900a-737f9897dd14" providerId="ADAL" clId="{385A1367-7760-464F-AF11-B342FA9DAFDF}" dt="2024-09-19T09:30:16.523" v="190" actId="207"/>
        <pc:sldMkLst>
          <pc:docMk/>
          <pc:sldMk cId="2093032780" sldId="371"/>
        </pc:sldMkLst>
        <pc:spChg chg="mod">
          <ac:chgData name="LIVANOS, Ilias" userId="b533c7a8-8785-4e25-900a-737f9897dd14" providerId="ADAL" clId="{385A1367-7760-464F-AF11-B342FA9DAFDF}" dt="2024-09-19T09:30:16.523" v="190" actId="207"/>
          <ac:spMkLst>
            <pc:docMk/>
            <pc:sldMk cId="2093032780" sldId="371"/>
            <ac:spMk id="2" creationId="{F748BEF6-4591-E042-5279-8D19AA18E5DA}"/>
          </ac:spMkLst>
        </pc:spChg>
      </pc:sldChg>
      <pc:sldChg chg="addSp delSp modSp new mod modClrScheme chgLayout">
        <pc:chgData name="LIVANOS, Ilias" userId="b533c7a8-8785-4e25-900a-737f9897dd14" providerId="ADAL" clId="{385A1367-7760-464F-AF11-B342FA9DAFDF}" dt="2024-09-19T09:43:59.045" v="383" actId="20577"/>
        <pc:sldMkLst>
          <pc:docMk/>
          <pc:sldMk cId="3087462477" sldId="372"/>
        </pc:sldMkLst>
        <pc:spChg chg="mod">
          <ac:chgData name="LIVANOS, Ilias" userId="b533c7a8-8785-4e25-900a-737f9897dd14" providerId="ADAL" clId="{385A1367-7760-464F-AF11-B342FA9DAFDF}" dt="2024-09-19T09:41:41.812" v="363" actId="207"/>
          <ac:spMkLst>
            <pc:docMk/>
            <pc:sldMk cId="3087462477" sldId="372"/>
            <ac:spMk id="2" creationId="{248681F2-06FC-2C6B-E725-D54DC9029FB1}"/>
          </ac:spMkLst>
        </pc:spChg>
        <pc:spChg chg="del">
          <ac:chgData name="LIVANOS, Ilias" userId="b533c7a8-8785-4e25-900a-737f9897dd14" providerId="ADAL" clId="{385A1367-7760-464F-AF11-B342FA9DAFDF}" dt="2024-09-19T09:28:31.633" v="184" actId="26606"/>
          <ac:spMkLst>
            <pc:docMk/>
            <pc:sldMk cId="3087462477" sldId="372"/>
            <ac:spMk id="3" creationId="{A1E8DB4C-77E8-8916-791E-3179E36DF7D1}"/>
          </ac:spMkLst>
        </pc:spChg>
        <pc:spChg chg="add del mod">
          <ac:chgData name="LIVANOS, Ilias" userId="b533c7a8-8785-4e25-900a-737f9897dd14" providerId="ADAL" clId="{385A1367-7760-464F-AF11-B342FA9DAFDF}" dt="2024-09-19T09:29:23.486" v="187" actId="931"/>
          <ac:spMkLst>
            <pc:docMk/>
            <pc:sldMk cId="3087462477" sldId="372"/>
            <ac:spMk id="8" creationId="{6FCF9944-CE14-9F1B-7FB0-D17C79606A0D}"/>
          </ac:spMkLst>
        </pc:spChg>
        <pc:spChg chg="add del mod">
          <ac:chgData name="LIVANOS, Ilias" userId="b533c7a8-8785-4e25-900a-737f9897dd14" providerId="ADAL" clId="{385A1367-7760-464F-AF11-B342FA9DAFDF}" dt="2024-09-19T09:29:27.228" v="188" actId="26606"/>
          <ac:spMkLst>
            <pc:docMk/>
            <pc:sldMk cId="3087462477" sldId="372"/>
            <ac:spMk id="10" creationId="{C606D08F-0C21-4043-8A2A-91189FC658AC}"/>
          </ac:spMkLst>
        </pc:spChg>
        <pc:spChg chg="add mod">
          <ac:chgData name="LIVANOS, Ilias" userId="b533c7a8-8785-4e25-900a-737f9897dd14" providerId="ADAL" clId="{385A1367-7760-464F-AF11-B342FA9DAFDF}" dt="2024-09-19T09:43:59.045" v="383" actId="20577"/>
          <ac:spMkLst>
            <pc:docMk/>
            <pc:sldMk cId="3087462477" sldId="372"/>
            <ac:spMk id="15" creationId="{81BC8DD4-3FA5-CE66-BE60-B16743B0FC3F}"/>
          </ac:spMkLst>
        </pc:spChg>
        <pc:picChg chg="add mod">
          <ac:chgData name="LIVANOS, Ilias" userId="b533c7a8-8785-4e25-900a-737f9897dd14" providerId="ADAL" clId="{385A1367-7760-464F-AF11-B342FA9DAFDF}" dt="2024-09-19T09:29:03.812" v="186" actId="931"/>
          <ac:picMkLst>
            <pc:docMk/>
            <pc:sldMk cId="3087462477" sldId="372"/>
            <ac:picMk id="5" creationId="{9586E19E-9684-7284-7096-81EE3F3A21D0}"/>
          </ac:picMkLst>
        </pc:picChg>
        <pc:picChg chg="add mod">
          <ac:chgData name="LIVANOS, Ilias" userId="b533c7a8-8785-4e25-900a-737f9897dd14" providerId="ADAL" clId="{385A1367-7760-464F-AF11-B342FA9DAFDF}" dt="2024-09-19T09:41:35.173" v="362" actId="26606"/>
          <ac:picMkLst>
            <pc:docMk/>
            <pc:sldMk cId="3087462477" sldId="372"/>
            <ac:picMk id="7" creationId="{4CE4ADD0-5FE6-B0D9-C4C9-928999665249}"/>
          </ac:picMkLst>
        </pc:picChg>
      </pc:sldChg>
    </pc:docChg>
  </pc:docChgLst>
  <pc:docChgLst>
    <pc:chgData name="LIVANOS, Ilias" userId="b533c7a8-8785-4e25-900a-737f9897dd14" providerId="ADAL" clId="{8FB6C224-9B35-4E8B-AA64-B8C1BCB4D69E}"/>
    <pc:docChg chg="modSld">
      <pc:chgData name="LIVANOS, Ilias" userId="b533c7a8-8785-4e25-900a-737f9897dd14" providerId="ADAL" clId="{8FB6C224-9B35-4E8B-AA64-B8C1BCB4D69E}" dt="2024-09-23T09:05:32.875" v="9" actId="20577"/>
      <pc:docMkLst>
        <pc:docMk/>
      </pc:docMkLst>
      <pc:sldChg chg="modNotesTx">
        <pc:chgData name="LIVANOS, Ilias" userId="b533c7a8-8785-4e25-900a-737f9897dd14" providerId="ADAL" clId="{8FB6C224-9B35-4E8B-AA64-B8C1BCB4D69E}" dt="2024-09-23T09:05:03.925" v="0" actId="20577"/>
        <pc:sldMkLst>
          <pc:docMk/>
          <pc:sldMk cId="2234963000" sldId="258"/>
        </pc:sldMkLst>
      </pc:sldChg>
      <pc:sldChg chg="modNotesTx">
        <pc:chgData name="LIVANOS, Ilias" userId="b533c7a8-8785-4e25-900a-737f9897dd14" providerId="ADAL" clId="{8FB6C224-9B35-4E8B-AA64-B8C1BCB4D69E}" dt="2024-09-23T09:05:08.923" v="1" actId="20577"/>
        <pc:sldMkLst>
          <pc:docMk/>
          <pc:sldMk cId="324629008" sldId="290"/>
        </pc:sldMkLst>
      </pc:sldChg>
      <pc:sldChg chg="modNotesTx">
        <pc:chgData name="LIVANOS, Ilias" userId="b533c7a8-8785-4e25-900a-737f9897dd14" providerId="ADAL" clId="{8FB6C224-9B35-4E8B-AA64-B8C1BCB4D69E}" dt="2024-09-23T09:05:11.443" v="2" actId="20577"/>
        <pc:sldMkLst>
          <pc:docMk/>
          <pc:sldMk cId="689006772" sldId="291"/>
        </pc:sldMkLst>
      </pc:sldChg>
      <pc:sldChg chg="modNotesTx">
        <pc:chgData name="LIVANOS, Ilias" userId="b533c7a8-8785-4e25-900a-737f9897dd14" providerId="ADAL" clId="{8FB6C224-9B35-4E8B-AA64-B8C1BCB4D69E}" dt="2024-09-23T09:05:18.082" v="4" actId="20577"/>
        <pc:sldMkLst>
          <pc:docMk/>
          <pc:sldMk cId="3592110081" sldId="297"/>
        </pc:sldMkLst>
      </pc:sldChg>
      <pc:sldChg chg="modNotesTx">
        <pc:chgData name="LIVANOS, Ilias" userId="b533c7a8-8785-4e25-900a-737f9897dd14" providerId="ADAL" clId="{8FB6C224-9B35-4E8B-AA64-B8C1BCB4D69E}" dt="2024-09-23T09:05:15.660" v="3" actId="20577"/>
        <pc:sldMkLst>
          <pc:docMk/>
          <pc:sldMk cId="1862410651" sldId="350"/>
        </pc:sldMkLst>
      </pc:sldChg>
      <pc:sldChg chg="modNotesTx">
        <pc:chgData name="LIVANOS, Ilias" userId="b533c7a8-8785-4e25-900a-737f9897dd14" providerId="ADAL" clId="{8FB6C224-9B35-4E8B-AA64-B8C1BCB4D69E}" dt="2024-09-23T09:05:20.739" v="5" actId="20577"/>
        <pc:sldMkLst>
          <pc:docMk/>
          <pc:sldMk cId="1682454994" sldId="354"/>
        </pc:sldMkLst>
      </pc:sldChg>
      <pc:sldChg chg="modNotesTx">
        <pc:chgData name="LIVANOS, Ilias" userId="b533c7a8-8785-4e25-900a-737f9897dd14" providerId="ADAL" clId="{8FB6C224-9B35-4E8B-AA64-B8C1BCB4D69E}" dt="2024-09-23T09:05:23.840" v="6" actId="20577"/>
        <pc:sldMkLst>
          <pc:docMk/>
          <pc:sldMk cId="3080029383" sldId="363"/>
        </pc:sldMkLst>
      </pc:sldChg>
      <pc:sldChg chg="modNotesTx">
        <pc:chgData name="LIVANOS, Ilias" userId="b533c7a8-8785-4e25-900a-737f9897dd14" providerId="ADAL" clId="{8FB6C224-9B35-4E8B-AA64-B8C1BCB4D69E}" dt="2024-09-23T09:05:26.771" v="7" actId="20577"/>
        <pc:sldMkLst>
          <pc:docMk/>
          <pc:sldMk cId="4135060261" sldId="364"/>
        </pc:sldMkLst>
      </pc:sldChg>
      <pc:sldChg chg="modNotesTx">
        <pc:chgData name="LIVANOS, Ilias" userId="b533c7a8-8785-4e25-900a-737f9897dd14" providerId="ADAL" clId="{8FB6C224-9B35-4E8B-AA64-B8C1BCB4D69E}" dt="2024-09-23T09:05:29.451" v="8" actId="20577"/>
        <pc:sldMkLst>
          <pc:docMk/>
          <pc:sldMk cId="748494272" sldId="365"/>
        </pc:sldMkLst>
      </pc:sldChg>
      <pc:sldChg chg="modNotesTx">
        <pc:chgData name="LIVANOS, Ilias" userId="b533c7a8-8785-4e25-900a-737f9897dd14" providerId="ADAL" clId="{8FB6C224-9B35-4E8B-AA64-B8C1BCB4D69E}" dt="2024-09-23T09:05:32.875" v="9" actId="20577"/>
        <pc:sldMkLst>
          <pc:docMk/>
          <pc:sldMk cId="1996081211" sldId="3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High-skilled non-manual occupations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 PRESENTATION'!$D$30:$D$35</c:f>
              <c:strCache>
                <c:ptCount val="6"/>
                <c:pt idx="0">
                  <c:v>Legal, social, cultural and related associate professionals</c:v>
                </c:pt>
                <c:pt idx="1">
                  <c:v>Science and engineering professionals</c:v>
                </c:pt>
                <c:pt idx="2">
                  <c:v>Chief executives, senior officials and legislators</c:v>
                </c:pt>
                <c:pt idx="3">
                  <c:v>Health professionals</c:v>
                </c:pt>
                <c:pt idx="4">
                  <c:v>Information and communications technology professionals</c:v>
                </c:pt>
                <c:pt idx="5">
                  <c:v>Health associate professionals</c:v>
                </c:pt>
              </c:strCache>
            </c:strRef>
          </c:cat>
          <c:val>
            <c:numRef>
              <c:f>'FOR PRESENTATION'!$E$30:$E$35</c:f>
              <c:numCache>
                <c:formatCode>General</c:formatCode>
                <c:ptCount val="6"/>
                <c:pt idx="0">
                  <c:v>3.3</c:v>
                </c:pt>
                <c:pt idx="1">
                  <c:v>3</c:v>
                </c:pt>
                <c:pt idx="2">
                  <c:v>2.7</c:v>
                </c:pt>
                <c:pt idx="3">
                  <c:v>2.7</c:v>
                </c:pt>
                <c:pt idx="4">
                  <c:v>2.2999999999999998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5-4076-A5CB-1F90A6C8A9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98914320"/>
        <c:axId val="698914976"/>
      </c:barChart>
      <c:catAx>
        <c:axId val="69891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14976"/>
        <c:crosses val="autoZero"/>
        <c:auto val="1"/>
        <c:lblAlgn val="ctr"/>
        <c:lblOffset val="100"/>
        <c:noMultiLvlLbl val="0"/>
      </c:catAx>
      <c:valAx>
        <c:axId val="698914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Skilled non-manual occupations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3710463099134"/>
          <c:y val="0.20785145086474405"/>
          <c:w val="0.50685954385895182"/>
          <c:h val="0.708579476345944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 PRESENTATION'!$D$37:$D$40</c:f>
              <c:strCache>
                <c:ptCount val="4"/>
                <c:pt idx="0">
                  <c:v>Personal service workers</c:v>
                </c:pt>
                <c:pt idx="1">
                  <c:v>Personal care workers</c:v>
                </c:pt>
                <c:pt idx="2">
                  <c:v>Sales workers</c:v>
                </c:pt>
                <c:pt idx="3">
                  <c:v>Numerical and material recording clerks</c:v>
                </c:pt>
              </c:strCache>
            </c:strRef>
          </c:cat>
          <c:val>
            <c:numRef>
              <c:f>'FOR PRESENTATION'!$E$37:$E$40</c:f>
              <c:numCache>
                <c:formatCode>General</c:formatCode>
                <c:ptCount val="4"/>
                <c:pt idx="0">
                  <c:v>3.3</c:v>
                </c:pt>
                <c:pt idx="1">
                  <c:v>3</c:v>
                </c:pt>
                <c:pt idx="2">
                  <c:v>2.7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B-48D8-B5F8-BEF45145C2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7601568"/>
        <c:axId val="737602552"/>
      </c:barChart>
      <c:catAx>
        <c:axId val="73760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602552"/>
        <c:crosses val="autoZero"/>
        <c:auto val="1"/>
        <c:lblAlgn val="ctr"/>
        <c:lblOffset val="100"/>
        <c:noMultiLvlLbl val="0"/>
      </c:catAx>
      <c:valAx>
        <c:axId val="737602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6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Skilled manual occupations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381963572036595"/>
          <c:y val="0.12654924823126071"/>
          <c:w val="0.53083442077727749"/>
          <c:h val="0.821733323099554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 PRESENTATION'!$D$42:$D$45</c:f>
              <c:strCache>
                <c:ptCount val="4"/>
                <c:pt idx="0">
                  <c:v>Building and related trades workers, excluding electricians</c:v>
                </c:pt>
                <c:pt idx="1">
                  <c:v>Drivers and mobile plant operators</c:v>
                </c:pt>
                <c:pt idx="2">
                  <c:v>Market-oriented skilled agricultural workers</c:v>
                </c:pt>
                <c:pt idx="3">
                  <c:v>Assemblers</c:v>
                </c:pt>
              </c:strCache>
            </c:strRef>
          </c:cat>
          <c:val>
            <c:numRef>
              <c:f>'FOR PRESENTATION'!$E$42:$E$45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2.7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1-4FD6-9663-CE547B8982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98916944"/>
        <c:axId val="698917928"/>
      </c:barChart>
      <c:catAx>
        <c:axId val="6989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17928"/>
        <c:crosses val="autoZero"/>
        <c:auto val="1"/>
        <c:lblAlgn val="ctr"/>
        <c:lblOffset val="100"/>
        <c:noMultiLvlLbl val="0"/>
      </c:catAx>
      <c:valAx>
        <c:axId val="6989179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1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Elementary occupations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 PRESENTATION'!$D$47:$D$48</c:f>
              <c:strCache>
                <c:ptCount val="2"/>
                <c:pt idx="0">
                  <c:v>Street and related sales and service workers</c:v>
                </c:pt>
                <c:pt idx="1">
                  <c:v>Food preparation assistants</c:v>
                </c:pt>
              </c:strCache>
            </c:strRef>
          </c:cat>
          <c:val>
            <c:numRef>
              <c:f>'FOR PRESENTATION'!$E$47:$E$48</c:f>
              <c:numCache>
                <c:formatCode>General</c:formatCode>
                <c:ptCount val="2"/>
                <c:pt idx="0">
                  <c:v>3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D-486A-861A-E74FE5CB0A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47916304"/>
        <c:axId val="747914336"/>
      </c:barChart>
      <c:catAx>
        <c:axId val="74791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14336"/>
        <c:crosses val="autoZero"/>
        <c:auto val="1"/>
        <c:lblAlgn val="ctr"/>
        <c:lblOffset val="100"/>
        <c:noMultiLvlLbl val="0"/>
      </c:catAx>
      <c:valAx>
        <c:axId val="7479143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1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ED869-9539-4F50-ADCA-6E6D85AB39E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34EDD1-BB77-40B5-B45C-955CF44EF48A}">
      <dgm:prSet/>
      <dgm:spPr/>
      <dgm:t>
        <a:bodyPr/>
        <a:lstStyle/>
        <a:p>
          <a:r>
            <a:rPr lang="en-GB"/>
            <a:t>Educational providers (higher education, apprenticeships, vocational education, life-long learning)</a:t>
          </a:r>
          <a:endParaRPr lang="en-US"/>
        </a:p>
      </dgm:t>
    </dgm:pt>
    <dgm:pt modelId="{A6FB6D14-92E7-4BDA-B7BC-5E770A72FA53}" type="parTrans" cxnId="{FC6E4089-5649-422A-B875-43AB220B9C0B}">
      <dgm:prSet/>
      <dgm:spPr/>
      <dgm:t>
        <a:bodyPr/>
        <a:lstStyle/>
        <a:p>
          <a:endParaRPr lang="en-US"/>
        </a:p>
      </dgm:t>
    </dgm:pt>
    <dgm:pt modelId="{AE924703-0204-4455-8788-9D9C711E2D03}" type="sibTrans" cxnId="{FC6E4089-5649-422A-B875-43AB220B9C0B}">
      <dgm:prSet/>
      <dgm:spPr/>
      <dgm:t>
        <a:bodyPr/>
        <a:lstStyle/>
        <a:p>
          <a:endParaRPr lang="en-US"/>
        </a:p>
      </dgm:t>
    </dgm:pt>
    <dgm:pt modelId="{7E50C98C-CF3A-4C0E-B800-60A9DE6F0BB3}">
      <dgm:prSet/>
      <dgm:spPr/>
      <dgm:t>
        <a:bodyPr/>
        <a:lstStyle/>
        <a:p>
          <a:r>
            <a:rPr lang="en-GB"/>
            <a:t>Companies (identification of further shortages, in-house training)</a:t>
          </a:r>
          <a:endParaRPr lang="en-US"/>
        </a:p>
      </dgm:t>
    </dgm:pt>
    <dgm:pt modelId="{9D3BD60B-D723-4C78-A730-DD7F9E57A601}" type="parTrans" cxnId="{6D82B90C-FC50-45AF-842D-8A34805A5DBB}">
      <dgm:prSet/>
      <dgm:spPr/>
      <dgm:t>
        <a:bodyPr/>
        <a:lstStyle/>
        <a:p>
          <a:endParaRPr lang="en-US"/>
        </a:p>
      </dgm:t>
    </dgm:pt>
    <dgm:pt modelId="{83BCF162-BDD4-47A3-BFE0-A0A4363049A5}" type="sibTrans" cxnId="{6D82B90C-FC50-45AF-842D-8A34805A5DBB}">
      <dgm:prSet/>
      <dgm:spPr/>
      <dgm:t>
        <a:bodyPr/>
        <a:lstStyle/>
        <a:p>
          <a:endParaRPr lang="en-US"/>
        </a:p>
      </dgm:t>
    </dgm:pt>
    <dgm:pt modelId="{64461064-DC8C-4CF1-87EE-04BB0459A5EA}">
      <dgm:prSet/>
      <dgm:spPr/>
      <dgm:t>
        <a:bodyPr/>
        <a:lstStyle/>
        <a:p>
          <a:r>
            <a:rPr lang="en-GB"/>
            <a:t>Social partners (protect the interest of their members)</a:t>
          </a:r>
          <a:endParaRPr lang="en-US"/>
        </a:p>
      </dgm:t>
    </dgm:pt>
    <dgm:pt modelId="{D775E470-5E16-4E80-9D52-8770918020F1}" type="parTrans" cxnId="{32B50C8F-8DA4-4293-BDAA-730FE70BEA46}">
      <dgm:prSet/>
      <dgm:spPr/>
      <dgm:t>
        <a:bodyPr/>
        <a:lstStyle/>
        <a:p>
          <a:endParaRPr lang="en-US"/>
        </a:p>
      </dgm:t>
    </dgm:pt>
    <dgm:pt modelId="{3599A970-2AE1-4C2C-8101-4C1916053F88}" type="sibTrans" cxnId="{32B50C8F-8DA4-4293-BDAA-730FE70BEA46}">
      <dgm:prSet/>
      <dgm:spPr/>
      <dgm:t>
        <a:bodyPr/>
        <a:lstStyle/>
        <a:p>
          <a:endParaRPr lang="en-US"/>
        </a:p>
      </dgm:t>
    </dgm:pt>
    <dgm:pt modelId="{3390E3B2-7642-44E7-80C3-2C13F0647C1C}">
      <dgm:prSet/>
      <dgm:spPr/>
      <dgm:t>
        <a:bodyPr/>
        <a:lstStyle/>
        <a:p>
          <a:r>
            <a:rPr lang="en-GB"/>
            <a:t>Public authorities (design of migration policies)</a:t>
          </a:r>
          <a:endParaRPr lang="en-US"/>
        </a:p>
      </dgm:t>
    </dgm:pt>
    <dgm:pt modelId="{F209B80B-9167-4B35-B2E7-705428375621}" type="parTrans" cxnId="{DA30562C-EC7A-4B2C-B589-2AADA08966EA}">
      <dgm:prSet/>
      <dgm:spPr/>
      <dgm:t>
        <a:bodyPr/>
        <a:lstStyle/>
        <a:p>
          <a:endParaRPr lang="en-US"/>
        </a:p>
      </dgm:t>
    </dgm:pt>
    <dgm:pt modelId="{31C079FE-59CE-4721-8C8F-11711BF39E31}" type="sibTrans" cxnId="{DA30562C-EC7A-4B2C-B589-2AADA08966EA}">
      <dgm:prSet/>
      <dgm:spPr/>
      <dgm:t>
        <a:bodyPr/>
        <a:lstStyle/>
        <a:p>
          <a:endParaRPr lang="en-US"/>
        </a:p>
      </dgm:t>
    </dgm:pt>
    <dgm:pt modelId="{E4A2B3FC-C6CE-4F7F-8BD8-4AF4C31AB8E0}">
      <dgm:prSet/>
      <dgm:spPr/>
      <dgm:t>
        <a:bodyPr/>
        <a:lstStyle/>
        <a:p>
          <a:r>
            <a:rPr lang="en-GB"/>
            <a:t>Individuals who are making career choices</a:t>
          </a:r>
          <a:endParaRPr lang="en-US"/>
        </a:p>
      </dgm:t>
    </dgm:pt>
    <dgm:pt modelId="{118E424A-39BC-42B0-A143-4F60F375DF1F}" type="parTrans" cxnId="{3395DAA7-9AEE-4C25-AA60-4F8F4342F3E8}">
      <dgm:prSet/>
      <dgm:spPr/>
      <dgm:t>
        <a:bodyPr/>
        <a:lstStyle/>
        <a:p>
          <a:endParaRPr lang="en-US"/>
        </a:p>
      </dgm:t>
    </dgm:pt>
    <dgm:pt modelId="{4D952797-497D-49ED-8DAE-0A2156B65AD6}" type="sibTrans" cxnId="{3395DAA7-9AEE-4C25-AA60-4F8F4342F3E8}">
      <dgm:prSet/>
      <dgm:spPr/>
      <dgm:t>
        <a:bodyPr/>
        <a:lstStyle/>
        <a:p>
          <a:endParaRPr lang="en-US"/>
        </a:p>
      </dgm:t>
    </dgm:pt>
    <dgm:pt modelId="{E59C32B7-02E5-421A-8E6A-62F87B1E8703}" type="pres">
      <dgm:prSet presAssocID="{AC7ED869-9539-4F50-ADCA-6E6D85AB39E1}" presName="diagram" presStyleCnt="0">
        <dgm:presLayoutVars>
          <dgm:dir/>
          <dgm:resizeHandles val="exact"/>
        </dgm:presLayoutVars>
      </dgm:prSet>
      <dgm:spPr/>
    </dgm:pt>
    <dgm:pt modelId="{98C9094A-3422-43BF-A7B4-AA4C691E46E7}" type="pres">
      <dgm:prSet presAssocID="{0734EDD1-BB77-40B5-B45C-955CF44EF48A}" presName="node" presStyleLbl="node1" presStyleIdx="0" presStyleCnt="5">
        <dgm:presLayoutVars>
          <dgm:bulletEnabled val="1"/>
        </dgm:presLayoutVars>
      </dgm:prSet>
      <dgm:spPr/>
    </dgm:pt>
    <dgm:pt modelId="{F551917B-72DE-4962-AC96-690A70E0A471}" type="pres">
      <dgm:prSet presAssocID="{AE924703-0204-4455-8788-9D9C711E2D03}" presName="sibTrans" presStyleCnt="0"/>
      <dgm:spPr/>
    </dgm:pt>
    <dgm:pt modelId="{CB4FF118-E523-463F-AE62-057A9174111E}" type="pres">
      <dgm:prSet presAssocID="{7E50C98C-CF3A-4C0E-B800-60A9DE6F0BB3}" presName="node" presStyleLbl="node1" presStyleIdx="1" presStyleCnt="5">
        <dgm:presLayoutVars>
          <dgm:bulletEnabled val="1"/>
        </dgm:presLayoutVars>
      </dgm:prSet>
      <dgm:spPr/>
    </dgm:pt>
    <dgm:pt modelId="{4B64651A-2587-4330-AF94-239ED1166772}" type="pres">
      <dgm:prSet presAssocID="{83BCF162-BDD4-47A3-BFE0-A0A4363049A5}" presName="sibTrans" presStyleCnt="0"/>
      <dgm:spPr/>
    </dgm:pt>
    <dgm:pt modelId="{93F2FB7D-ADBF-44ED-8E60-2FD5FAEB4F77}" type="pres">
      <dgm:prSet presAssocID="{64461064-DC8C-4CF1-87EE-04BB0459A5EA}" presName="node" presStyleLbl="node1" presStyleIdx="2" presStyleCnt="5">
        <dgm:presLayoutVars>
          <dgm:bulletEnabled val="1"/>
        </dgm:presLayoutVars>
      </dgm:prSet>
      <dgm:spPr/>
    </dgm:pt>
    <dgm:pt modelId="{8CAE5E39-EDC4-4711-B408-84D4009D760F}" type="pres">
      <dgm:prSet presAssocID="{3599A970-2AE1-4C2C-8101-4C1916053F88}" presName="sibTrans" presStyleCnt="0"/>
      <dgm:spPr/>
    </dgm:pt>
    <dgm:pt modelId="{5D3417E9-495C-4C20-8745-515648550771}" type="pres">
      <dgm:prSet presAssocID="{3390E3B2-7642-44E7-80C3-2C13F0647C1C}" presName="node" presStyleLbl="node1" presStyleIdx="3" presStyleCnt="5">
        <dgm:presLayoutVars>
          <dgm:bulletEnabled val="1"/>
        </dgm:presLayoutVars>
      </dgm:prSet>
      <dgm:spPr/>
    </dgm:pt>
    <dgm:pt modelId="{C4D3930A-4F13-4DC8-A050-3C834FF9ABC1}" type="pres">
      <dgm:prSet presAssocID="{31C079FE-59CE-4721-8C8F-11711BF39E31}" presName="sibTrans" presStyleCnt="0"/>
      <dgm:spPr/>
    </dgm:pt>
    <dgm:pt modelId="{78CAC4A5-93F0-45CA-ACC1-BF3EB7C00256}" type="pres">
      <dgm:prSet presAssocID="{E4A2B3FC-C6CE-4F7F-8BD8-4AF4C31AB8E0}" presName="node" presStyleLbl="node1" presStyleIdx="4" presStyleCnt="5">
        <dgm:presLayoutVars>
          <dgm:bulletEnabled val="1"/>
        </dgm:presLayoutVars>
      </dgm:prSet>
      <dgm:spPr/>
    </dgm:pt>
  </dgm:ptLst>
  <dgm:cxnLst>
    <dgm:cxn modelId="{1055530A-184A-47CB-85C8-7E4CC6921C0C}" type="presOf" srcId="{AC7ED869-9539-4F50-ADCA-6E6D85AB39E1}" destId="{E59C32B7-02E5-421A-8E6A-62F87B1E8703}" srcOrd="0" destOrd="0" presId="urn:microsoft.com/office/officeart/2005/8/layout/default"/>
    <dgm:cxn modelId="{6D82B90C-FC50-45AF-842D-8A34805A5DBB}" srcId="{AC7ED869-9539-4F50-ADCA-6E6D85AB39E1}" destId="{7E50C98C-CF3A-4C0E-B800-60A9DE6F0BB3}" srcOrd="1" destOrd="0" parTransId="{9D3BD60B-D723-4C78-A730-DD7F9E57A601}" sibTransId="{83BCF162-BDD4-47A3-BFE0-A0A4363049A5}"/>
    <dgm:cxn modelId="{3D963622-B7F6-4747-BBCF-FA331C1AFCFA}" type="presOf" srcId="{64461064-DC8C-4CF1-87EE-04BB0459A5EA}" destId="{93F2FB7D-ADBF-44ED-8E60-2FD5FAEB4F77}" srcOrd="0" destOrd="0" presId="urn:microsoft.com/office/officeart/2005/8/layout/default"/>
    <dgm:cxn modelId="{DA30562C-EC7A-4B2C-B589-2AADA08966EA}" srcId="{AC7ED869-9539-4F50-ADCA-6E6D85AB39E1}" destId="{3390E3B2-7642-44E7-80C3-2C13F0647C1C}" srcOrd="3" destOrd="0" parTransId="{F209B80B-9167-4B35-B2E7-705428375621}" sibTransId="{31C079FE-59CE-4721-8C8F-11711BF39E31}"/>
    <dgm:cxn modelId="{F9E7367B-B827-40E5-AB0D-E0F9C89B5FB9}" type="presOf" srcId="{0734EDD1-BB77-40B5-B45C-955CF44EF48A}" destId="{98C9094A-3422-43BF-A7B4-AA4C691E46E7}" srcOrd="0" destOrd="0" presId="urn:microsoft.com/office/officeart/2005/8/layout/default"/>
    <dgm:cxn modelId="{FC6E4089-5649-422A-B875-43AB220B9C0B}" srcId="{AC7ED869-9539-4F50-ADCA-6E6D85AB39E1}" destId="{0734EDD1-BB77-40B5-B45C-955CF44EF48A}" srcOrd="0" destOrd="0" parTransId="{A6FB6D14-92E7-4BDA-B7BC-5E770A72FA53}" sibTransId="{AE924703-0204-4455-8788-9D9C711E2D03}"/>
    <dgm:cxn modelId="{41DF3F8C-2C7F-4E41-A69B-EA0293174B0C}" type="presOf" srcId="{3390E3B2-7642-44E7-80C3-2C13F0647C1C}" destId="{5D3417E9-495C-4C20-8745-515648550771}" srcOrd="0" destOrd="0" presId="urn:microsoft.com/office/officeart/2005/8/layout/default"/>
    <dgm:cxn modelId="{32B50C8F-8DA4-4293-BDAA-730FE70BEA46}" srcId="{AC7ED869-9539-4F50-ADCA-6E6D85AB39E1}" destId="{64461064-DC8C-4CF1-87EE-04BB0459A5EA}" srcOrd="2" destOrd="0" parTransId="{D775E470-5E16-4E80-9D52-8770918020F1}" sibTransId="{3599A970-2AE1-4C2C-8101-4C1916053F88}"/>
    <dgm:cxn modelId="{3395DAA7-9AEE-4C25-AA60-4F8F4342F3E8}" srcId="{AC7ED869-9539-4F50-ADCA-6E6D85AB39E1}" destId="{E4A2B3FC-C6CE-4F7F-8BD8-4AF4C31AB8E0}" srcOrd="4" destOrd="0" parTransId="{118E424A-39BC-42B0-A143-4F60F375DF1F}" sibTransId="{4D952797-497D-49ED-8DAE-0A2156B65AD6}"/>
    <dgm:cxn modelId="{058C15BD-0F83-479B-B3E8-22FF8A79A745}" type="presOf" srcId="{7E50C98C-CF3A-4C0E-B800-60A9DE6F0BB3}" destId="{CB4FF118-E523-463F-AE62-057A9174111E}" srcOrd="0" destOrd="0" presId="urn:microsoft.com/office/officeart/2005/8/layout/default"/>
    <dgm:cxn modelId="{228FAFDE-FE8E-4558-A42C-54473A4E7050}" type="presOf" srcId="{E4A2B3FC-C6CE-4F7F-8BD8-4AF4C31AB8E0}" destId="{78CAC4A5-93F0-45CA-ACC1-BF3EB7C00256}" srcOrd="0" destOrd="0" presId="urn:microsoft.com/office/officeart/2005/8/layout/default"/>
    <dgm:cxn modelId="{F909E8F2-94D2-452B-B2E0-D035A6539855}" type="presParOf" srcId="{E59C32B7-02E5-421A-8E6A-62F87B1E8703}" destId="{98C9094A-3422-43BF-A7B4-AA4C691E46E7}" srcOrd="0" destOrd="0" presId="urn:microsoft.com/office/officeart/2005/8/layout/default"/>
    <dgm:cxn modelId="{38698A20-7FFA-4D12-960C-82D6BF81F722}" type="presParOf" srcId="{E59C32B7-02E5-421A-8E6A-62F87B1E8703}" destId="{F551917B-72DE-4962-AC96-690A70E0A471}" srcOrd="1" destOrd="0" presId="urn:microsoft.com/office/officeart/2005/8/layout/default"/>
    <dgm:cxn modelId="{8061E216-5455-4FEA-A3D1-0EB0357764B1}" type="presParOf" srcId="{E59C32B7-02E5-421A-8E6A-62F87B1E8703}" destId="{CB4FF118-E523-463F-AE62-057A9174111E}" srcOrd="2" destOrd="0" presId="urn:microsoft.com/office/officeart/2005/8/layout/default"/>
    <dgm:cxn modelId="{7838AA0E-6A3F-4118-8595-3DEB2CC80453}" type="presParOf" srcId="{E59C32B7-02E5-421A-8E6A-62F87B1E8703}" destId="{4B64651A-2587-4330-AF94-239ED1166772}" srcOrd="3" destOrd="0" presId="urn:microsoft.com/office/officeart/2005/8/layout/default"/>
    <dgm:cxn modelId="{78314874-4165-426B-B19B-0785E147259C}" type="presParOf" srcId="{E59C32B7-02E5-421A-8E6A-62F87B1E8703}" destId="{93F2FB7D-ADBF-44ED-8E60-2FD5FAEB4F77}" srcOrd="4" destOrd="0" presId="urn:microsoft.com/office/officeart/2005/8/layout/default"/>
    <dgm:cxn modelId="{FD2A14B6-6EC3-478A-A572-D8AC022AB1BB}" type="presParOf" srcId="{E59C32B7-02E5-421A-8E6A-62F87B1E8703}" destId="{8CAE5E39-EDC4-4711-B408-84D4009D760F}" srcOrd="5" destOrd="0" presId="urn:microsoft.com/office/officeart/2005/8/layout/default"/>
    <dgm:cxn modelId="{8AC68773-9A3C-44EA-ACE2-EC8426D84575}" type="presParOf" srcId="{E59C32B7-02E5-421A-8E6A-62F87B1E8703}" destId="{5D3417E9-495C-4C20-8745-515648550771}" srcOrd="6" destOrd="0" presId="urn:microsoft.com/office/officeart/2005/8/layout/default"/>
    <dgm:cxn modelId="{9872EFCB-DBD1-4AD9-B903-CDD6161EF70D}" type="presParOf" srcId="{E59C32B7-02E5-421A-8E6A-62F87B1E8703}" destId="{C4D3930A-4F13-4DC8-A050-3C834FF9ABC1}" srcOrd="7" destOrd="0" presId="urn:microsoft.com/office/officeart/2005/8/layout/default"/>
    <dgm:cxn modelId="{3187F2DF-CDC3-4F64-8761-41E7301B359A}" type="presParOf" srcId="{E59C32B7-02E5-421A-8E6A-62F87B1E8703}" destId="{78CAC4A5-93F0-45CA-ACC1-BF3EB7C002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9094A-3422-43BF-A7B4-AA4C691E46E7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Educational providers (higher education, apprenticeships, vocational education, life-long learning)</a:t>
          </a:r>
          <a:endParaRPr lang="en-US" sz="1900" kern="1200"/>
        </a:p>
      </dsp:txBody>
      <dsp:txXfrm>
        <a:off x="0" y="591343"/>
        <a:ext cx="2571749" cy="1543050"/>
      </dsp:txXfrm>
    </dsp:sp>
    <dsp:sp modelId="{CB4FF118-E523-463F-AE62-057A9174111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Companies (identification of further shortages, in-house training)</a:t>
          </a:r>
          <a:endParaRPr lang="en-US" sz="1900" kern="1200"/>
        </a:p>
      </dsp:txBody>
      <dsp:txXfrm>
        <a:off x="2828925" y="591343"/>
        <a:ext cx="2571749" cy="1543050"/>
      </dsp:txXfrm>
    </dsp:sp>
    <dsp:sp modelId="{93F2FB7D-ADBF-44ED-8E60-2FD5FAEB4F7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Social partners (protect the interest of their members)</a:t>
          </a:r>
          <a:endParaRPr lang="en-US" sz="1900" kern="1200"/>
        </a:p>
      </dsp:txBody>
      <dsp:txXfrm>
        <a:off x="5657849" y="591343"/>
        <a:ext cx="2571749" cy="1543050"/>
      </dsp:txXfrm>
    </dsp:sp>
    <dsp:sp modelId="{5D3417E9-495C-4C20-8745-515648550771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Public authorities (design of migration policies)</a:t>
          </a:r>
          <a:endParaRPr lang="en-US" sz="1900" kern="1200"/>
        </a:p>
      </dsp:txBody>
      <dsp:txXfrm>
        <a:off x="1414462" y="2391569"/>
        <a:ext cx="2571749" cy="1543050"/>
      </dsp:txXfrm>
    </dsp:sp>
    <dsp:sp modelId="{78CAC4A5-93F0-45CA-ACC1-BF3EB7C0025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Individuals who are making career choices</a:t>
          </a:r>
          <a:endParaRPr lang="en-US" sz="1900" kern="120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0.56446</cdr:x>
      <cdr:y>0.69879</cdr:y>
    </cdr:from>
    <cdr:to>
      <cdr:x>0.76249</cdr:x>
      <cdr:y>0.78708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4930D59C-62C4-FE72-7704-70C2FBBD937F}"/>
            </a:ext>
          </a:extLst>
        </cdr:cNvPr>
        <cdr:cNvSpPr txBox="1"/>
      </cdr:nvSpPr>
      <cdr:spPr>
        <a:xfrm xmlns:a="http://schemas.openxmlformats.org/drawingml/2006/main">
          <a:off x="3044977" y="2923304"/>
          <a:ext cx="106828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4 – 3 - 2</a:t>
          </a:r>
        </a:p>
      </cdr:txBody>
    </cdr:sp>
  </cdr:relSizeAnchor>
  <cdr:relSizeAnchor xmlns:cdr="http://schemas.openxmlformats.org/drawingml/2006/chartDrawing">
    <cdr:from>
      <cdr:x>0.56446</cdr:x>
      <cdr:y>0.82993</cdr:y>
    </cdr:from>
    <cdr:to>
      <cdr:x>0.78206</cdr:x>
      <cdr:y>0.91821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79AA5804-9F85-9332-C649-2B2D95FA50DE}"/>
            </a:ext>
          </a:extLst>
        </cdr:cNvPr>
        <cdr:cNvSpPr txBox="1"/>
      </cdr:nvSpPr>
      <cdr:spPr>
        <a:xfrm xmlns:a="http://schemas.openxmlformats.org/drawingml/2006/main">
          <a:off x="3044952" y="3471894"/>
          <a:ext cx="117385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4 – 3 - 3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0.30143</cdr:x>
      <cdr:y>0.61936</cdr:y>
    </cdr:from>
    <cdr:to>
      <cdr:x>0.51479</cdr:x>
      <cdr:y>0.70765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79AA5804-9F85-9332-C649-2B2D95FA50DE}"/>
            </a:ext>
          </a:extLst>
        </cdr:cNvPr>
        <cdr:cNvSpPr txBox="1"/>
      </cdr:nvSpPr>
      <cdr:spPr>
        <a:xfrm xmlns:a="http://schemas.openxmlformats.org/drawingml/2006/main">
          <a:off x="1560740" y="2591018"/>
          <a:ext cx="110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3 – 4 - 2</a:t>
          </a:r>
        </a:p>
      </cdr:txBody>
    </cdr:sp>
  </cdr:relSizeAnchor>
  <cdr:relSizeAnchor xmlns:cdr="http://schemas.openxmlformats.org/drawingml/2006/chartDrawing">
    <cdr:from>
      <cdr:x>0.30143</cdr:x>
      <cdr:y>0.80533</cdr:y>
    </cdr:from>
    <cdr:to>
      <cdr:x>0.52869</cdr:x>
      <cdr:y>0.89362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79AA5804-9F85-9332-C649-2B2D95FA50DE}"/>
            </a:ext>
          </a:extLst>
        </cdr:cNvPr>
        <cdr:cNvSpPr txBox="1"/>
      </cdr:nvSpPr>
      <cdr:spPr>
        <a:xfrm xmlns:a="http://schemas.openxmlformats.org/drawingml/2006/main">
          <a:off x="1560740" y="3369001"/>
          <a:ext cx="117672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3 – 4 - 2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0.73293</cdr:x>
      <cdr:y>0.19111</cdr:y>
    </cdr:from>
    <cdr:to>
      <cdr:x>0.94245</cdr:x>
      <cdr:y>0.26636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79AA5804-9F85-9332-C649-2B2D95FA50DE}"/>
            </a:ext>
          </a:extLst>
        </cdr:cNvPr>
        <cdr:cNvSpPr txBox="1"/>
      </cdr:nvSpPr>
      <cdr:spPr>
        <a:xfrm xmlns:a="http://schemas.openxmlformats.org/drawingml/2006/main">
          <a:off x="3893273" y="938019"/>
          <a:ext cx="111300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4 – 2 - 2</a:t>
          </a:r>
        </a:p>
      </cdr:txBody>
    </cdr:sp>
  </cdr:relSizeAnchor>
  <cdr:relSizeAnchor xmlns:cdr="http://schemas.openxmlformats.org/drawingml/2006/chartDrawing">
    <cdr:from>
      <cdr:x>0.73583</cdr:x>
      <cdr:y>0.36866</cdr:y>
    </cdr:from>
    <cdr:to>
      <cdr:x>0.94536</cdr:x>
      <cdr:y>0.44391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79AA5804-9F85-9332-C649-2B2D95FA50DE}"/>
            </a:ext>
          </a:extLst>
        </cdr:cNvPr>
        <cdr:cNvSpPr txBox="1"/>
      </cdr:nvSpPr>
      <cdr:spPr>
        <a:xfrm xmlns:a="http://schemas.openxmlformats.org/drawingml/2006/main">
          <a:off x="3908715" y="1809485"/>
          <a:ext cx="111300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1 – 4 - 3</a:t>
          </a:r>
        </a:p>
      </cdr:txBody>
    </cdr:sp>
  </cdr:relSizeAnchor>
  <cdr:relSizeAnchor xmlns:cdr="http://schemas.openxmlformats.org/drawingml/2006/chartDrawing">
    <cdr:from>
      <cdr:x>0.5543</cdr:x>
      <cdr:y>0.56915</cdr:y>
    </cdr:from>
    <cdr:to>
      <cdr:x>0.76383</cdr:x>
      <cdr:y>0.64439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570346C0-DA7E-FABE-ADFB-525EF8C90FCC}"/>
            </a:ext>
          </a:extLst>
        </cdr:cNvPr>
        <cdr:cNvSpPr txBox="1"/>
      </cdr:nvSpPr>
      <cdr:spPr>
        <a:xfrm xmlns:a="http://schemas.openxmlformats.org/drawingml/2006/main">
          <a:off x="2592288" y="2132135"/>
          <a:ext cx="979903" cy="2818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3 – 4 - 2</a:t>
          </a:r>
        </a:p>
      </cdr:txBody>
    </cdr:sp>
  </cdr:relSizeAnchor>
  <cdr:relSizeAnchor xmlns:cdr="http://schemas.openxmlformats.org/drawingml/2006/chartDrawing">
    <cdr:from>
      <cdr:x>0.52258</cdr:x>
      <cdr:y>0.78856</cdr:y>
    </cdr:from>
    <cdr:to>
      <cdr:x>0.73211</cdr:x>
      <cdr:y>0.8638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570346C0-DA7E-FABE-ADFB-525EF8C90FCC}"/>
            </a:ext>
          </a:extLst>
        </cdr:cNvPr>
        <cdr:cNvSpPr txBox="1"/>
      </cdr:nvSpPr>
      <cdr:spPr>
        <a:xfrm xmlns:a="http://schemas.openxmlformats.org/drawingml/2006/main">
          <a:off x="2443954" y="2954118"/>
          <a:ext cx="979903" cy="2818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3 – 3 - 3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6ED7-9651-4101-9D2E-8745AC8883C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8C50-C1F8-4CC1-B06C-147FF440D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1FB7-F90E-4DFA-81C5-95A42453CEB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CF86-E57C-4036-AFC8-FA6B5AE92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0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AB0-7515-4415-A6C3-F8E46A8E58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1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AB0-7515-4415-A6C3-F8E46A8E58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70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AB0-7515-4415-A6C3-F8E46A8E58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1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AB0-7515-4415-A6C3-F8E46A8E58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40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1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1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9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6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0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14750-CC18-4EB8-8F82-4D97C0080E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14750-CC18-4EB8-8F82-4D97C0080E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6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9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7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8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5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4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6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5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0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4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61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4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E1914-00D4-43CD-9A73-B40268469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09" y="2431116"/>
            <a:ext cx="5152763" cy="788335"/>
          </a:xfrm>
          <a:prstGeom prst="rect">
            <a:avLst/>
          </a:prstGeom>
        </p:spPr>
        <p:txBody>
          <a:bodyPr/>
          <a:lstStyle>
            <a:lvl1pPr algn="l">
              <a:defRPr sz="2625" b="1">
                <a:solidFill>
                  <a:srgbClr val="0096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E85406-8FD9-4F8D-B21D-71990E4D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09" y="3399099"/>
            <a:ext cx="4195502" cy="478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EF0F508C-7292-8310-3801-494925FF8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09" y="483788"/>
            <a:ext cx="1785930" cy="1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40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B8D29-5816-4D5D-964F-B7EF9533900B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954C3-C526-4013-8099-02249EB7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5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2212937" y="6517826"/>
            <a:ext cx="6247495" cy="64027"/>
            <a:chOff x="-4475" y="6751484"/>
            <a:chExt cx="9160962" cy="130813"/>
          </a:xfrm>
        </p:grpSpPr>
        <p:sp>
          <p:nvSpPr>
            <p:cNvPr id="22" name="Rectangle 21"/>
            <p:cNvSpPr/>
            <p:nvPr/>
          </p:nvSpPr>
          <p:spPr>
            <a:xfrm>
              <a:off x="-4475" y="6751485"/>
              <a:ext cx="9160962" cy="128108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896786" y="6751484"/>
              <a:ext cx="7586765" cy="130813"/>
              <a:chOff x="896786" y="6751484"/>
              <a:chExt cx="7586765" cy="13081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1" name="Picture 2" descr="H:\Area_CID\00 Common\IMAGE BANK\Photos\Resources\Logos\Cedefop\2008-today\Logo no lines\H2_CMYK_EN_no line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8382"/>
            <a:ext cx="1619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6830888" y="63457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755EB9-6E32-4836-8B27-EC6F842DA678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6" r:id="rId7"/>
    <p:sldLayoutId id="2147483697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/>
          <a:stretch/>
        </p:blipFill>
        <p:spPr>
          <a:xfrm>
            <a:off x="-54053" y="1771"/>
            <a:ext cx="7276165" cy="6856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Triangle 7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499992" y="-27384"/>
            <a:ext cx="4646388" cy="6912768"/>
          </a:xfrm>
          <a:prstGeom prst="rect">
            <a:avLst/>
          </a:prstGeom>
          <a:solidFill>
            <a:srgbClr val="009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4871077" y="1340768"/>
            <a:ext cx="3600400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40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GB" sz="2200" b="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22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496772" cy="496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496772" cy="496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496772" cy="49677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 userDrawn="1"/>
        </p:nvSpPr>
        <p:spPr>
          <a:xfrm>
            <a:off x="4932040" y="3421716"/>
            <a:ext cx="3600400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media: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19872" y="1771"/>
            <a:ext cx="466742" cy="685622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6119664" y="4314344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3886614" y="0"/>
            <a:ext cx="406027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085290" y="-6591"/>
            <a:ext cx="414702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174BC-B2C8-4E39-A2BF-59873B368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260" y="-9848"/>
            <a:ext cx="9170260" cy="6877695"/>
          </a:xfrm>
          <a:prstGeom prst="rect">
            <a:avLst/>
          </a:prstGeom>
        </p:spPr>
      </p:pic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934E01CC-B11C-9ED4-8FD9-F0C976F948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09" y="483788"/>
            <a:ext cx="1785930" cy="1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 userDrawn="1"/>
        </p:nvSpPr>
        <p:spPr>
          <a:xfrm>
            <a:off x="611561" y="5202648"/>
            <a:ext cx="3600400" cy="470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50" b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1950" b="0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605117" y="5730707"/>
            <a:ext cx="3034342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7138" y="5349213"/>
            <a:ext cx="2349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2"/>
          <p:cNvSpPr txBox="1">
            <a:spLocks/>
          </p:cNvSpPr>
          <p:nvPr userDrawn="1"/>
        </p:nvSpPr>
        <p:spPr>
          <a:xfrm>
            <a:off x="611561" y="1700809"/>
            <a:ext cx="3600400" cy="10561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3600" baseline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3600" dirty="0">
              <a:solidFill>
                <a:srgbClr val="0093D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2E388-A095-40BA-AE41-B2C60FB9804D}"/>
              </a:ext>
            </a:extLst>
          </p:cNvPr>
          <p:cNvGrpSpPr/>
          <p:nvPr userDrawn="1"/>
        </p:nvGrpSpPr>
        <p:grpSpPr>
          <a:xfrm>
            <a:off x="0" y="6732679"/>
            <a:ext cx="9144000" cy="146773"/>
            <a:chOff x="0" y="6732678"/>
            <a:chExt cx="12192000" cy="146773"/>
          </a:xfrm>
        </p:grpSpPr>
        <p:sp>
          <p:nvSpPr>
            <p:cNvPr id="24" name="Rectangle 23"/>
            <p:cNvSpPr/>
            <p:nvPr/>
          </p:nvSpPr>
          <p:spPr>
            <a:xfrm>
              <a:off x="0" y="6732679"/>
              <a:ext cx="12192000" cy="146772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768" y="6732678"/>
              <a:ext cx="67541" cy="146772"/>
            </a:xfrm>
            <a:prstGeom prst="rect">
              <a:avLst/>
            </a:prstGeom>
            <a:solidFill>
              <a:srgbClr val="FFE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62309" y="6732679"/>
              <a:ext cx="2088567" cy="146772"/>
            </a:xfrm>
            <a:prstGeom prst="rect">
              <a:avLst/>
            </a:prstGeom>
            <a:solidFill>
              <a:srgbClr val="309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50876" y="6732680"/>
              <a:ext cx="1634529" cy="146770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91395" y="6732680"/>
              <a:ext cx="218424" cy="146770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07396" y="6732679"/>
              <a:ext cx="908073" cy="146772"/>
            </a:xfrm>
            <a:prstGeom prst="rect">
              <a:avLst/>
            </a:prstGeom>
            <a:solidFill>
              <a:srgbClr val="309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50152" y="6732679"/>
              <a:ext cx="1089687" cy="146772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771868" y="6732680"/>
              <a:ext cx="72637" cy="140067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cxnSp>
        <p:nvCxnSpPr>
          <p:cNvPr id="3" name="Straight Connector 2"/>
          <p:cNvCxnSpPr/>
          <p:nvPr userDrawn="1"/>
        </p:nvCxnSpPr>
        <p:spPr>
          <a:xfrm>
            <a:off x="467544" y="1"/>
            <a:ext cx="0" cy="2372883"/>
          </a:xfrm>
          <a:prstGeom prst="line">
            <a:avLst/>
          </a:prstGeom>
          <a:ln w="28575">
            <a:solidFill>
              <a:srgbClr val="009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23973BE-8C2C-0240-A7B6-51C73BF46E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55" y="5730707"/>
            <a:ext cx="1709768" cy="455318"/>
          </a:xfrm>
          <a:prstGeom prst="rect">
            <a:avLst/>
          </a:prstGeom>
        </p:spPr>
      </p:pic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ECFEDA78-E02C-D55B-7347-E76A351F4B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853" y="241632"/>
            <a:ext cx="1821153" cy="16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"/>
          <a:stretch/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35896" y="0"/>
            <a:ext cx="3456384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822798" y="-2"/>
            <a:ext cx="2321202" cy="685800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36512" y="0"/>
            <a:ext cx="5400600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8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mailto:Skills-Forecast@cedefop.europa.eu" TargetMode="External"/><Relationship Id="rId4" Type="http://schemas.openxmlformats.org/officeDocument/2006/relationships/hyperlink" Target="mailto:Ilias.LIVANOS@cedefop.europa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60" y="3356992"/>
            <a:ext cx="7772400" cy="1584176"/>
          </a:xfrm>
        </p:spPr>
        <p:txBody>
          <a:bodyPr/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Future Skills Panorama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by Cedefop 2023 Skills Forecast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320984"/>
            <a:ext cx="7416824" cy="1348376"/>
          </a:xfrm>
        </p:spPr>
        <p:txBody>
          <a:bodyPr>
            <a:normAutofit/>
          </a:bodyPr>
          <a:lstStyle/>
          <a:p>
            <a:pPr algn="l">
              <a:lnSpc>
                <a:spcPts val="2500"/>
              </a:lnSpc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Ilias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Livanos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Expert</a:t>
            </a:r>
          </a:p>
          <a:p>
            <a:pPr algn="l">
              <a:lnSpc>
                <a:spcPts val="25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for VET and skills</a:t>
            </a:r>
          </a:p>
          <a:p>
            <a:pPr algn="l">
              <a:lnSpc>
                <a:spcPts val="25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Honorary Associate Professor, 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153895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D1CEED-0C00-D428-C46A-80EB0052AADE}"/>
              </a:ext>
            </a:extLst>
          </p:cNvPr>
          <p:cNvSpPr txBox="1"/>
          <p:nvPr/>
        </p:nvSpPr>
        <p:spPr>
          <a:xfrm>
            <a:off x="473202" y="2962656"/>
            <a:ext cx="2571750" cy="255803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Twin transitions are due to create shortages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Replacements need a careful design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Future supply will suffice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Employment becomes skills intensive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42863">
              <a:lnSpc>
                <a:spcPct val="90000"/>
              </a:lnSpc>
              <a:spcAft>
                <a:spcPts val="450"/>
              </a:spcAft>
            </a:pPr>
            <a:endParaRPr lang="en-US" sz="1650" dirty="0"/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7C9869-6BC6-276E-E5CB-5232E6F4F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820916"/>
              </p:ext>
            </p:extLst>
          </p:nvPr>
        </p:nvGraphicFramePr>
        <p:xfrm>
          <a:off x="3267046" y="1441133"/>
          <a:ext cx="5394496" cy="41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D3D76-4BD8-A2C9-CC6B-E8E6F184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1" y="1124743"/>
            <a:ext cx="2777062" cy="1348307"/>
          </a:xfrm>
        </p:spPr>
        <p:txBody>
          <a:bodyPr anchor="ctr">
            <a:normAutofit fontScale="90000"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Labour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chemeClr val="accent6"/>
                </a:solidFill>
              </a:rPr>
              <a:t>shortage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70C0"/>
                </a:solidFill>
              </a:rPr>
              <a:t>index</a:t>
            </a:r>
            <a:r>
              <a:rPr lang="en-GB" sz="36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C5C61-4380-1C6C-469E-1370688BE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691"/>
            <a:ext cx="3005024" cy="475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0D59C-62C4-FE72-7704-70C2FBBD937F}"/>
              </a:ext>
            </a:extLst>
          </p:cNvPr>
          <p:cNvSpPr txBox="1"/>
          <p:nvPr/>
        </p:nvSpPr>
        <p:spPr>
          <a:xfrm>
            <a:off x="6311998" y="2852467"/>
            <a:ext cx="801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4 –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8D39C-ED4E-534A-7216-FB8222F439D7}"/>
              </a:ext>
            </a:extLst>
          </p:cNvPr>
          <p:cNvSpPr txBox="1"/>
          <p:nvPr/>
        </p:nvSpPr>
        <p:spPr>
          <a:xfrm>
            <a:off x="6311998" y="2473051"/>
            <a:ext cx="801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 – 2 - 3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9215C-6188-EFB5-9E96-7600B17446E0}"/>
              </a:ext>
            </a:extLst>
          </p:cNvPr>
          <p:cNvSpPr txBox="1"/>
          <p:nvPr/>
        </p:nvSpPr>
        <p:spPr>
          <a:xfrm>
            <a:off x="6311998" y="3382782"/>
            <a:ext cx="801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3 – 4 - 1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8DBF3-ED96-9F00-F9F7-0AB4BCC75DD3}"/>
              </a:ext>
            </a:extLst>
          </p:cNvPr>
          <p:cNvSpPr txBox="1"/>
          <p:nvPr/>
        </p:nvSpPr>
        <p:spPr>
          <a:xfrm>
            <a:off x="6311998" y="3898741"/>
            <a:ext cx="801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 – 4 - 2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6FC25-D481-0CAA-0E64-D8F8F231BD98}"/>
              </a:ext>
            </a:extLst>
          </p:cNvPr>
          <p:cNvSpPr txBox="1"/>
          <p:nvPr/>
        </p:nvSpPr>
        <p:spPr>
          <a:xfrm>
            <a:off x="3267046" y="5624513"/>
            <a:ext cx="512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the three elements are shown inside the bars</a:t>
            </a:r>
          </a:p>
        </p:txBody>
      </p:sp>
    </p:spTree>
    <p:extLst>
      <p:ext uri="{BB962C8B-B14F-4D97-AF65-F5344CB8AC3E}">
        <p14:creationId xmlns:p14="http://schemas.microsoft.com/office/powerpoint/2010/main" val="308002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66AFD2-11C3-6784-D503-BE3F44B93A70}"/>
              </a:ext>
            </a:extLst>
          </p:cNvPr>
          <p:cNvSpPr txBox="1"/>
          <p:nvPr/>
        </p:nvSpPr>
        <p:spPr>
          <a:xfrm>
            <a:off x="473202" y="2962656"/>
            <a:ext cx="2762917" cy="255803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Strong impacts of technology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Interpersonal skills not easily substituted </a:t>
            </a:r>
          </a:p>
          <a:p>
            <a:pPr marL="42863">
              <a:lnSpc>
                <a:spcPct val="90000"/>
              </a:lnSpc>
              <a:spcAft>
                <a:spcPts val="450"/>
              </a:spcAft>
            </a:pPr>
            <a:endParaRPr lang="en-US" sz="1650" dirty="0"/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9DB9AF-1EE0-8A7F-AE00-D2F1A2116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26092"/>
              </p:ext>
            </p:extLst>
          </p:nvPr>
        </p:nvGraphicFramePr>
        <p:xfrm>
          <a:off x="3490722" y="1337310"/>
          <a:ext cx="5177790" cy="41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BD5BC0-D091-9C2B-00A3-277CF567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1" y="332656"/>
            <a:ext cx="2968228" cy="1738522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Labour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chemeClr val="accent6"/>
                </a:solidFill>
              </a:rPr>
              <a:t>shortage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70C0"/>
                </a:solidFill>
              </a:rPr>
              <a:t>index</a:t>
            </a:r>
            <a:r>
              <a:rPr lang="en-GB" sz="36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1534A-6E67-908E-91BF-A4D75F884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" y="5520690"/>
            <a:ext cx="3032580" cy="4800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E85B7-BF33-8846-4CC9-47EBF541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70-084A-4CC1-8B3F-F3BFF46670F9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9AA5804-9F85-9332-C649-2B2D95FA50DE}"/>
              </a:ext>
            </a:extLst>
          </p:cNvPr>
          <p:cNvSpPr txBox="1"/>
          <p:nvPr/>
        </p:nvSpPr>
        <p:spPr>
          <a:xfrm>
            <a:off x="4997279" y="2510568"/>
            <a:ext cx="8347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/>
              <a:t>1 – 2 - 2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F238321-EACF-07D7-DD40-A41F5A7A6A8F}"/>
              </a:ext>
            </a:extLst>
          </p:cNvPr>
          <p:cNvSpPr txBox="1"/>
          <p:nvPr/>
        </p:nvSpPr>
        <p:spPr>
          <a:xfrm>
            <a:off x="4997279" y="3171289"/>
            <a:ext cx="8347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/>
              <a:t>2 – 2 - 4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DCC34-24E0-6902-0CF2-D4E10251BDB3}"/>
              </a:ext>
            </a:extLst>
          </p:cNvPr>
          <p:cNvSpPr txBox="1"/>
          <p:nvPr/>
        </p:nvSpPr>
        <p:spPr>
          <a:xfrm>
            <a:off x="3360566" y="5604005"/>
            <a:ext cx="5307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Note: the three elements are shown inside the bars</a:t>
            </a:r>
          </a:p>
        </p:txBody>
      </p:sp>
    </p:spTree>
    <p:extLst>
      <p:ext uri="{BB962C8B-B14F-4D97-AF65-F5344CB8AC3E}">
        <p14:creationId xmlns:p14="http://schemas.microsoft.com/office/powerpoint/2010/main" val="413506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DD43EB-0E4D-9488-7471-CF6A34B7CE1B}"/>
              </a:ext>
            </a:extLst>
          </p:cNvPr>
          <p:cNvSpPr txBox="1"/>
          <p:nvPr/>
        </p:nvSpPr>
        <p:spPr>
          <a:xfrm>
            <a:off x="473202" y="2852928"/>
            <a:ext cx="3888058" cy="110455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Technology as a substitute of </a:t>
            </a:r>
            <a:r>
              <a:rPr lang="en-US" sz="1650" dirty="0" err="1"/>
              <a:t>labour</a:t>
            </a:r>
            <a:endParaRPr lang="en-US" sz="1650" dirty="0"/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 err="1"/>
              <a:t>Specialised</a:t>
            </a:r>
            <a:r>
              <a:rPr lang="en-US" sz="1650" dirty="0"/>
              <a:t> knowledge needed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A1699D-CE4C-241E-CB80-6B469DC68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96421"/>
              </p:ext>
            </p:extLst>
          </p:nvPr>
        </p:nvGraphicFramePr>
        <p:xfrm>
          <a:off x="4067944" y="1555002"/>
          <a:ext cx="4676671" cy="374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9BDDAF-A87E-B86E-A7BB-F85BECFB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1" y="1337310"/>
            <a:ext cx="2777062" cy="1515618"/>
          </a:xfrm>
        </p:spPr>
        <p:txBody>
          <a:bodyPr anchor="ctr">
            <a:normAutofit fontScale="90000"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Labour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chemeClr val="accent6"/>
                </a:solidFill>
              </a:rPr>
              <a:t>shortage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70C0"/>
                </a:solidFill>
              </a:rPr>
              <a:t>index</a:t>
            </a:r>
            <a:r>
              <a:rPr lang="en-GB" sz="36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10D25-693B-A7BC-8ACD-20644AF29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0690"/>
            <a:ext cx="3032579" cy="48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B51FF-F667-41C1-EEEB-2C65791CABED}"/>
              </a:ext>
            </a:extLst>
          </p:cNvPr>
          <p:cNvSpPr txBox="1"/>
          <p:nvPr/>
        </p:nvSpPr>
        <p:spPr>
          <a:xfrm>
            <a:off x="4067944" y="5483056"/>
            <a:ext cx="5396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Note: the three elements are shown inside the bars</a:t>
            </a:r>
          </a:p>
        </p:txBody>
      </p:sp>
    </p:spTree>
    <p:extLst>
      <p:ext uri="{BB962C8B-B14F-4D97-AF65-F5344CB8AC3E}">
        <p14:creationId xmlns:p14="http://schemas.microsoft.com/office/powerpoint/2010/main" val="74849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D8C6E2-BF39-D111-87D3-3E014EF77664}"/>
              </a:ext>
            </a:extLst>
          </p:cNvPr>
          <p:cNvSpPr txBox="1"/>
          <p:nvPr/>
        </p:nvSpPr>
        <p:spPr>
          <a:xfrm>
            <a:off x="473202" y="2852928"/>
            <a:ext cx="3614166" cy="26609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Strong future shortages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But … skill shortages?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7F7238-5803-9ECD-7433-56D33D729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751893"/>
              </p:ext>
            </p:extLst>
          </p:nvPr>
        </p:nvGraphicFramePr>
        <p:xfrm>
          <a:off x="3635412" y="1759102"/>
          <a:ext cx="3878463" cy="310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62AAF7-0A4C-4345-886A-C7E2583B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1" y="1337309"/>
            <a:ext cx="2777062" cy="1267387"/>
          </a:xfrm>
        </p:spPr>
        <p:txBody>
          <a:bodyPr anchor="ctr">
            <a:normAutofit fontScale="90000"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Labour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chemeClr val="accent6"/>
                </a:solidFill>
              </a:rPr>
              <a:t>shortage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70C0"/>
                </a:solidFill>
              </a:rPr>
              <a:t>index</a:t>
            </a:r>
            <a:endParaRPr lang="en-GB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68975-44B6-8A17-CFAF-FA2A16C02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13833"/>
            <a:ext cx="3075897" cy="48691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B227E94-6F45-8C2C-6B29-1677287E4CF5}"/>
              </a:ext>
            </a:extLst>
          </p:cNvPr>
          <p:cNvSpPr txBox="1"/>
          <p:nvPr/>
        </p:nvSpPr>
        <p:spPr>
          <a:xfrm>
            <a:off x="7108270" y="2604697"/>
            <a:ext cx="8347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/>
              <a:t>4 – 2 - 2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B3FB930-850A-D587-FD56-46E3426A4D49}"/>
              </a:ext>
            </a:extLst>
          </p:cNvPr>
          <p:cNvSpPr txBox="1"/>
          <p:nvPr/>
        </p:nvSpPr>
        <p:spPr>
          <a:xfrm>
            <a:off x="6690895" y="3900684"/>
            <a:ext cx="8347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/>
              <a:t>2 – 3 - 4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5F313-A3E2-6311-70A1-2E091B566C71}"/>
              </a:ext>
            </a:extLst>
          </p:cNvPr>
          <p:cNvSpPr txBox="1"/>
          <p:nvPr/>
        </p:nvSpPr>
        <p:spPr>
          <a:xfrm>
            <a:off x="3491880" y="4959835"/>
            <a:ext cx="533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Note: the three elements are shown inside the bars</a:t>
            </a:r>
          </a:p>
        </p:txBody>
      </p:sp>
    </p:spTree>
    <p:extLst>
      <p:ext uri="{BB962C8B-B14F-4D97-AF65-F5344CB8AC3E}">
        <p14:creationId xmlns:p14="http://schemas.microsoft.com/office/powerpoint/2010/main" val="199608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81F2-06FC-2C6B-E725-D54DC902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The impact of AI </a:t>
            </a:r>
            <a:r>
              <a:rPr lang="en-GB" dirty="0">
                <a:solidFill>
                  <a:srgbClr val="009CFA"/>
                </a:solidFill>
              </a:rPr>
              <a:t>on employment</a:t>
            </a:r>
          </a:p>
        </p:txBody>
      </p:sp>
      <p:pic>
        <p:nvPicPr>
          <p:cNvPr id="7" name="Content Placeholder 6" descr="3D face graphic">
            <a:extLst>
              <a:ext uri="{FF2B5EF4-FFF2-40B4-BE49-F238E27FC236}">
                <a16:creationId xmlns:a16="http://schemas.microsoft.com/office/drawing/2014/main" id="{4CE4ADD0-5FE6-B0D9-C4C9-9289996652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8" r="-1" b="-1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1BC8DD4-3FA5-CE66-BE60-B16743B0F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900 000 new jobs to 2035</a:t>
            </a:r>
          </a:p>
          <a:p>
            <a:r>
              <a:rPr lang="en-US" dirty="0"/>
              <a:t>R&amp;D, communication</a:t>
            </a:r>
          </a:p>
          <a:p>
            <a:r>
              <a:rPr lang="en-US" dirty="0"/>
              <a:t>HealthCare seems AI-proof</a:t>
            </a:r>
          </a:p>
          <a:p>
            <a:r>
              <a:rPr lang="en-US" dirty="0"/>
              <a:t>Small (5%) impact on jobs</a:t>
            </a:r>
          </a:p>
          <a:p>
            <a:r>
              <a:rPr lang="en-US" dirty="0"/>
              <a:t>Country variations</a:t>
            </a:r>
          </a:p>
          <a:p>
            <a:r>
              <a:rPr lang="en-US" dirty="0"/>
              <a:t>Caveats apply</a:t>
            </a:r>
          </a:p>
          <a:p>
            <a:r>
              <a:rPr lang="en-US" dirty="0"/>
              <a:t>AI could widen capital</a:t>
            </a:r>
          </a:p>
        </p:txBody>
      </p:sp>
    </p:spTree>
    <p:extLst>
      <p:ext uri="{BB962C8B-B14F-4D97-AF65-F5344CB8AC3E}">
        <p14:creationId xmlns:p14="http://schemas.microsoft.com/office/powerpoint/2010/main" val="308746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livan\AppData\Local\Microsoft\Windows\Temporary Internet Files\Content.Outlook\D0HCQMBT\Skills forecast_web 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5805264"/>
            <a:ext cx="1551811" cy="5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8280" y="2514382"/>
            <a:ext cx="346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Ilias.LIVANOS@cedefop.europa.eu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Skills-Forecast@cedefop.europa.eu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779748"/>
            <a:ext cx="346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skillsforecast</a:t>
            </a:r>
            <a:endParaRPr lang="en-GB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erson in a suit speaking into microphones&#10;&#10;Description automatically generated">
            <a:extLst>
              <a:ext uri="{FF2B5EF4-FFF2-40B4-BE49-F238E27FC236}">
                <a16:creationId xmlns:a16="http://schemas.microsoft.com/office/drawing/2014/main" id="{91C8AAA8-285E-DABC-A62A-5E9686D65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09" y="3926576"/>
            <a:ext cx="1703363" cy="1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315" y="1991098"/>
            <a:ext cx="836712" cy="304034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37101" y="2066850"/>
            <a:ext cx="505066" cy="369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39652" y="961294"/>
            <a:ext cx="6023099" cy="73951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Dataset: what is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skills forecast?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087724" y="2093122"/>
            <a:ext cx="2052228" cy="253916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unique database</a:t>
            </a:r>
          </a:p>
          <a:p>
            <a:pPr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2087724" y="2562856"/>
            <a:ext cx="5607119" cy="353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5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methodology - harmonised and comparable data</a:t>
            </a: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2087724" y="3127289"/>
            <a:ext cx="5778642" cy="239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Skills: </a:t>
            </a:r>
            <a:r>
              <a:rPr lang="en-GB" sz="1650" dirty="0" err="1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proxied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occupations and qualifications</a:t>
            </a: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2048454" y="3661255"/>
            <a:ext cx="5817913" cy="334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5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Supply: qualifications of working-age population/labour force</a:t>
            </a: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2087724" y="4184643"/>
            <a:ext cx="5607119" cy="327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Demand: employment by sector, occupation, qualification</a:t>
            </a: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2087724" y="4699063"/>
            <a:ext cx="5103186" cy="281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sectors 41 occupations 3 levels of qualifications</a:t>
            </a: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6367" y="4096721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/>
          <p:cNvSpPr/>
          <p:nvPr/>
        </p:nvSpPr>
        <p:spPr>
          <a:xfrm>
            <a:off x="1166367" y="4617132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/>
          <p:cNvSpPr/>
          <p:nvPr/>
        </p:nvSpPr>
        <p:spPr>
          <a:xfrm>
            <a:off x="1183315" y="5130063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/>
          <p:cNvSpPr/>
          <p:nvPr/>
        </p:nvSpPr>
        <p:spPr>
          <a:xfrm>
            <a:off x="1198458" y="2481740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602001" y="2469150"/>
            <a:ext cx="549566" cy="51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3315" y="3028915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601671" y="3044250"/>
            <a:ext cx="549566" cy="411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6367" y="3576090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592165" y="3584250"/>
            <a:ext cx="549566" cy="411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92165" y="4096501"/>
            <a:ext cx="549566" cy="4088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592165" y="4610250"/>
            <a:ext cx="549566" cy="51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592165" y="5096250"/>
            <a:ext cx="549566" cy="51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2087724" y="5213602"/>
            <a:ext cx="4858349" cy="3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 for 10-15 years, EU-27+ </a:t>
            </a: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D1D2EBD-EEE8-DA98-EC70-D6A514ECEFDC}"/>
              </a:ext>
            </a:extLst>
          </p:cNvPr>
          <p:cNvSpPr/>
          <p:nvPr/>
        </p:nvSpPr>
        <p:spPr>
          <a:xfrm rot="16200000" flipH="1">
            <a:off x="7101580" y="928164"/>
            <a:ext cx="849734" cy="1160748"/>
          </a:xfrm>
          <a:prstGeom prst="rt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349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BEF6-4591-E042-5279-8D19AA18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91" y="71626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CFA"/>
                </a:solidFill>
              </a:rPr>
              <a:t>Potential users </a:t>
            </a:r>
            <a:r>
              <a:rPr lang="en-GB" dirty="0"/>
              <a:t>include: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54C7C-0B37-A70C-3011-895B3598C1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03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s-irish-training-agency-cartoon"/>
          <p:cNvPicPr>
            <a:picLocks noChangeAspect="1" noChangeArrowheads="1"/>
          </p:cNvPicPr>
          <p:nvPr/>
        </p:nvPicPr>
        <p:blipFill rotWithShape="1">
          <a:blip r:embed="rId3" cstate="print"/>
          <a:srcRect b="5566"/>
          <a:stretch/>
        </p:blipFill>
        <p:spPr bwMode="auto">
          <a:xfrm>
            <a:off x="3574443" y="1116536"/>
            <a:ext cx="5569555" cy="49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1116536"/>
            <a:ext cx="3491880" cy="4944022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23528" y="1772816"/>
            <a:ext cx="2952328" cy="2599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a skills forecast?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2627784" y="4372250"/>
            <a:ext cx="864096" cy="1688307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62012" y="3347132"/>
            <a:ext cx="2067041" cy="1073639"/>
          </a:xfrm>
          <a:prstGeom prst="rect">
            <a:avLst/>
          </a:prstGeom>
          <a:solidFill>
            <a:srgbClr val="009CD8">
              <a:alpha val="4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2" r="5758" b="1162"/>
          <a:stretch/>
        </p:blipFill>
        <p:spPr>
          <a:xfrm>
            <a:off x="5529054" y="2167386"/>
            <a:ext cx="2312480" cy="1212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433012" y="2154045"/>
            <a:ext cx="2106234" cy="118813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443000" y="1268760"/>
            <a:ext cx="6081328" cy="4006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of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85" y="3679062"/>
            <a:ext cx="1998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50"/>
              </a:spcBef>
            </a:pPr>
            <a:r>
              <a:rPr lang="en-GB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Greening assumptions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31074" y="2327680"/>
            <a:ext cx="219197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875"/>
              </a:lnSpc>
              <a:spcBef>
                <a:spcPts val="450"/>
              </a:spcBef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Covid</a:t>
            </a:r>
          </a:p>
          <a:p>
            <a:pPr marL="0" lvl="1">
              <a:lnSpc>
                <a:spcPts val="1875"/>
              </a:lnSpc>
              <a:spcBef>
                <a:spcPts val="450"/>
              </a:spcBef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Geopolitical tensions </a:t>
            </a:r>
          </a:p>
          <a:p>
            <a:pPr marL="0" lvl="1">
              <a:lnSpc>
                <a:spcPts val="1575"/>
              </a:lnSpc>
              <a:spcBef>
                <a:spcPts val="450"/>
              </a:spcBef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Energy prices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6085" y="2167385"/>
            <a:ext cx="2294874" cy="1188132"/>
          </a:xfrm>
          <a:prstGeom prst="rect">
            <a:avLst/>
          </a:prstGeom>
          <a:solidFill>
            <a:srgbClr val="009C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1443000" y="2435211"/>
            <a:ext cx="1778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‘most likely to happen’ scenario</a:t>
            </a:r>
          </a:p>
        </p:txBody>
      </p:sp>
      <p:sp>
        <p:nvSpPr>
          <p:cNvPr id="21" name="Isosceles Triangle 20"/>
          <p:cNvSpPr/>
          <p:nvPr/>
        </p:nvSpPr>
        <p:spPr>
          <a:xfrm rot="5400000">
            <a:off x="3464892" y="2435210"/>
            <a:ext cx="135000" cy="135000"/>
          </a:xfrm>
          <a:prstGeom prst="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3450959" y="2722500"/>
            <a:ext cx="135000" cy="135000"/>
          </a:xfrm>
          <a:prstGeom prst="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3466856" y="3054047"/>
            <a:ext cx="135000" cy="135000"/>
          </a:xfrm>
          <a:prstGeom prst="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ight Triangle 26"/>
          <p:cNvSpPr/>
          <p:nvPr/>
        </p:nvSpPr>
        <p:spPr>
          <a:xfrm flipH="1">
            <a:off x="4908466" y="2418883"/>
            <a:ext cx="621983" cy="933002"/>
          </a:xfrm>
          <a:prstGeom prst="rt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19DEA7-D28E-409D-AF14-D7A1760D9B40}"/>
              </a:ext>
            </a:extLst>
          </p:cNvPr>
          <p:cNvSpPr/>
          <p:nvPr/>
        </p:nvSpPr>
        <p:spPr>
          <a:xfrm>
            <a:off x="5529052" y="3384969"/>
            <a:ext cx="2312480" cy="1019047"/>
          </a:xfrm>
          <a:prstGeom prst="rect">
            <a:avLst/>
          </a:prstGeom>
          <a:solidFill>
            <a:srgbClr val="009CD8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Impacts on </a:t>
            </a:r>
          </a:p>
          <a:p>
            <a:pPr algn="ctr"/>
            <a:r>
              <a:rPr lang="en-GB" sz="2100" dirty="0"/>
              <a:t>skills &amp; jobs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443000" y="1268760"/>
            <a:ext cx="58293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(ageing)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b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2022-35: average annual growth rates </a:t>
            </a:r>
          </a:p>
          <a:p>
            <a:pPr algn="l"/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(darker=stronger, white/grey=negative or zero) </a:t>
            </a:r>
          </a:p>
        </p:txBody>
      </p:sp>
      <p:sp>
        <p:nvSpPr>
          <p:cNvPr id="5" name="Right Triangle 4"/>
          <p:cNvSpPr/>
          <p:nvPr/>
        </p:nvSpPr>
        <p:spPr>
          <a:xfrm rot="16200000" flipH="1">
            <a:off x="6995759" y="701744"/>
            <a:ext cx="849734" cy="1160748"/>
          </a:xfrm>
          <a:prstGeom prst="rt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23627-74D2-43EB-94F0-7BB2AF154F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00" y="2240868"/>
            <a:ext cx="6045324" cy="347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911FA95-00B7-4282-9F2B-D6B3A55F3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4" y="1142425"/>
            <a:ext cx="953058" cy="10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D7CCA9C-95A4-4D05-A803-6EB496C2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651769"/>
            <a:ext cx="8963025" cy="50417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1A1C6-CCCE-DD53-E581-FB7A63C49133}"/>
              </a:ext>
            </a:extLst>
          </p:cNvPr>
          <p:cNvSpPr txBox="1"/>
          <p:nvPr/>
        </p:nvSpPr>
        <p:spPr>
          <a:xfrm>
            <a:off x="611560" y="51571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&gt;=0.5pa                                          &lt;0.5pa</a:t>
            </a:r>
          </a:p>
        </p:txBody>
      </p:sp>
    </p:spTree>
    <p:extLst>
      <p:ext uri="{BB962C8B-B14F-4D97-AF65-F5344CB8AC3E}">
        <p14:creationId xmlns:p14="http://schemas.microsoft.com/office/powerpoint/2010/main" val="1862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7ED9-A399-AAE3-9CB9-3CA54869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b="1" dirty="0">
                <a:solidFill>
                  <a:srgbClr val="009CFA"/>
                </a:solidFill>
              </a:rPr>
              <a:t>Total job </a:t>
            </a:r>
            <a:r>
              <a:rPr lang="en-US" dirty="0"/>
              <a:t>openings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73DBB-1744-7E63-A342-60D05906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4267"/>
            <a:ext cx="8229600" cy="331782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E00B3-0308-949F-10E6-3973720EC6A2}"/>
              </a:ext>
            </a:extLst>
          </p:cNvPr>
          <p:cNvSpPr/>
          <p:nvPr/>
        </p:nvSpPr>
        <p:spPr>
          <a:xfrm>
            <a:off x="457200" y="3791173"/>
            <a:ext cx="8229600" cy="1440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22C5-26E6-2412-9AEB-F6FD322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1464674"/>
            <a:ext cx="7629758" cy="1165860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Labour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chemeClr val="accent6"/>
                </a:solidFill>
              </a:rPr>
              <a:t>shortage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70C0"/>
                </a:solidFill>
              </a:rPr>
              <a:t>index</a:t>
            </a:r>
            <a:r>
              <a:rPr lang="en-GB" sz="3600" b="1" dirty="0"/>
              <a:t>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476BF53-1F91-6DFE-0F66-4CF3CB625E7E}"/>
              </a:ext>
            </a:extLst>
          </p:cNvPr>
          <p:cNvSpPr/>
          <p:nvPr/>
        </p:nvSpPr>
        <p:spPr>
          <a:xfrm>
            <a:off x="4986959" y="4508822"/>
            <a:ext cx="1876642" cy="88448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788">
              <a:spcAft>
                <a:spcPts val="450"/>
              </a:spcAft>
            </a:pPr>
            <a:r>
              <a:rPr lang="en-GB" sz="2400" b="1" dirty="0"/>
              <a:t>Imbalances</a:t>
            </a:r>
          </a:p>
          <a:p>
            <a:pPr algn="ctr" defTabSz="589788">
              <a:spcAft>
                <a:spcPts val="450"/>
              </a:spcAft>
            </a:pPr>
            <a:r>
              <a:rPr lang="en-GB" sz="1350" b="1" dirty="0"/>
              <a:t>hiring difficulties</a:t>
            </a:r>
            <a:endParaRPr lang="en-GB" sz="1350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BAC4A7B-F077-3992-64D5-3251071C6D66}"/>
              </a:ext>
            </a:extLst>
          </p:cNvPr>
          <p:cNvSpPr/>
          <p:nvPr/>
        </p:nvSpPr>
        <p:spPr>
          <a:xfrm>
            <a:off x="2811607" y="2879431"/>
            <a:ext cx="2189145" cy="110860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788">
              <a:spcAft>
                <a:spcPts val="450"/>
              </a:spcAft>
            </a:pPr>
            <a:r>
              <a:rPr lang="en-GB" sz="2400" b="1" dirty="0"/>
              <a:t>Future shortages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65D9FB7-2A37-0169-5432-03230132064D}"/>
              </a:ext>
            </a:extLst>
          </p:cNvPr>
          <p:cNvSpPr/>
          <p:nvPr/>
        </p:nvSpPr>
        <p:spPr>
          <a:xfrm>
            <a:off x="3021567" y="4508823"/>
            <a:ext cx="1691766" cy="91360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788">
              <a:spcAft>
                <a:spcPts val="450"/>
              </a:spcAft>
            </a:pPr>
            <a:r>
              <a:rPr lang="en-GB" sz="2400" b="1" dirty="0"/>
              <a:t>Supply</a:t>
            </a:r>
          </a:p>
          <a:p>
            <a:pPr algn="ctr" defTabSz="589788">
              <a:spcAft>
                <a:spcPts val="450"/>
              </a:spcAft>
            </a:pPr>
            <a:r>
              <a:rPr lang="en-GB" sz="1350" b="1" dirty="0"/>
              <a:t>replacement rates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7E05CBD-A11C-3ECC-9C85-3C72EAF17D67}"/>
              </a:ext>
            </a:extLst>
          </p:cNvPr>
          <p:cNvSpPr/>
          <p:nvPr/>
        </p:nvSpPr>
        <p:spPr>
          <a:xfrm>
            <a:off x="895524" y="4489058"/>
            <a:ext cx="1905080" cy="95313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788">
              <a:spcAft>
                <a:spcPts val="450"/>
              </a:spcAft>
            </a:pPr>
            <a:r>
              <a:rPr lang="en-GB" sz="2400" b="1" dirty="0"/>
              <a:t>Demand</a:t>
            </a:r>
          </a:p>
          <a:p>
            <a:pPr algn="ctr" defTabSz="589788">
              <a:spcAft>
                <a:spcPts val="450"/>
              </a:spcAft>
            </a:pPr>
            <a:r>
              <a:rPr lang="en-GB" sz="1350" b="1" dirty="0"/>
              <a:t>employment growth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B8A5612-43DA-58A7-347F-20AE160D371F}"/>
              </a:ext>
            </a:extLst>
          </p:cNvPr>
          <p:cNvSpPr/>
          <p:nvPr/>
        </p:nvSpPr>
        <p:spPr>
          <a:xfrm rot="8563884">
            <a:off x="5320198" y="3735070"/>
            <a:ext cx="303608" cy="74675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A4D8CA0-F374-B4E3-0438-2D6CD3A34397}"/>
              </a:ext>
            </a:extLst>
          </p:cNvPr>
          <p:cNvSpPr/>
          <p:nvPr/>
        </p:nvSpPr>
        <p:spPr>
          <a:xfrm rot="10800000">
            <a:off x="3750488" y="4147186"/>
            <a:ext cx="337715" cy="24999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FF445-4CCD-0E5F-0E28-EA59F3CB70D9}"/>
              </a:ext>
            </a:extLst>
          </p:cNvPr>
          <p:cNvSpPr txBox="1"/>
          <p:nvPr/>
        </p:nvSpPr>
        <p:spPr>
          <a:xfrm>
            <a:off x="6977036" y="3428762"/>
            <a:ext cx="2020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Score from 1 to 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Higher score – higher the shortage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Equal weights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Arithmetic average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Estimated by skill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Extended to sectors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F752046-FC2B-869A-AAAD-FA220C5B9BF2}"/>
              </a:ext>
            </a:extLst>
          </p:cNvPr>
          <p:cNvSpPr txBox="1">
            <a:spLocks/>
          </p:cNvSpPr>
          <p:nvPr/>
        </p:nvSpPr>
        <p:spPr>
          <a:xfrm>
            <a:off x="5494094" y="2161882"/>
            <a:ext cx="2752685" cy="6638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6102"/>
            <a:r>
              <a:rPr lang="en-GB" sz="12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by Cedefop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skills forecast</a:t>
            </a:r>
          </a:p>
        </p:txBody>
      </p:sp>
      <p:pic>
        <p:nvPicPr>
          <p:cNvPr id="13" name="Εικόνα 4">
            <a:extLst>
              <a:ext uri="{FF2B5EF4-FFF2-40B4-BE49-F238E27FC236}">
                <a16:creationId xmlns:a16="http://schemas.microsoft.com/office/drawing/2014/main" id="{72EED599-09F4-3FEA-5490-1F1B8788D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26" y="1724802"/>
            <a:ext cx="923268" cy="95961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F73CD9D-7A4B-B29D-3650-0330E7694A94}"/>
              </a:ext>
            </a:extLst>
          </p:cNvPr>
          <p:cNvSpPr/>
          <p:nvPr/>
        </p:nvSpPr>
        <p:spPr>
          <a:xfrm rot="12758637">
            <a:off x="2117802" y="3688947"/>
            <a:ext cx="297137" cy="73374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C492D9-8599-EE41-8E15-7871CF747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9" y="884566"/>
            <a:ext cx="2184161" cy="34575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84AC56-125C-4DFB-6CC5-10D9F2B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70-084A-4CC1-8B3F-F3BFF46670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54994"/>
      </p:ext>
    </p:extLst>
  </p:cSld>
  <p:clrMapOvr>
    <a:masterClrMapping/>
  </p:clrMapOvr>
</p:sld>
</file>

<file path=ppt/theme/theme1.xml><?xml version="1.0" encoding="utf-8"?>
<a:theme xmlns:a="http://schemas.openxmlformats.org/drawingml/2006/main" name="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tro slide_03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a6e589b-f770-4cfd-a0d8-05d4414f8c9c}" enabled="1" method="Standard" siteId="{45c6777d-e213-4b45-85ae-ebd6288b17b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517</Words>
  <Application>Microsoft Office PowerPoint</Application>
  <PresentationFormat>On-screen Show (4:3)</PresentationFormat>
  <Paragraphs>124</Paragraphs>
  <Slides>15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Pages</vt:lpstr>
      <vt:lpstr>End slide</vt:lpstr>
      <vt:lpstr>2_Intro slide_03</vt:lpstr>
      <vt:lpstr>End slide 01</vt:lpstr>
      <vt:lpstr>Cover slide</vt:lpstr>
      <vt:lpstr>EU Future Skills Panorama powered by Cedefop 2023 Skills Forecast  </vt:lpstr>
      <vt:lpstr>Dataset: what is the skills forecast?</vt:lpstr>
      <vt:lpstr>Potential users include:</vt:lpstr>
      <vt:lpstr>PowerPoint Presentation</vt:lpstr>
      <vt:lpstr>PowerPoint Presentation</vt:lpstr>
      <vt:lpstr>PowerPoint Presentation</vt:lpstr>
      <vt:lpstr>PowerPoint Presentation</vt:lpstr>
      <vt:lpstr>Total job openings</vt:lpstr>
      <vt:lpstr>Labour shortage index </vt:lpstr>
      <vt:lpstr>Labour shortage index </vt:lpstr>
      <vt:lpstr>Labour shortage index </vt:lpstr>
      <vt:lpstr>Labour shortage index </vt:lpstr>
      <vt:lpstr>Labour shortage index</vt:lpstr>
      <vt:lpstr>The impact of AI on employment</vt:lpstr>
      <vt:lpstr>PowerPoint Presentation</vt:lpstr>
    </vt:vector>
  </TitlesOfParts>
  <Company>Cedefop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Skills Forecast</dc:title>
  <dc:creator>LIVANOS, Ilias</dc:creator>
  <cp:lastModifiedBy>LIVANOS, Ilias</cp:lastModifiedBy>
  <cp:revision>315</cp:revision>
  <cp:lastPrinted>2024-02-09T12:47:22Z</cp:lastPrinted>
  <dcterms:created xsi:type="dcterms:W3CDTF">2018-04-30T05:45:41Z</dcterms:created>
  <dcterms:modified xsi:type="dcterms:W3CDTF">2024-09-23T09:05:32Z</dcterms:modified>
</cp:coreProperties>
</file>