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0" r:id="rId2"/>
    <p:sldId id="504" r:id="rId3"/>
    <p:sldId id="318" r:id="rId4"/>
    <p:sldId id="505" r:id="rId5"/>
    <p:sldId id="500" r:id="rId6"/>
    <p:sldId id="313" r:id="rId7"/>
    <p:sldId id="501" r:id="rId8"/>
    <p:sldId id="387" r:id="rId9"/>
    <p:sldId id="395" r:id="rId10"/>
    <p:sldId id="394" r:id="rId11"/>
    <p:sldId id="499" r:id="rId12"/>
    <p:sldId id="390" r:id="rId13"/>
    <p:sldId id="374" r:id="rId14"/>
    <p:sldId id="263" r:id="rId15"/>
    <p:sldId id="372" r:id="rId16"/>
    <p:sldId id="503" r:id="rId17"/>
    <p:sldId id="260" r:id="rId18"/>
    <p:sldId id="502" r:id="rId19"/>
    <p:sldId id="256" r:id="rId20"/>
    <p:sldId id="257" r:id="rId21"/>
    <p:sldId id="5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BAD52-FA02-4987-A2CE-A659ED41463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82840-0C25-474D-B4A4-C249F0B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2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2886-1817-4B67-B69D-C6B2200EAC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3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BB426-2DD0-929F-28D2-7E2E474ED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9BF63-4120-3A72-6131-972A2A9A6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2DB0-8AD4-14F3-D9FA-B34FF5FA1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FC1A-3700-E651-8442-85FE87D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A476E-F799-EA03-2269-6A03185A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0A0E-32D8-0D50-A663-6152B114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B62B5-4FA0-6CC2-4610-D9BC29306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94DD7-3F9A-92D1-D70F-9C57E567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F12D2-E401-CF6B-7C7E-4AFF66B8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619A6-7659-91B8-C7E9-FEB77333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9AC3D0-D1E5-DFB1-1D01-59392BC83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8090E-D53D-DB36-9D91-E61BE55C3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30B7E-B56B-1282-6A87-41C63DD3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4971A-F78A-AC6B-1A92-ED8B1CC2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D3A53-BB4E-4ED8-6F58-B51FFDD4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E63C-4332-42CB-6C09-0C80A607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C00B-FB50-C5B1-2813-77B77342C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1629-BB93-C705-0B8B-5608D5FED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84954-B02C-45E3-7F2E-2504D08B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A293C-62F7-4B7C-2048-911E56A9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4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5ABD-455C-ECB6-3672-0181C076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C92DD-9571-0308-1845-038C617B5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16230-2E5E-0C0C-A499-A8FBD2A7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952F-484D-390A-FFB0-2A6F4184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CB97F-9F26-7803-210D-74D7DD31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2CF1-51D1-CD19-4061-4810B747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BEA05-5E60-7493-B941-E004CDA6C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D4931-A270-4DB7-26ED-D7747DAD6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10CAD-4C0B-F246-A827-87E8B723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4262C-E56A-16BB-53DE-D7F40E15C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FFC24-A715-19D7-6FB0-A0F71B6C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4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366D-E29F-C0FA-8D25-EC28329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7339-646D-7081-5FBC-0D90A6888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8D389-AFC6-3767-B907-D4AD6FFC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DBC7E-C132-F415-B677-3D04AAD64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424BC-B992-3463-D78A-2432A6CA3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3CB58-54BD-72C0-F580-98EC8BEA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FC967F-5674-A087-5D0A-A96C5CB3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198F25-01C3-FB05-9871-BD20A371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3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90DB-5275-F667-BEB4-465611B7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8E2C0-E3DF-2CD2-3AE7-2720CA90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1EC8F-45E3-B907-8DD5-4B898B22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2F0AB-A082-C122-A792-00AC98F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7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BBC18-C0C1-9ED2-421F-705761D3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BDE0D-3A1D-747B-ECB0-E5CC954E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8577A-9379-4B12-D76C-916D90E5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63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B65C-E0F7-607A-5C9F-7893BCE1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21C4F-2320-FC3D-7DD9-6EB806958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2BBD2-8F24-A3C7-9AF2-D3BE4948F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AE3D9-C125-8C21-B29D-A2DD8C32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8FC36-C586-BA50-EA64-9E2ACB75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99BCD-76E1-5DB6-01FE-8053D4F1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1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4539-9607-EA33-C693-C582E3D6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C1D1C-3A26-C504-FE60-422262EB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89102-0897-BAF5-F3CA-6EE0A0F17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C7327-D421-8A2E-F040-FC6AD9B9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BED88-46F2-23DA-5FFB-5D4644A0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18A-2B62-2901-F13E-51888717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7B5912-E11C-EF78-56A0-B724F602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25AD3-AF63-608D-B39D-7C622E5AC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B8EF8-6B7B-83EF-45E4-592E2F225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B224ED-5971-4513-B047-1A51A26B95FC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F614-D3F9-6444-1BD0-FEA91E1CC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5A78-5BCF-859A-9189-A3FC84A51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00663-A0D0-400A-813C-55B213A36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a/imgres?imgurl=http://www.istockphoto.com/file_thumbview_approve/2466340/2/istockphoto_2466340-elderly-people-road-sign.jpg&amp;imgrefurl=http://suehepworth.com/2009_06_01_archive.html&amp;usg=__hIiIjADAhkJZu-mHnk4e4CtOpPU=&amp;h=380&amp;w=253&amp;sz=55&amp;hl=en&amp;start=8&amp;zoom=1&amp;um=1&amp;itbs=1&amp;tbnid=7HfvqsZKMqf2MM:&amp;tbnh=123&amp;tbnw=82&amp;prev=/images?q%3Delderly%2Bpeople%2Bstreet%2Bsign%2Bgreat%2Bbritain%26um%3D1%26hl%3Den%26tbs%3Disch: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9ACE060-8F5B-7AE8-9F3C-D57CE054FD37}"/>
              </a:ext>
            </a:extLst>
          </p:cNvPr>
          <p:cNvSpPr/>
          <p:nvPr/>
        </p:nvSpPr>
        <p:spPr>
          <a:xfrm>
            <a:off x="4095219" y="46817"/>
            <a:ext cx="8096781" cy="68580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39" t="-1" r="-22587" b="-844"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BAFA53-F83A-4FBA-FEB7-992DC2BABDDF}"/>
              </a:ext>
            </a:extLst>
          </p:cNvPr>
          <p:cNvGrpSpPr/>
          <p:nvPr/>
        </p:nvGrpSpPr>
        <p:grpSpPr>
          <a:xfrm>
            <a:off x="457200" y="-25400"/>
            <a:ext cx="6947901" cy="6930217"/>
            <a:chOff x="-8467" y="-21167"/>
            <a:chExt cx="9525000" cy="10274300"/>
          </a:xfrm>
          <a:solidFill>
            <a:srgbClr val="18B7AC"/>
          </a:solidFill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B4BC1437-8A51-9C04-7CBC-DC6C9F3CE635}"/>
                </a:ext>
              </a:extLst>
            </p:cNvPr>
            <p:cNvSpPr/>
            <p:nvPr/>
          </p:nvSpPr>
          <p:spPr>
            <a:xfrm flipH="1">
              <a:off x="-8467" y="-21167"/>
              <a:ext cx="9525000" cy="10274300"/>
            </a:xfrm>
            <a:prstGeom prst="parallelogram">
              <a:avLst>
                <a:gd name="adj" fmla="val 42067"/>
              </a:avLst>
            </a:prstGeom>
            <a:solidFill>
              <a:srgbClr val="A1CD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E6292C15-7E4A-4842-B90F-E0DC8EB88665}"/>
                </a:ext>
              </a:extLst>
            </p:cNvPr>
            <p:cNvSpPr/>
            <p:nvPr/>
          </p:nvSpPr>
          <p:spPr>
            <a:xfrm>
              <a:off x="0" y="0"/>
              <a:ext cx="4419600" cy="1025313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E26F7F-87F4-D2BB-BEA5-BF57CFF27FA3}"/>
              </a:ext>
            </a:extLst>
          </p:cNvPr>
          <p:cNvGrpSpPr/>
          <p:nvPr/>
        </p:nvGrpSpPr>
        <p:grpSpPr>
          <a:xfrm>
            <a:off x="0" y="-25400"/>
            <a:ext cx="7061200" cy="6930217"/>
            <a:chOff x="-8467" y="-21167"/>
            <a:chExt cx="9525000" cy="10274300"/>
          </a:xfrm>
          <a:solidFill>
            <a:srgbClr val="08454F"/>
          </a:solidFill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FD51F3DF-0C87-E838-3199-FA89C5C77BFD}"/>
                </a:ext>
              </a:extLst>
            </p:cNvPr>
            <p:cNvSpPr/>
            <p:nvPr/>
          </p:nvSpPr>
          <p:spPr>
            <a:xfrm flipH="1">
              <a:off x="-8467" y="-21167"/>
              <a:ext cx="9525000" cy="10274300"/>
            </a:xfrm>
            <a:prstGeom prst="parallelogram">
              <a:avLst>
                <a:gd name="adj" fmla="val 420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1DF848CD-BFB4-3DA5-5E8B-EF8D9BCDA16E}"/>
                </a:ext>
              </a:extLst>
            </p:cNvPr>
            <p:cNvSpPr/>
            <p:nvPr/>
          </p:nvSpPr>
          <p:spPr>
            <a:xfrm>
              <a:off x="0" y="0"/>
              <a:ext cx="4419600" cy="1025313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60D087-8BF7-BC96-A024-40DD857360D2}"/>
              </a:ext>
            </a:extLst>
          </p:cNvPr>
          <p:cNvSpPr txBox="1"/>
          <p:nvPr/>
        </p:nvSpPr>
        <p:spPr>
          <a:xfrm>
            <a:off x="555394" y="1236333"/>
            <a:ext cx="3682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</a:rPr>
              <a:t>Thinking Out of the Box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0450" y="3793293"/>
            <a:ext cx="5264447" cy="103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33" dirty="0">
                <a:solidFill>
                  <a:srgbClr val="A1CD41"/>
                </a:solidFill>
                <a:latin typeface="Open Sans"/>
              </a:rPr>
              <a:t>Dan Levitt</a:t>
            </a:r>
            <a:br>
              <a:rPr lang="en-US" sz="2133" dirty="0">
                <a:solidFill>
                  <a:srgbClr val="A1CD41"/>
                </a:solidFill>
                <a:latin typeface="Open Sans"/>
              </a:rPr>
            </a:br>
            <a:r>
              <a:rPr lang="en-US" sz="2133" dirty="0">
                <a:solidFill>
                  <a:srgbClr val="A1CD41"/>
                </a:solidFill>
                <a:latin typeface="Open Sans"/>
              </a:rPr>
              <a:t>BC Seniors Advocate</a:t>
            </a:r>
          </a:p>
          <a:p>
            <a:pPr>
              <a:lnSpc>
                <a:spcPts val="3173"/>
              </a:lnSpc>
            </a:pPr>
            <a:endParaRPr lang="en-US" sz="2133" dirty="0">
              <a:solidFill>
                <a:srgbClr val="18B7AC"/>
              </a:solidFill>
              <a:latin typeface="Open Sans"/>
            </a:endParaRPr>
          </a:p>
        </p:txBody>
      </p:sp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F5B340-6273-EBF6-C39B-DA0CADA2D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23663"/>
            <a:ext cx="3426560" cy="7550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FD7F97-872B-6439-8CBE-4641F871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2D24-E762-4894-8B28-972407DACB76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an Levitt: A new hope for rethinking the aging journey | Vancouver Sun">
            <a:extLst>
              <a:ext uri="{FF2B5EF4-FFF2-40B4-BE49-F238E27FC236}">
                <a16:creationId xmlns:a16="http://schemas.microsoft.com/office/drawing/2014/main" id="{7D4F3290-2EB1-4350-8AFF-81D25FB1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56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E9C3-AFF1-4081-B0BE-E3EFEBDA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65125"/>
            <a:ext cx="11127539" cy="459123"/>
          </a:xfrm>
        </p:spPr>
        <p:txBody>
          <a:bodyPr>
            <a:noAutofit/>
          </a:bodyPr>
          <a:lstStyle/>
          <a:p>
            <a:r>
              <a:rPr lang="en-US" sz="3600" b="1" dirty="0"/>
              <a:t>5 Generations of building care homes and residences</a:t>
            </a:r>
            <a:endParaRPr lang="cs-CZ" sz="36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" y="907576"/>
            <a:ext cx="12110461" cy="60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56C7C838-85BE-4562-BE9F-222DBAED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An Amazing Village Designed Just For People With Demen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8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7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us der Pflege St. Iris - Eriskirch">
            <a:extLst>
              <a:ext uri="{FF2B5EF4-FFF2-40B4-BE49-F238E27FC236}">
                <a16:creationId xmlns:a16="http://schemas.microsoft.com/office/drawing/2014/main" id="{567718DE-77D2-4B07-A42D-E0769906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868"/>
            <a:ext cx="12192000" cy="55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07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Credit: Dimitrios Karamitros/Shutterstock.com">
            <a:extLst>
              <a:ext uri="{FF2B5EF4-FFF2-40B4-BE49-F238E27FC236}">
                <a16:creationId xmlns:a16="http://schemas.microsoft.com/office/drawing/2014/main" id="{6A4F799C-7525-B1D5-EB08-E79697E3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3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23342AA-D6C0-4677-0F67-B65D794A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67" y="0"/>
            <a:ext cx="12480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6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/PlantBasedDiet - IKARIA, GREECE HOW IKARIAN CENTENARIANS ATE FOR MOST OF THEIR LIVES 4% 1% 5% SWEETS GRAINS MEAT 5% PASTA 20% OTHER 6% VEGETABLES FISH 6% OLIVE OIL 9% 17% POTATOES GREENS 11% 16% LEGUMES FRUITS BLUE ZONES™">
            <a:extLst>
              <a:ext uri="{FF2B5EF4-FFF2-40B4-BE49-F238E27FC236}">
                <a16:creationId xmlns:a16="http://schemas.microsoft.com/office/drawing/2014/main" id="{A418A0C1-3C56-1741-C0A0-BE0C76D9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069" y="-286602"/>
            <a:ext cx="12510448" cy="73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68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5D0F-4A0E-21E7-CE38-65CAC529E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CA39D-1459-BA69-6475-3502E44CE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oussaka recipe (Traditional Greek Moussaka with Eggplants)">
            <a:extLst>
              <a:ext uri="{FF2B5EF4-FFF2-40B4-BE49-F238E27FC236}">
                <a16:creationId xmlns:a16="http://schemas.microsoft.com/office/drawing/2014/main" id="{E26094B5-E737-EC0B-DA0F-17BC8585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E8D14C3-0BF4-1F7C-AAB7-2DBC8F14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E0A78F-3734-617B-0EAF-FFD3F4F55E22}"/>
              </a:ext>
            </a:extLst>
          </p:cNvPr>
          <p:cNvSpPr txBox="1"/>
          <p:nvPr/>
        </p:nvSpPr>
        <p:spPr>
          <a:xfrm>
            <a:off x="0" y="353052"/>
            <a:ext cx="6242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4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ece of food on a plate">
            <a:extLst>
              <a:ext uri="{FF2B5EF4-FFF2-40B4-BE49-F238E27FC236}">
                <a16:creationId xmlns:a16="http://schemas.microsoft.com/office/drawing/2014/main" id="{F6EF5113-003D-E047-8A45-6F3A8F2A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r="11713" b="1"/>
          <a:stretch/>
        </p:blipFill>
        <p:spPr>
          <a:xfrm>
            <a:off x="-67235" y="0"/>
            <a:ext cx="1225923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8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A9AE133-630B-B72A-2192-6DD6FB0B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" y="0"/>
            <a:ext cx="1220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2491FFD6-2995-5F46-E4A3-22A1687B9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19" y="5310651"/>
            <a:ext cx="4371287" cy="1093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93151-B642-B7D9-344B-A1DA0C30C7A4}"/>
              </a:ext>
            </a:extLst>
          </p:cNvPr>
          <p:cNvSpPr txBox="1"/>
          <p:nvPr/>
        </p:nvSpPr>
        <p:spPr>
          <a:xfrm>
            <a:off x="337542" y="193952"/>
            <a:ext cx="276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800" b="1" dirty="0">
                <a:solidFill>
                  <a:srgbClr val="A1CD41"/>
                </a:solidFill>
                <a:ea typeface="Open Sans Extra Bold" panose="020B0604020202020204" charset="0"/>
                <a:cs typeface="Open Sans Extra Bold" panose="020B0604020202020204" charset="0"/>
              </a:rPr>
              <a:t>Contact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B46B9-4982-435A-34EE-28EF0E81D8DD}"/>
              </a:ext>
            </a:extLst>
          </p:cNvPr>
          <p:cNvSpPr txBox="1"/>
          <p:nvPr/>
        </p:nvSpPr>
        <p:spPr>
          <a:xfrm>
            <a:off x="337542" y="671423"/>
            <a:ext cx="6190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Toll-free: </a:t>
            </a:r>
            <a:r>
              <a:rPr lang="en-CA" sz="1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1-877-952-3181</a:t>
            </a:r>
          </a:p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Victoria: </a:t>
            </a:r>
            <a:r>
              <a:rPr lang="en-CA" sz="1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250-952-3181</a:t>
            </a:r>
          </a:p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Monday to Friday: 8:30am–4:30pm</a:t>
            </a:r>
          </a:p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www.seniorsadvocatebc.ca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55560-4940-36BD-7471-8EE17C50CA75}"/>
              </a:ext>
            </a:extLst>
          </p:cNvPr>
          <p:cNvSpPr txBox="1"/>
          <p:nvPr/>
        </p:nvSpPr>
        <p:spPr>
          <a:xfrm>
            <a:off x="337542" y="1979891"/>
            <a:ext cx="6190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info@seniorsadvocatebc.ca</a:t>
            </a:r>
          </a:p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facebook.com/</a:t>
            </a:r>
            <a:r>
              <a:rPr lang="en-CA" sz="18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SeniorsAdvocateBC</a:t>
            </a:r>
            <a:endParaRPr lang="en-CA" sz="18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371600">
              <a:defRPr/>
            </a:pPr>
            <a:r>
              <a:rPr lang="en-CA" sz="1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@SrsAdvocateBC</a:t>
            </a:r>
          </a:p>
        </p:txBody>
      </p:sp>
    </p:spTree>
    <p:extLst>
      <p:ext uri="{BB962C8B-B14F-4D97-AF65-F5344CB8AC3E}">
        <p14:creationId xmlns:p14="http://schemas.microsoft.com/office/powerpoint/2010/main" val="312515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05475" y="2843213"/>
            <a:ext cx="7810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603" name="AutoShape 3" descr="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7810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604" name="Picture 4" descr="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46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for Dancing duo replaces doddery pair in age positive sign overhaul">
            <a:extLst>
              <a:ext uri="{FF2B5EF4-FFF2-40B4-BE49-F238E27FC236}">
                <a16:creationId xmlns:a16="http://schemas.microsoft.com/office/drawing/2014/main" id="{32556C31-64D7-C54F-BD13-C9D4662A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0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looks in the mirror to see reflection of himself as an old man">
            <a:extLst>
              <a:ext uri="{FF2B5EF4-FFF2-40B4-BE49-F238E27FC236}">
                <a16:creationId xmlns:a16="http://schemas.microsoft.com/office/drawing/2014/main" id="{23A9F961-9D56-0928-E8A0-CAC85648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0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stine Bateman">
            <a:extLst>
              <a:ext uri="{FF2B5EF4-FFF2-40B4-BE49-F238E27FC236}">
                <a16:creationId xmlns:a16="http://schemas.microsoft.com/office/drawing/2014/main" id="{603A3AA1-EE84-4C27-84B7-7B72AD85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1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2-year-old holocaust survivor Margot Friedländer features on the front cover of the new issue of Vogue Germany.">
            <a:extLst>
              <a:ext uri="{FF2B5EF4-FFF2-40B4-BE49-F238E27FC236}">
                <a16:creationId xmlns:a16="http://schemas.microsoft.com/office/drawing/2014/main" id="{0EBB1CEE-828D-B9F2-B176-86C9D2941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12" y="0"/>
            <a:ext cx="404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po Whang-Od is considered the country's oldest mambabatok.">
            <a:extLst>
              <a:ext uri="{FF2B5EF4-FFF2-40B4-BE49-F238E27FC236}">
                <a16:creationId xmlns:a16="http://schemas.microsoft.com/office/drawing/2014/main" id="{C9DCFCED-18BD-F517-AB60-DD857FB2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99" y="0"/>
            <a:ext cx="430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may contain Judi Dench Magazine Tabloid Human and Person">
            <a:extLst>
              <a:ext uri="{FF2B5EF4-FFF2-40B4-BE49-F238E27FC236}">
                <a16:creationId xmlns:a16="http://schemas.microsoft.com/office/drawing/2014/main" id="{6379A64D-3A71-FA1B-2D9A-617002D0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33" y="0"/>
            <a:ext cx="4127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0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4C25F4-2EDA-4F52-B911-5269D90D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9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63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       ">
            <a:extLst>
              <a:ext uri="{FF2B5EF4-FFF2-40B4-BE49-F238E27FC236}">
                <a16:creationId xmlns:a16="http://schemas.microsoft.com/office/drawing/2014/main" id="{A54E164B-C076-4637-B4F6-97AC31EA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6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6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54</Words>
  <Application>Microsoft Office PowerPoint</Application>
  <PresentationFormat>Widescreen</PresentationFormat>
  <Paragraphs>14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Open Sans</vt:lpstr>
      <vt:lpstr>Open Sans Extra Bold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Generations of building care homes and residences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Levitt, Dan HLTH:EX</dc:creator>
  <cp:lastModifiedBy>Levitt, Dan HLTH:EX</cp:lastModifiedBy>
  <cp:revision>11</cp:revision>
  <dcterms:created xsi:type="dcterms:W3CDTF">2024-09-16T22:50:30Z</dcterms:created>
  <dcterms:modified xsi:type="dcterms:W3CDTF">2024-09-20T18:55:19Z</dcterms:modified>
</cp:coreProperties>
</file>