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902" r:id="rId2"/>
    <p:sldId id="767" r:id="rId3"/>
    <p:sldId id="281" r:id="rId4"/>
    <p:sldId id="707" r:id="rId5"/>
    <p:sldId id="903" r:id="rId6"/>
    <p:sldId id="904" r:id="rId7"/>
    <p:sldId id="905" r:id="rId8"/>
    <p:sldId id="906" r:id="rId9"/>
    <p:sldId id="581" r:id="rId10"/>
    <p:sldId id="577" r:id="rId11"/>
    <p:sldId id="418" r:id="rId12"/>
    <p:sldId id="502" r:id="rId13"/>
    <p:sldId id="696" r:id="rId14"/>
    <p:sldId id="697" r:id="rId15"/>
    <p:sldId id="695" r:id="rId16"/>
    <p:sldId id="422" r:id="rId17"/>
    <p:sldId id="555" r:id="rId18"/>
    <p:sldId id="753" r:id="rId19"/>
    <p:sldId id="556" r:id="rId20"/>
    <p:sldId id="557" r:id="rId21"/>
    <p:sldId id="426" r:id="rId22"/>
    <p:sldId id="427" r:id="rId23"/>
    <p:sldId id="428" r:id="rId24"/>
    <p:sldId id="749" r:id="rId25"/>
    <p:sldId id="861" r:id="rId26"/>
    <p:sldId id="865" r:id="rId27"/>
    <p:sldId id="864" r:id="rId28"/>
    <p:sldId id="867" r:id="rId29"/>
    <p:sldId id="907" r:id="rId30"/>
    <p:sldId id="540" r:id="rId31"/>
    <p:sldId id="541" r:id="rId32"/>
    <p:sldId id="720" r:id="rId33"/>
    <p:sldId id="901" r:id="rId34"/>
    <p:sldId id="266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33CC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4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D659F-4C2F-477D-AF58-4186D34C8206}" type="datetimeFigureOut">
              <a:rPr lang="en-US" smtClean="0"/>
              <a:t>25-Sep-24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4C590-2AA5-4EEF-AFA9-F9BE1B07C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21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Θέση εικόνας διαφάνειας 1">
            <a:extLst>
              <a:ext uri="{FF2B5EF4-FFF2-40B4-BE49-F238E27FC236}">
                <a16:creationId xmlns:a16="http://schemas.microsoft.com/office/drawing/2014/main" id="{F02CE03D-BE4F-4F56-8B26-280902FA2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Θέση σημειώσεων 2">
            <a:extLst>
              <a:ext uri="{FF2B5EF4-FFF2-40B4-BE49-F238E27FC236}">
                <a16:creationId xmlns:a16="http://schemas.microsoft.com/office/drawing/2014/main" id="{95FAC087-D55F-420E-B509-9D1D445B0A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  <p:sp>
        <p:nvSpPr>
          <p:cNvPr id="24580" name="Θέση αριθμού διαφάνειας 3">
            <a:extLst>
              <a:ext uri="{FF2B5EF4-FFF2-40B4-BE49-F238E27FC236}">
                <a16:creationId xmlns:a16="http://schemas.microsoft.com/office/drawing/2014/main" id="{B344FB59-1286-404C-8E71-B02963B943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ea typeface="ＭＳ Ｐゴシック" panose="020B0600070205080204" pitchFamily="34" charset="-128"/>
              </a:defRPr>
            </a:lvl9pPr>
          </a:lstStyle>
          <a:p>
            <a:fld id="{C663A4DF-D9B4-40BC-BEBA-D1A2CD1B2F8C}" type="slidenum">
              <a:rPr lang="en-US" altLang="el-GR" smtClean="0">
                <a:latin typeface="Arial" panose="020B0604020202020204" pitchFamily="34" charset="0"/>
              </a:rPr>
              <a:pPr/>
              <a:t>9</a:t>
            </a:fld>
            <a:endParaRPr lang="en-US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D6F7-55AD-4AFC-9330-AA6C3F3AFAF0}" type="datetimeFigureOut">
              <a:rPr lang="en-US" smtClean="0"/>
              <a:t>25-Sep-24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F549-06C9-45DA-8398-37572C90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050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D6F7-55AD-4AFC-9330-AA6C3F3AFAF0}" type="datetimeFigureOut">
              <a:rPr lang="en-US" smtClean="0"/>
              <a:t>25-Sep-24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F549-06C9-45DA-8398-37572C90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64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D6F7-55AD-4AFC-9330-AA6C3F3AFAF0}" type="datetimeFigureOut">
              <a:rPr lang="en-US" smtClean="0"/>
              <a:t>25-Sep-24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F549-06C9-45DA-8398-37572C90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3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B855E09-EB19-92B6-A128-2AA545DDD5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E7D89A9-EB01-F6EC-A8F9-7772C4BCB5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9A6591F3-91F8-BF00-9FFA-43E6FC21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A0DCF-0088-4585-BE6F-9A75767802E9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53616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D6F7-55AD-4AFC-9330-AA6C3F3AFAF0}" type="datetimeFigureOut">
              <a:rPr lang="en-US" smtClean="0"/>
              <a:t>25-Sep-24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F549-06C9-45DA-8398-37572C90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2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D6F7-55AD-4AFC-9330-AA6C3F3AFAF0}" type="datetimeFigureOut">
              <a:rPr lang="en-US" smtClean="0"/>
              <a:t>25-Sep-24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F549-06C9-45DA-8398-37572C90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D6F7-55AD-4AFC-9330-AA6C3F3AFAF0}" type="datetimeFigureOut">
              <a:rPr lang="en-US" smtClean="0"/>
              <a:t>25-Sep-24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F549-06C9-45DA-8398-37572C90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67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D6F7-55AD-4AFC-9330-AA6C3F3AFAF0}" type="datetimeFigureOut">
              <a:rPr lang="en-US" smtClean="0"/>
              <a:t>25-Sep-24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F549-06C9-45DA-8398-37572C90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4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D6F7-55AD-4AFC-9330-AA6C3F3AFAF0}" type="datetimeFigureOut">
              <a:rPr lang="en-US" smtClean="0"/>
              <a:t>25-Sep-24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F549-06C9-45DA-8398-37572C90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61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D6F7-55AD-4AFC-9330-AA6C3F3AFAF0}" type="datetimeFigureOut">
              <a:rPr lang="en-US" smtClean="0"/>
              <a:t>25-Sep-24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F549-06C9-45DA-8398-37572C90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3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D6F7-55AD-4AFC-9330-AA6C3F3AFAF0}" type="datetimeFigureOut">
              <a:rPr lang="en-US" smtClean="0"/>
              <a:t>25-Sep-24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F549-06C9-45DA-8398-37572C90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6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1D6F7-55AD-4AFC-9330-AA6C3F3AFAF0}" type="datetimeFigureOut">
              <a:rPr lang="en-US" smtClean="0"/>
              <a:t>25-Sep-24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AF549-06C9-45DA-8398-37572C90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5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81D6F7-55AD-4AFC-9330-AA6C3F3AFAF0}" type="datetimeFigureOut">
              <a:rPr lang="en-US" smtClean="0"/>
              <a:t>25-Sep-24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7AF549-06C9-45DA-8398-37572C90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6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1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E00764D-17A6-524F-877D-8C139E20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BD961A1-CADE-574A-8832-FA3813827C3E}"/>
              </a:ext>
            </a:extLst>
          </p:cNvPr>
          <p:cNvSpPr txBox="1">
            <a:spLocks noChangeArrowheads="1"/>
          </p:cNvSpPr>
          <p:nvPr/>
        </p:nvSpPr>
        <p:spPr>
          <a:xfrm>
            <a:off x="4147457" y="1959439"/>
            <a:ext cx="4996543" cy="1860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How to be an Attractive Employer</a:t>
            </a:r>
            <a:endParaRPr lang="en-US" alt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2753F4D-79ED-4041-8069-CD07079D2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29702"/>
            <a:ext cx="6096237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altLang="en-US" b="1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GB" altLang="en-US" b="1" dirty="0">
                <a:solidFill>
                  <a:schemeClr val="accent1">
                    <a:lumMod val="75000"/>
                  </a:schemeClr>
                </a:solidFill>
              </a:rPr>
              <a:t>Costis Prouskas</a:t>
            </a:r>
            <a:r>
              <a:rPr lang="el-GR" alt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en-US" b="1" dirty="0">
                <a:solidFill>
                  <a:schemeClr val="accent1">
                    <a:lumMod val="75000"/>
                  </a:schemeClr>
                </a:solidFill>
              </a:rPr>
              <a:t>PhD</a:t>
            </a:r>
            <a:endParaRPr lang="el-GR" alt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</a:rPr>
              <a:t>Psychologist</a:t>
            </a:r>
            <a:r>
              <a:rPr lang="el-GR" altLang="en-US" sz="2000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</a:rPr>
              <a:t>Dr of </a:t>
            </a: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</a:rPr>
              <a:t>Gerontology</a:t>
            </a:r>
            <a:endParaRPr lang="en-GB" altLang="en-US" sz="2000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  <a:buNone/>
            </a:pPr>
            <a:r>
              <a:rPr lang="en-GB" altLang="en-US" sz="2000" u="sng" dirty="0" err="1">
                <a:solidFill>
                  <a:schemeClr val="accent1">
                    <a:lumMod val="75000"/>
                  </a:schemeClr>
                </a:solidFill>
              </a:rPr>
              <a:t>prouskas@aktios.gr</a:t>
            </a:r>
            <a:endParaRPr lang="el-GR" altLang="en-US" sz="2000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alt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altLang="en-US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altLang="en-US" sz="2400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sz="200" dirty="0"/>
          </a:p>
        </p:txBody>
      </p:sp>
    </p:spTree>
    <p:extLst>
      <p:ext uri="{BB962C8B-B14F-4D97-AF65-F5344CB8AC3E}">
        <p14:creationId xmlns:p14="http://schemas.microsoft.com/office/powerpoint/2010/main" val="4062460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>
            <a:extLst>
              <a:ext uri="{FF2B5EF4-FFF2-40B4-BE49-F238E27FC236}">
                <a16:creationId xmlns:a16="http://schemas.microsoft.com/office/drawing/2014/main" id="{6FB4D435-991A-0895-4EE1-F427D5574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620713"/>
            <a:ext cx="48641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1">
            <a:extLst>
              <a:ext uri="{FF2B5EF4-FFF2-40B4-BE49-F238E27FC236}">
                <a16:creationId xmlns:a16="http://schemas.microsoft.com/office/drawing/2014/main" id="{29F958AE-C2D4-A77D-8C87-ADBCCB804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3644900"/>
            <a:ext cx="36480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2">
            <a:extLst>
              <a:ext uri="{FF2B5EF4-FFF2-40B4-BE49-F238E27FC236}">
                <a16:creationId xmlns:a16="http://schemas.microsoft.com/office/drawing/2014/main" id="{982176E4-2BAD-0C97-DA8C-ADF8CA928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64807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itle 1">
            <a:extLst>
              <a:ext uri="{FF2B5EF4-FFF2-40B4-BE49-F238E27FC236}">
                <a16:creationId xmlns:a16="http://schemas.microsoft.com/office/drawing/2014/main" id="{60C50539-9B69-2225-0412-0E36FF5A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1063"/>
            <a:ext cx="5313363" cy="1090612"/>
          </a:xfrm>
        </p:spPr>
        <p:txBody>
          <a:bodyPr/>
          <a:lstStyle/>
          <a:p>
            <a:r>
              <a:rPr lang="el-GR" altLang="en-US" sz="2800" b="1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altLang="en-US" sz="2800" b="1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Employees</a:t>
            </a:r>
            <a:r>
              <a:rPr lang="el-GR" altLang="en-US" sz="2800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800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el-GR" altLang="en-US" sz="2800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caring</a:t>
            </a:r>
            <a:r>
              <a:rPr lang="el-GR" altLang="en-US" sz="2800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el-GR" altLang="en-US" sz="2800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endParaRPr lang="en-US" altLang="el-GR" sz="2800" b="1" dirty="0">
              <a:solidFill>
                <a:srgbClr val="011893"/>
              </a:solidFill>
              <a:latin typeface="Arial" panose="020B0604020202020204" pitchFamily="34" charset="0"/>
            </a:endParaRPr>
          </a:p>
        </p:txBody>
      </p:sp>
      <p:pic>
        <p:nvPicPr>
          <p:cNvPr id="50182" name="Εικόνα 2">
            <a:extLst>
              <a:ext uri="{FF2B5EF4-FFF2-40B4-BE49-F238E27FC236}">
                <a16:creationId xmlns:a16="http://schemas.microsoft.com/office/drawing/2014/main" id="{1E71D242-2C9A-ED0B-4BAF-9AF4A6B97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4283075"/>
            <a:ext cx="359410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D10B1D79-B6FF-9A8D-6BFB-7C87ED88F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Rectangle 2">
            <a:extLst>
              <a:ext uri="{FF2B5EF4-FFF2-40B4-BE49-F238E27FC236}">
                <a16:creationId xmlns:a16="http://schemas.microsoft.com/office/drawing/2014/main" id="{B1BE0851-0186-6973-288C-5B8D13CDC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374" y="404812"/>
            <a:ext cx="6147882" cy="1248889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Employees</a:t>
            </a:r>
            <a:r>
              <a:rPr lang="el-GR" alt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Key contributors in the processes</a:t>
            </a:r>
            <a:r>
              <a:rPr lang="el-GR" alt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lang="en-US" alt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changes and operation of Aktios</a:t>
            </a:r>
            <a:endParaRPr lang="el-GR" altLang="en-US" sz="28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61F92FD0-DC87-F152-8C64-1597CDA14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7313" y="1747837"/>
            <a:ext cx="6078942" cy="4705349"/>
          </a:xfrm>
        </p:spPr>
        <p:txBody>
          <a:bodyPr>
            <a:normAutofit/>
          </a:bodyPr>
          <a:lstStyle/>
          <a:p>
            <a:pPr marL="533400" indent="-533400"/>
            <a:r>
              <a:rPr lang="en-US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Caring to build cooperation in multidisciplinary team</a:t>
            </a:r>
          </a:p>
          <a:p>
            <a:pPr marL="533400" indent="-533400"/>
            <a:r>
              <a:rPr lang="en-US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Creating an effective team</a:t>
            </a:r>
            <a:endParaRPr lang="el-GR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  <a:p>
            <a:pPr marL="533400" indent="-533400"/>
            <a:r>
              <a:rPr lang="en-US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Integration and </a:t>
            </a:r>
            <a:r>
              <a:rPr lang="el-GR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«</a:t>
            </a:r>
            <a:r>
              <a:rPr lang="en-US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Aktios-</a:t>
            </a:r>
            <a:r>
              <a:rPr lang="en-US" altLang="en-US" sz="2400" dirty="0" err="1">
                <a:solidFill>
                  <a:srgbClr val="003399"/>
                </a:solidFill>
                <a:latin typeface="Arial" panose="020B0604020202020204" pitchFamily="34" charset="0"/>
              </a:rPr>
              <a:t>ization</a:t>
            </a:r>
            <a:r>
              <a:rPr lang="el-GR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»</a:t>
            </a:r>
          </a:p>
          <a:p>
            <a:pPr marL="533400" indent="-533400"/>
            <a:r>
              <a:rPr lang="en-US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Common Goals</a:t>
            </a:r>
            <a:endParaRPr lang="el-GR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  <a:p>
            <a:pPr marL="533400" indent="-533400"/>
            <a:r>
              <a:rPr lang="en-US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Constant Training</a:t>
            </a:r>
            <a:endParaRPr lang="el-GR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  <a:p>
            <a:pPr marL="533400" indent="-533400"/>
            <a:r>
              <a:rPr lang="en-US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Organization of work</a:t>
            </a:r>
            <a:endParaRPr lang="el-GR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  <a:p>
            <a:pPr marL="533400" indent="-533400"/>
            <a:r>
              <a:rPr lang="en-US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Management of change</a:t>
            </a:r>
            <a:endParaRPr lang="el-GR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  <a:p>
            <a:pPr marL="533400" indent="-533400"/>
            <a:r>
              <a:rPr lang="en-US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Empowerment</a:t>
            </a:r>
            <a:endParaRPr lang="el-GR" altLang="en-US" sz="2400" dirty="0">
              <a:solidFill>
                <a:srgbClr val="003399"/>
              </a:solidFill>
              <a:latin typeface="Arial" panose="020B0604020202020204" pitchFamily="34" charset="0"/>
            </a:endParaRPr>
          </a:p>
          <a:p>
            <a:pPr marL="533400" indent="-533400"/>
            <a:r>
              <a:rPr lang="en-US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Discharge</a:t>
            </a:r>
            <a:r>
              <a:rPr lang="el-GR" altLang="en-US" sz="2400" dirty="0">
                <a:solidFill>
                  <a:srgbClr val="003399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C7687CA-1D26-055C-0EE1-09858D09C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Rectangle 2">
            <a:extLst>
              <a:ext uri="{FF2B5EF4-FFF2-40B4-BE49-F238E27FC236}">
                <a16:creationId xmlns:a16="http://schemas.microsoft.com/office/drawing/2014/main" id="{5ACFDA8E-679F-B28C-7883-3B19E85659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68429" y="470187"/>
            <a:ext cx="3677055" cy="534988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Effective Team</a:t>
            </a:r>
            <a:endParaRPr lang="el-GR" altLang="en-US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3B8DC9B-A749-05CA-324B-061138334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875" y="1200547"/>
            <a:ext cx="6304152" cy="546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dirty="0">
                <a:solidFill>
                  <a:srgbClr val="011893"/>
                </a:solidFill>
              </a:rPr>
              <a:t>Clear Goals</a:t>
            </a:r>
            <a:endParaRPr lang="el-GR" altLang="en-US" sz="2800" dirty="0">
              <a:solidFill>
                <a:srgbClr val="011893"/>
              </a:solidFill>
            </a:endParaRPr>
          </a:p>
          <a:p>
            <a:r>
              <a:rPr lang="en-US" altLang="en-US" sz="2800" dirty="0">
                <a:solidFill>
                  <a:srgbClr val="011893"/>
                </a:solidFill>
              </a:rPr>
              <a:t>Incentives for members</a:t>
            </a:r>
            <a:endParaRPr lang="el-GR" altLang="en-US" sz="2800" dirty="0">
              <a:solidFill>
                <a:srgbClr val="011893"/>
              </a:solidFill>
            </a:endParaRPr>
          </a:p>
          <a:p>
            <a:r>
              <a:rPr lang="en-US" altLang="en-US" sz="2800" dirty="0">
                <a:solidFill>
                  <a:srgbClr val="011893"/>
                </a:solidFill>
              </a:rPr>
              <a:t>Open-ended communication with plenty of feedback</a:t>
            </a:r>
            <a:endParaRPr lang="el-GR" altLang="en-US" sz="2800" dirty="0">
              <a:solidFill>
                <a:srgbClr val="011893"/>
              </a:solidFill>
            </a:endParaRPr>
          </a:p>
          <a:p>
            <a:r>
              <a:rPr lang="en-US" altLang="en-US" sz="2800" dirty="0">
                <a:solidFill>
                  <a:srgbClr val="011893"/>
                </a:solidFill>
              </a:rPr>
              <a:t>Good leadership</a:t>
            </a:r>
            <a:endParaRPr lang="el-GR" altLang="en-US" sz="2800" dirty="0">
              <a:solidFill>
                <a:srgbClr val="011893"/>
              </a:solidFill>
            </a:endParaRPr>
          </a:p>
          <a:p>
            <a:r>
              <a:rPr lang="en-US" altLang="en-US" sz="2800" dirty="0">
                <a:solidFill>
                  <a:srgbClr val="011893"/>
                </a:solidFill>
              </a:rPr>
              <a:t>Clear role distribution</a:t>
            </a:r>
            <a:endParaRPr lang="el-GR" altLang="en-US" sz="2800" dirty="0">
              <a:solidFill>
                <a:srgbClr val="011893"/>
              </a:solidFill>
            </a:endParaRPr>
          </a:p>
          <a:p>
            <a:r>
              <a:rPr lang="en-US" altLang="en-US" sz="2800" dirty="0">
                <a:solidFill>
                  <a:srgbClr val="011893"/>
                </a:solidFill>
              </a:rPr>
              <a:t>Including everyone</a:t>
            </a:r>
            <a:endParaRPr lang="el-GR" altLang="en-US" sz="2800" dirty="0">
              <a:solidFill>
                <a:srgbClr val="011893"/>
              </a:solidFill>
            </a:endParaRPr>
          </a:p>
          <a:p>
            <a:r>
              <a:rPr lang="en-US" altLang="en-US" sz="2800" dirty="0">
                <a:solidFill>
                  <a:srgbClr val="011893"/>
                </a:solidFill>
              </a:rPr>
              <a:t>Minimal absences</a:t>
            </a:r>
            <a:endParaRPr lang="el-GR" altLang="en-US" sz="2800" dirty="0">
              <a:solidFill>
                <a:srgbClr val="011893"/>
              </a:solidFill>
            </a:endParaRPr>
          </a:p>
          <a:p>
            <a:r>
              <a:rPr lang="en-US" altLang="en-US" sz="2800" dirty="0">
                <a:solidFill>
                  <a:srgbClr val="011893"/>
                </a:solidFill>
              </a:rPr>
              <a:t>Satisfaction of all parties involved</a:t>
            </a:r>
            <a:endParaRPr lang="el-GR" altLang="en-US" sz="2800" dirty="0">
              <a:solidFill>
                <a:srgbClr val="011893"/>
              </a:solidFill>
            </a:endParaRPr>
          </a:p>
          <a:p>
            <a:r>
              <a:rPr lang="en-US" altLang="en-US" sz="2800" dirty="0">
                <a:solidFill>
                  <a:srgbClr val="011893"/>
                </a:solidFill>
              </a:rPr>
              <a:t>High productivity</a:t>
            </a:r>
            <a:endParaRPr lang="el-GR" altLang="en-US" sz="2400" dirty="0">
              <a:solidFill>
                <a:srgbClr val="01189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753C753-2E61-0046-BF79-715B5FE504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" y="0"/>
            <a:ext cx="91429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43F48D-2FDF-3F4A-BB06-33C7979EA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370" name="Text Placeholder 2">
            <a:extLst>
              <a:ext uri="{FF2B5EF4-FFF2-40B4-BE49-F238E27FC236}">
                <a16:creationId xmlns:a16="http://schemas.microsoft.com/office/drawing/2014/main" id="{915496C9-FAB0-3C42-A719-91C091B27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4E097577-AC7C-364E-88F4-A004F8ADF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FDB218A-D64C-AC4D-904D-FF9C574833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" y="0"/>
            <a:ext cx="91429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9CAE08-BC8D-8549-A8CE-34CE9FE3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394" name="Text Placeholder 2">
            <a:extLst>
              <a:ext uri="{FF2B5EF4-FFF2-40B4-BE49-F238E27FC236}">
                <a16:creationId xmlns:a16="http://schemas.microsoft.com/office/drawing/2014/main" id="{623BDBB8-FCAE-9947-922D-6CCB91AE6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pic>
        <p:nvPicPr>
          <p:cNvPr id="59395" name="Picture 3">
            <a:extLst>
              <a:ext uri="{FF2B5EF4-FFF2-40B4-BE49-F238E27FC236}">
                <a16:creationId xmlns:a16="http://schemas.microsoft.com/office/drawing/2014/main" id="{6E753A88-1CEB-294F-BEC2-075AB7F3D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9A97-A0BD-1241-A239-E733FD0B1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Text Placeholder 2">
            <a:extLst>
              <a:ext uri="{FF2B5EF4-FFF2-40B4-BE49-F238E27FC236}">
                <a16:creationId xmlns:a16="http://schemas.microsoft.com/office/drawing/2014/main" id="{C97B186B-2A32-5E4C-AE54-6825263AC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pic>
        <p:nvPicPr>
          <p:cNvPr id="60419" name="Picture 3">
            <a:extLst>
              <a:ext uri="{FF2B5EF4-FFF2-40B4-BE49-F238E27FC236}">
                <a16:creationId xmlns:a16="http://schemas.microsoft.com/office/drawing/2014/main" id="{795C6012-BF97-4240-82A9-ADCE6E45F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FD164CA-BD7E-41C1-55C6-63F2A5C30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Rectangle 2">
            <a:extLst>
              <a:ext uri="{FF2B5EF4-FFF2-40B4-BE49-F238E27FC236}">
                <a16:creationId xmlns:a16="http://schemas.microsoft.com/office/drawing/2014/main" id="{A592A9A6-2F3C-ABBD-86A4-5CA5AFD30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175" y="457150"/>
            <a:ext cx="6079787" cy="957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Employees</a:t>
            </a:r>
            <a:r>
              <a:rPr lang="el-GR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: 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Empowerment</a:t>
            </a:r>
            <a:endParaRPr lang="el-GR" altLang="en-US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2B171C7B-454C-B8EB-3809-5FAE6D5AD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7362" y="1528290"/>
            <a:ext cx="6662610" cy="4737370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Employees’ Groups</a:t>
            </a:r>
            <a:endParaRPr lang="el-GR" altLang="en-US" sz="2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lvl="1" eaLnBrk="1" hangingPunct="1"/>
            <a:r>
              <a:rPr lang="en-US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Quality supervision</a:t>
            </a:r>
            <a:endParaRPr lang="el-GR" altLang="en-US" sz="2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lvl="1" eaLnBrk="1" hangingPunct="1"/>
            <a:r>
              <a:rPr lang="en-US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Discussing work-related issues</a:t>
            </a:r>
            <a:endParaRPr lang="el-GR" altLang="en-US" sz="2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lvl="1" eaLnBrk="1" hangingPunct="1"/>
            <a:r>
              <a:rPr lang="en-US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Ensuring individual labor rights</a:t>
            </a:r>
            <a:endParaRPr lang="el-GR" altLang="en-US" sz="2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lvl="1" eaLnBrk="1" hangingPunct="1"/>
            <a:r>
              <a:rPr lang="en-US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Provision of private insurance contract</a:t>
            </a:r>
            <a:endParaRPr lang="el-GR" altLang="en-US" sz="2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lvl="1" eaLnBrk="1" hangingPunct="1"/>
            <a:r>
              <a:rPr lang="en-US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Separation of personal and professional life</a:t>
            </a:r>
            <a:endParaRPr lang="el-GR" altLang="en-US" sz="2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lvl="1" eaLnBrk="1" hangingPunct="1"/>
            <a:r>
              <a:rPr lang="en-US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Understanding and support in family-related difficulties</a:t>
            </a:r>
            <a:endParaRPr lang="el-GR" altLang="en-US" sz="2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eaLnBrk="1" hangingPunct="1"/>
            <a:endParaRPr lang="el-GR" altLang="en-US" sz="2400" dirty="0">
              <a:solidFill>
                <a:srgbClr val="011893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D0D3824-FC08-D73A-BA15-41A2AF74D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5" name="Rectangle 2">
            <a:extLst>
              <a:ext uri="{FF2B5EF4-FFF2-40B4-BE49-F238E27FC236}">
                <a16:creationId xmlns:a16="http://schemas.microsoft.com/office/drawing/2014/main" id="{D1027D33-DE1F-8849-8993-36E158EB33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88122" y="325015"/>
            <a:ext cx="6958484" cy="9413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altLang="en-US" sz="3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Employees: Discharge</a:t>
            </a:r>
            <a:endParaRPr lang="el-GR" altLang="en-US" sz="3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C120EF38-957C-274B-9411-0CA79F403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2672" y="1079704"/>
            <a:ext cx="6089301" cy="5301955"/>
          </a:xfrm>
        </p:spPr>
        <p:txBody>
          <a:bodyPr>
            <a:normAutofit/>
          </a:bodyPr>
          <a:lstStyle/>
          <a:p>
            <a:pPr eaLnBrk="1" hangingPunct="1"/>
            <a:endParaRPr lang="el-GR" alt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lvl="1">
              <a:lnSpc>
                <a:spcPct val="100000"/>
              </a:lnSpc>
            </a:pPr>
            <a:r>
              <a:rPr lang="en-GB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Communication between shifts</a:t>
            </a:r>
            <a:endParaRPr lang="el-GR" altLang="en-US" sz="2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GB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Supervision and support</a:t>
            </a:r>
            <a:r>
              <a:rPr lang="el-GR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: (</a:t>
            </a:r>
            <a:r>
              <a:rPr lang="en-GB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Head nurses</a:t>
            </a:r>
            <a:r>
              <a:rPr lang="el-GR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GB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nurse supervisors, mentors) </a:t>
            </a:r>
            <a:endParaRPr lang="el-GR" altLang="en-US" sz="2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GB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Staff meetings</a:t>
            </a:r>
            <a:endParaRPr lang="el-GR" altLang="en-US" sz="2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GB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Communication incentives</a:t>
            </a:r>
            <a:endParaRPr lang="el-GR" altLang="en-US" sz="2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GB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Parties and unit activities</a:t>
            </a:r>
            <a:endParaRPr lang="el-GR" altLang="en-US" sz="2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GB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Team building</a:t>
            </a:r>
            <a:endParaRPr lang="el-GR" altLang="en-US" sz="2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GB" alt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Playing </a:t>
            </a:r>
            <a:endParaRPr lang="el-GR" altLang="en-US" sz="280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24D7408-5558-67F7-3B17-D3219B276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1">
            <a:extLst>
              <a:ext uri="{FF2B5EF4-FFF2-40B4-BE49-F238E27FC236}">
                <a16:creationId xmlns:a16="http://schemas.microsoft.com/office/drawing/2014/main" id="{87A64C17-C08B-F9BF-49F0-EDF9AC4BF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6375"/>
            <a:ext cx="4014787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A6337132-FBF4-1BC0-1AAF-8038FC587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217863"/>
            <a:ext cx="56546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4B18E-3B82-7868-2DB5-709755F882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5F963E6-CF68-2A77-699D-86C1C2634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7" descr="185602_10150203446839896_650779895_9128374_7900441_n">
            <a:extLst>
              <a:ext uri="{FF2B5EF4-FFF2-40B4-BE49-F238E27FC236}">
                <a16:creationId xmlns:a16="http://schemas.microsoft.com/office/drawing/2014/main" id="{4FE55E0E-6ECA-EBC1-D035-FF0CE386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3141663"/>
            <a:ext cx="5395304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">
            <a:extLst>
              <a:ext uri="{FF2B5EF4-FFF2-40B4-BE49-F238E27FC236}">
                <a16:creationId xmlns:a16="http://schemas.microsoft.com/office/drawing/2014/main" id="{49E8999B-63F2-99CC-7395-1D9D2A2E4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88913"/>
            <a:ext cx="59086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492D-0C57-0A2B-68EC-C2FC286FBA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E341B39-4CD2-510A-E9AF-2F1FB6E0E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>
            <a:extLst>
              <a:ext uri="{FF2B5EF4-FFF2-40B4-BE49-F238E27FC236}">
                <a16:creationId xmlns:a16="http://schemas.microsoft.com/office/drawing/2014/main" id="{4A2D242A-1076-F848-84AB-1965F414DD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08487" y="270640"/>
            <a:ext cx="6383112" cy="685800"/>
          </a:xfrm>
        </p:spPr>
        <p:txBody>
          <a:bodyPr/>
          <a:lstStyle/>
          <a:p>
            <a:pPr eaLnBrk="1" hangingPunct="1"/>
            <a:r>
              <a:rPr lang="en-GB" alt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Long Term Care in Greece</a:t>
            </a:r>
            <a:endParaRPr lang="el-GR" altLang="en-US" sz="2800" b="1" dirty="0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66275" name="Rectangle 3">
            <a:extLst>
              <a:ext uri="{FF2B5EF4-FFF2-40B4-BE49-F238E27FC236}">
                <a16:creationId xmlns:a16="http://schemas.microsoft.com/office/drawing/2014/main" id="{13DE4211-F4B3-6E49-8D2B-BCC81A7B41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19454" y="1019502"/>
            <a:ext cx="6383112" cy="538129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No public sector nursing care units in Greece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Is based on a mixed system comprising and combining: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Informal Care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Formal Care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Legal responsibility for the financial and practical support of dependents is placed firmly on Family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The State support for non-self-sufficient older people includes: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Limited direct provision via Social Services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Coverage of some of the needs of care through social insurance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</a:rPr>
              <a:t>Very limited support to informal caregiving through tax reductions when income is low</a:t>
            </a:r>
            <a:endParaRPr lang="el-GR" altLang="en-US" sz="2000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GB" altLang="en-US" sz="2000" dirty="0">
                <a:ea typeface="ＭＳ Ｐゴシック" panose="020B0600070205080204" pitchFamily="34" charset="-128"/>
              </a:rPr>
              <a:t>Coverage of a daily rate for admission to Non for Profit Elderly Care Units</a:t>
            </a:r>
            <a:endParaRPr lang="en-US" altLang="en-US" sz="20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The State provides Long-Term-Care through: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ea typeface="ＭＳ Ｐゴシック" panose="020B0600070205080204" pitchFamily="34" charset="-128"/>
              </a:rPr>
              <a:t>Chronic Diseases Clinics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ea typeface="ＭＳ Ｐゴシック" panose="020B0600070205080204" pitchFamily="34" charset="-128"/>
              </a:rPr>
              <a:t>Psychiatric Hospitals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>
                <a:ea typeface="ＭＳ Ｐゴシック" panose="020B0600070205080204" pitchFamily="34" charset="-128"/>
              </a:rPr>
              <a:t>Recovery </a:t>
            </a:r>
            <a:r>
              <a:rPr lang="en-US" altLang="en-US" sz="1800" dirty="0" err="1">
                <a:ea typeface="ＭＳ Ｐゴシック" panose="020B0600070205080204" pitchFamily="34" charset="-128"/>
              </a:rPr>
              <a:t>Centres</a:t>
            </a:r>
            <a:r>
              <a:rPr lang="en-US" altLang="en-US" sz="1800" dirty="0">
                <a:ea typeface="ＭＳ Ｐゴシック" panose="020B0600070205080204" pitchFamily="34" charset="-128"/>
              </a:rPr>
              <a:t> for Physical and Social Rehabilitation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The non-profit and for-profit private organizations operate residential homes (Elderly  Care Units) and some care-at-home services for older people.</a:t>
            </a:r>
            <a:endParaRPr lang="el-GR" altLang="en-US" sz="2000" dirty="0">
              <a:solidFill>
                <a:srgbClr val="FFFFCC"/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0CBFC81-2C63-3349-86D6-1B0C0446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5" descr="100_4819">
            <a:extLst>
              <a:ext uri="{FF2B5EF4-FFF2-40B4-BE49-F238E27FC236}">
                <a16:creationId xmlns:a16="http://schemas.microsoft.com/office/drawing/2014/main" id="{D92FEEA1-9172-3704-EBA5-971D5625D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73388"/>
            <a:ext cx="319881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">
            <a:extLst>
              <a:ext uri="{FF2B5EF4-FFF2-40B4-BE49-F238E27FC236}">
                <a16:creationId xmlns:a16="http://schemas.microsoft.com/office/drawing/2014/main" id="{14AE8D89-6B6C-8F37-780C-B8BD92662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63" y="3382963"/>
            <a:ext cx="5456237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2">
            <a:extLst>
              <a:ext uri="{FF2B5EF4-FFF2-40B4-BE49-F238E27FC236}">
                <a16:creationId xmlns:a16="http://schemas.microsoft.com/office/drawing/2014/main" id="{B7E984DC-78EF-E47D-C012-7AD988DCA9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212725"/>
            <a:ext cx="424497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AEB41-126B-0CA6-3E0C-E4B3A9E30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5C09497-75B5-307A-79CA-050F3ACC8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100_4777">
            <a:extLst>
              <a:ext uri="{FF2B5EF4-FFF2-40B4-BE49-F238E27FC236}">
                <a16:creationId xmlns:a16="http://schemas.microsoft.com/office/drawing/2014/main" id="{E9D2C56D-048E-1E44-477A-4DE88F0F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813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100_4800">
            <a:extLst>
              <a:ext uri="{FF2B5EF4-FFF2-40B4-BE49-F238E27FC236}">
                <a16:creationId xmlns:a16="http://schemas.microsoft.com/office/drawing/2014/main" id="{A5FA42C0-F5C5-C591-CDC3-B9C8037A0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1925"/>
            <a:ext cx="54864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100_4819">
            <a:extLst>
              <a:ext uri="{FF2B5EF4-FFF2-40B4-BE49-F238E27FC236}">
                <a16:creationId xmlns:a16="http://schemas.microsoft.com/office/drawing/2014/main" id="{6407188D-79A7-A209-A13A-C1B762E6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1850"/>
            <a:ext cx="24384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100_4843">
            <a:extLst>
              <a:ext uri="{FF2B5EF4-FFF2-40B4-BE49-F238E27FC236}">
                <a16:creationId xmlns:a16="http://schemas.microsoft.com/office/drawing/2014/main" id="{EEC16393-5A22-52EC-B497-5EFC355E1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13100"/>
            <a:ext cx="5486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BA562-C44D-5B76-98E2-FE8544D39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5D9525E-AE59-C8E7-F4E3-5058D1FC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>
            <a:extLst>
              <a:ext uri="{FF2B5EF4-FFF2-40B4-BE49-F238E27FC236}">
                <a16:creationId xmlns:a16="http://schemas.microsoft.com/office/drawing/2014/main" id="{366C284C-F4E0-8C36-A10A-1053A282B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754313"/>
            <a:ext cx="2667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>
            <a:extLst>
              <a:ext uri="{FF2B5EF4-FFF2-40B4-BE49-F238E27FC236}">
                <a16:creationId xmlns:a16="http://schemas.microsoft.com/office/drawing/2014/main" id="{C5761B49-3025-4424-054C-B6BC3C1EC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196850"/>
            <a:ext cx="4435475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>
            <a:extLst>
              <a:ext uri="{FF2B5EF4-FFF2-40B4-BE49-F238E27FC236}">
                <a16:creationId xmlns:a16="http://schemas.microsoft.com/office/drawing/2014/main" id="{5537E48F-C1F2-F04C-F9AC-C3A107EC1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4541838"/>
            <a:ext cx="2667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>
            <a:extLst>
              <a:ext uri="{FF2B5EF4-FFF2-40B4-BE49-F238E27FC236}">
                <a16:creationId xmlns:a16="http://schemas.microsoft.com/office/drawing/2014/main" id="{55C24D68-E1F6-DEA9-9F73-C30B8FC2B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3154363"/>
            <a:ext cx="2154237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1" descr="Replayce_10.jpg">
            <a:extLst>
              <a:ext uri="{FF2B5EF4-FFF2-40B4-BE49-F238E27FC236}">
                <a16:creationId xmlns:a16="http://schemas.microsoft.com/office/drawing/2014/main" id="{DA1AF4F0-3E3A-C1C7-95E9-D0B2846CB2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154363"/>
            <a:ext cx="2133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5DC78-5474-E001-E57A-C0A0DCA48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>
            <a:extLst>
              <a:ext uri="{FF2B5EF4-FFF2-40B4-BE49-F238E27FC236}">
                <a16:creationId xmlns:a16="http://schemas.microsoft.com/office/drawing/2014/main" id="{7154DEC5-31C5-A8C4-7AD9-7A0AB83A9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8200" y="1722438"/>
            <a:ext cx="2286000" cy="914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Are all of these necessary?</a:t>
            </a:r>
            <a:endParaRPr lang="el-GR" altLang="en-US" sz="2400" dirty="0">
              <a:latin typeface="Arial" panose="020B0604020202020204" pitchFamily="34" charset="0"/>
            </a:endParaRPr>
          </a:p>
        </p:txBody>
      </p:sp>
      <p:sp>
        <p:nvSpPr>
          <p:cNvPr id="63491" name="Rectangle 5">
            <a:extLst>
              <a:ext uri="{FF2B5EF4-FFF2-40B4-BE49-F238E27FC236}">
                <a16:creationId xmlns:a16="http://schemas.microsoft.com/office/drawing/2014/main" id="{0B3F4384-0273-9694-BA34-E0E7190C9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700" y="286545"/>
            <a:ext cx="4343400" cy="788987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Employees</a:t>
            </a:r>
            <a:r>
              <a:rPr lang="el-GR" altLang="en-US" sz="3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: </a:t>
            </a:r>
            <a:r>
              <a:rPr lang="en-US" altLang="en-US" sz="3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</a:rPr>
              <a:t>Caring</a:t>
            </a:r>
            <a:endParaRPr lang="el-GR" altLang="en-US" sz="32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73414" name="Text Box 6">
            <a:extLst>
              <a:ext uri="{FF2B5EF4-FFF2-40B4-BE49-F238E27FC236}">
                <a16:creationId xmlns:a16="http://schemas.microsoft.com/office/drawing/2014/main" id="{1B301284-8168-D434-CFEF-E15172D31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62200"/>
            <a:ext cx="3200400" cy="2400657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en-US" sz="2000" dirty="0"/>
              <a:t>Satisfied and protected employees can provide the most essential ingredient for quality assurance: </a:t>
            </a:r>
            <a:r>
              <a:rPr lang="el-GR" altLang="en-US" sz="2800" b="1" dirty="0"/>
              <a:t> </a:t>
            </a: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en-US" sz="2800" b="1" dirty="0"/>
              <a:t>Their own self</a:t>
            </a:r>
          </a:p>
        </p:txBody>
      </p:sp>
      <p:sp>
        <p:nvSpPr>
          <p:cNvPr id="273416" name="Text Box 8">
            <a:extLst>
              <a:ext uri="{FF2B5EF4-FFF2-40B4-BE49-F238E27FC236}">
                <a16:creationId xmlns:a16="http://schemas.microsoft.com/office/drawing/2014/main" id="{ACB6EA88-5BD4-93F1-1398-163C6D76D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798638"/>
            <a:ext cx="1066800" cy="579437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33CC"/>
                </a:solidFill>
              </a:rPr>
              <a:t>YES</a:t>
            </a:r>
            <a:endParaRPr lang="el-GR" altLang="en-US" sz="3200" b="1" dirty="0">
              <a:solidFill>
                <a:srgbClr val="0033CC"/>
              </a:solidFill>
            </a:endParaRPr>
          </a:p>
        </p:txBody>
      </p:sp>
      <p:sp>
        <p:nvSpPr>
          <p:cNvPr id="63494" name="Rectangle 9">
            <a:extLst>
              <a:ext uri="{FF2B5EF4-FFF2-40B4-BE49-F238E27FC236}">
                <a16:creationId xmlns:a16="http://schemas.microsoft.com/office/drawing/2014/main" id="{3432169E-E1AE-A7EB-72CA-B008267116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0"/>
            <a:ext cx="76200" cy="68580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Georgia" panose="02040502050405020303" pitchFamily="18" charset="0"/>
            </a:endParaRPr>
          </a:p>
        </p:txBody>
      </p:sp>
      <p:pic>
        <p:nvPicPr>
          <p:cNvPr id="63495" name="Picture 7">
            <a:extLst>
              <a:ext uri="{FF2B5EF4-FFF2-40B4-BE49-F238E27FC236}">
                <a16:creationId xmlns:a16="http://schemas.microsoft.com/office/drawing/2014/main" id="{59892D6B-4AA7-9103-B574-228039D02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44"/>
            <a:ext cx="36591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8EC15B2-D5B0-C2BB-87AE-8CF20F50E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82900"/>
            <a:ext cx="60960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Εικόνα 2">
            <a:extLst>
              <a:ext uri="{FF2B5EF4-FFF2-40B4-BE49-F238E27FC236}">
                <a16:creationId xmlns:a16="http://schemas.microsoft.com/office/drawing/2014/main" id="{BAA24969-4CB8-30C7-DDDC-7AF7D4A9E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5192713"/>
            <a:ext cx="2154237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3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3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73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0" grpId="0" build="p"/>
      <p:bldP spid="273414" grpId="0" animBg="1"/>
      <p:bldP spid="2734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3425019-A8FB-42A0-923A-8EE3105CB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865EFAA-1651-BC45-83AD-D88C1873F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01119"/>
            <a:ext cx="6858000" cy="1655762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HERO Training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</a:rPr>
              <a:t>Programme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 Erasmus+</a:t>
            </a:r>
            <a:endParaRPr lang="el-G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>
            <a:extLst>
              <a:ext uri="{FF2B5EF4-FFF2-40B4-BE49-F238E27FC236}">
                <a16:creationId xmlns:a16="http://schemas.microsoft.com/office/drawing/2014/main" id="{EE12B9F0-1034-478E-A438-8427FF96D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2">
            <a:extLst>
              <a:ext uri="{FF2B5EF4-FFF2-40B4-BE49-F238E27FC236}">
                <a16:creationId xmlns:a16="http://schemas.microsoft.com/office/drawing/2014/main" id="{31938B3B-CD14-4D92-9BB8-092136761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188" y="502620"/>
            <a:ext cx="6288391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HERO Project (Erasmus+)</a:t>
            </a:r>
            <a:endParaRPr lang="el-GR" alt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5299" name="Θέση περιεχομένου 8">
            <a:extLst>
              <a:ext uri="{FF2B5EF4-FFF2-40B4-BE49-F238E27FC236}">
                <a16:creationId xmlns:a16="http://schemas.microsoft.com/office/drawing/2014/main" id="{D147C926-F1F9-4ACA-84CE-A57165041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14184" y="1598354"/>
            <a:ext cx="6264274" cy="45369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el-GR" dirty="0">
                <a:solidFill>
                  <a:srgbClr val="003399"/>
                </a:solidFill>
                <a:latin typeface="Arial" panose="020B0604020202020204" pitchFamily="34" charset="0"/>
              </a:rPr>
              <a:t>Training </a:t>
            </a:r>
            <a:r>
              <a:rPr lang="en-US" altLang="el-GR" dirty="0" err="1">
                <a:solidFill>
                  <a:srgbClr val="003399"/>
                </a:solidFill>
                <a:latin typeface="Arial" panose="020B0604020202020204" pitchFamily="34" charset="0"/>
              </a:rPr>
              <a:t>programme</a:t>
            </a:r>
            <a:r>
              <a:rPr lang="en-US" altLang="el-GR" dirty="0">
                <a:solidFill>
                  <a:srgbClr val="003399"/>
                </a:solidFill>
                <a:latin typeface="Arial" panose="020B0604020202020204" pitchFamily="34" charset="0"/>
              </a:rPr>
              <a:t> for refugees &amp; migrants in Elderly Care and prevention of infectious diseases</a:t>
            </a:r>
          </a:p>
          <a:p>
            <a:pPr>
              <a:lnSpc>
                <a:spcPct val="100000"/>
              </a:lnSpc>
            </a:pPr>
            <a:r>
              <a:rPr lang="en-US" altLang="el-GR" dirty="0">
                <a:solidFill>
                  <a:srgbClr val="003399"/>
                </a:solidFill>
                <a:latin typeface="Arial" panose="020B0604020202020204" pitchFamily="34" charset="0"/>
              </a:rPr>
              <a:t>Aiming at the seamless integration of refugees from African &amp; Middle Eastern countries into the Western world</a:t>
            </a:r>
          </a:p>
          <a:p>
            <a:pPr>
              <a:lnSpc>
                <a:spcPct val="100000"/>
              </a:lnSpc>
            </a:pPr>
            <a:r>
              <a:rPr lang="en-US" altLang="el-GR" u="sng" dirty="0">
                <a:solidFill>
                  <a:srgbClr val="003399"/>
                </a:solidFill>
                <a:latin typeface="Arial" panose="020B0604020202020204" pitchFamily="34" charset="0"/>
              </a:rPr>
              <a:t>Duration</a:t>
            </a:r>
            <a:r>
              <a:rPr lang="el-GR" altLang="el-GR" dirty="0">
                <a:solidFill>
                  <a:srgbClr val="003399"/>
                </a:solidFill>
                <a:latin typeface="Arial" panose="020B0604020202020204" pitchFamily="34" charset="0"/>
              </a:rPr>
              <a:t>: </a:t>
            </a:r>
            <a:r>
              <a:rPr lang="en-US" altLang="el-GR" dirty="0">
                <a:solidFill>
                  <a:srgbClr val="003399"/>
                </a:solidFill>
                <a:latin typeface="Arial" panose="020B0604020202020204" pitchFamily="34" charset="0"/>
              </a:rPr>
              <a:t>September</a:t>
            </a:r>
            <a:r>
              <a:rPr lang="el-GR" altLang="el-GR" dirty="0">
                <a:solidFill>
                  <a:srgbClr val="003399"/>
                </a:solidFill>
                <a:latin typeface="Arial" panose="020B0604020202020204" pitchFamily="34" charset="0"/>
              </a:rPr>
              <a:t> 2020 – </a:t>
            </a:r>
            <a:r>
              <a:rPr lang="en-US" altLang="el-GR" dirty="0">
                <a:solidFill>
                  <a:srgbClr val="003399"/>
                </a:solidFill>
                <a:latin typeface="Arial" panose="020B0604020202020204" pitchFamily="34" charset="0"/>
              </a:rPr>
              <a:t>December</a:t>
            </a:r>
            <a:r>
              <a:rPr lang="el-GR" altLang="el-GR" dirty="0">
                <a:solidFill>
                  <a:srgbClr val="003399"/>
                </a:solidFill>
                <a:latin typeface="Arial" panose="020B0604020202020204" pitchFamily="34" charset="0"/>
              </a:rPr>
              <a:t> 2022</a:t>
            </a:r>
          </a:p>
        </p:txBody>
      </p:sp>
      <p:pic>
        <p:nvPicPr>
          <p:cNvPr id="55300" name="Picture 2" descr="HERO (Erasmus+)">
            <a:extLst>
              <a:ext uri="{FF2B5EF4-FFF2-40B4-BE49-F238E27FC236}">
                <a16:creationId xmlns:a16="http://schemas.microsoft.com/office/drawing/2014/main" id="{AC07ECED-5E74-441B-80AD-E52B0F0A6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73688"/>
            <a:ext cx="22479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>
            <a:extLst>
              <a:ext uri="{FF2B5EF4-FFF2-40B4-BE49-F238E27FC236}">
                <a16:creationId xmlns:a16="http://schemas.microsoft.com/office/drawing/2014/main" id="{4FA8D6B5-5E80-4D63-BE76-145EAE178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333" y="5748338"/>
            <a:ext cx="23971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>
            <a:extLst>
              <a:ext uri="{FF2B5EF4-FFF2-40B4-BE49-F238E27FC236}">
                <a16:creationId xmlns:a16="http://schemas.microsoft.com/office/drawing/2014/main" id="{D4C5E0C0-422C-455A-926A-752F26B52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>
            <a:extLst>
              <a:ext uri="{FF2B5EF4-FFF2-40B4-BE49-F238E27FC236}">
                <a16:creationId xmlns:a16="http://schemas.microsoft.com/office/drawing/2014/main" id="{8943B876-7965-4E4A-B5A6-5A15FC5C5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188" y="449262"/>
            <a:ext cx="6105268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HERO Project (Erasmus+)</a:t>
            </a:r>
            <a:endParaRPr lang="el-GR" alt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6323" name="Θέση περιεχομένου 8">
            <a:extLst>
              <a:ext uri="{FF2B5EF4-FFF2-40B4-BE49-F238E27FC236}">
                <a16:creationId xmlns:a16="http://schemas.microsoft.com/office/drawing/2014/main" id="{F23F2C42-DF95-4BEE-BA62-5C2E83CAFD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3203" y="1377950"/>
            <a:ext cx="6020466" cy="4467225"/>
          </a:xfrm>
        </p:spPr>
        <p:txBody>
          <a:bodyPr/>
          <a:lstStyle/>
          <a:p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Partners</a:t>
            </a:r>
            <a:r>
              <a:rPr lang="el-GR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en-US" altLang="el-GR" sz="2000" b="1" dirty="0">
                <a:solidFill>
                  <a:srgbClr val="003399"/>
                </a:solidFill>
                <a:latin typeface="Arial" panose="020B0604020202020204" pitchFamily="34" charset="0"/>
              </a:rPr>
              <a:t>MATERIA</a:t>
            </a:r>
            <a:r>
              <a:rPr lang="en-US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 Group </a:t>
            </a:r>
            <a:r>
              <a:rPr lang="el-GR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(</a:t>
            </a:r>
            <a:r>
              <a:rPr lang="en-US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Cyprus</a:t>
            </a:r>
            <a:r>
              <a:rPr lang="el-GR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el-GR" sz="2000" b="1" dirty="0">
                <a:solidFill>
                  <a:srgbClr val="003399"/>
                </a:solidFill>
                <a:latin typeface="Arial" panose="020B0604020202020204" pitchFamily="34" charset="0"/>
              </a:rPr>
              <a:t>AKTIOS</a:t>
            </a:r>
            <a:r>
              <a:rPr lang="el-GR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 (</a:t>
            </a:r>
            <a:r>
              <a:rPr lang="en-US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Greece</a:t>
            </a:r>
            <a:r>
              <a:rPr lang="el-GR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el-GR" sz="2000" b="1" dirty="0">
                <a:solidFill>
                  <a:srgbClr val="003399"/>
                </a:solidFill>
                <a:latin typeface="Arial" panose="020B0604020202020204" pitchFamily="34" charset="0"/>
              </a:rPr>
              <a:t>Cyprus University of Technology </a:t>
            </a:r>
            <a:r>
              <a:rPr lang="el-GR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(</a:t>
            </a:r>
            <a:r>
              <a:rPr lang="en-US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CUT; Cyprus</a:t>
            </a:r>
            <a:r>
              <a:rPr lang="el-GR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National Institute for the Care of the Elderly - </a:t>
            </a:r>
            <a:r>
              <a:rPr lang="en-US" altLang="el-GR" sz="2000" b="1" dirty="0">
                <a:solidFill>
                  <a:srgbClr val="003399"/>
                </a:solidFill>
                <a:latin typeface="Arial" panose="020B0604020202020204" pitchFamily="34" charset="0"/>
              </a:rPr>
              <a:t>INRCA</a:t>
            </a:r>
            <a:r>
              <a:rPr lang="en-US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 (Italy</a:t>
            </a:r>
            <a:r>
              <a:rPr lang="el-GR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el-GR" sz="2000" b="1" dirty="0">
                <a:solidFill>
                  <a:srgbClr val="003399"/>
                </a:solidFill>
                <a:latin typeface="Arial" panose="020B0604020202020204" pitchFamily="34" charset="0"/>
              </a:rPr>
              <a:t>Computer Solutions </a:t>
            </a:r>
            <a:r>
              <a:rPr lang="en-US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S.A. </a:t>
            </a:r>
            <a:r>
              <a:rPr lang="el-GR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(</a:t>
            </a:r>
            <a:r>
              <a:rPr lang="en-US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Greece</a:t>
            </a:r>
            <a:r>
              <a:rPr lang="el-GR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el-GR" sz="2000" b="1" dirty="0" err="1">
                <a:solidFill>
                  <a:srgbClr val="003399"/>
                </a:solidFill>
                <a:latin typeface="Arial" panose="020B0604020202020204" pitchFamily="34" charset="0"/>
              </a:rPr>
              <a:t>DomusVida</a:t>
            </a:r>
            <a:r>
              <a:rPr lang="en-US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 (Portugal</a:t>
            </a:r>
            <a:r>
              <a:rPr lang="el-GR" altLang="el-GR" sz="2000" dirty="0">
                <a:solidFill>
                  <a:srgbClr val="003399"/>
                </a:solidFill>
                <a:latin typeface="Arial" panose="020B0604020202020204" pitchFamily="34" charset="0"/>
              </a:rPr>
              <a:t>)</a:t>
            </a:r>
          </a:p>
          <a:p>
            <a:pPr lvl="2"/>
            <a:endParaRPr lang="el-GR" altLang="el-GR" dirty="0">
              <a:solidFill>
                <a:srgbClr val="011893"/>
              </a:solidFill>
              <a:latin typeface="Arial" panose="020B0604020202020204" pitchFamily="34" charset="0"/>
            </a:endParaRPr>
          </a:p>
          <a:p>
            <a:endParaRPr lang="el-GR" altLang="el-GR" dirty="0">
              <a:solidFill>
                <a:srgbClr val="011893"/>
              </a:solidFill>
              <a:latin typeface="Arial" panose="020B0604020202020204" pitchFamily="34" charset="0"/>
            </a:endParaRPr>
          </a:p>
        </p:txBody>
      </p:sp>
      <p:pic>
        <p:nvPicPr>
          <p:cNvPr id="56324" name="Picture 2" descr="HERO (Erasmus+)">
            <a:extLst>
              <a:ext uri="{FF2B5EF4-FFF2-40B4-BE49-F238E27FC236}">
                <a16:creationId xmlns:a16="http://schemas.microsoft.com/office/drawing/2014/main" id="{5E493774-CF80-4633-A5A8-C98C326A1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73688"/>
            <a:ext cx="22479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7">
            <a:extLst>
              <a:ext uri="{FF2B5EF4-FFF2-40B4-BE49-F238E27FC236}">
                <a16:creationId xmlns:a16="http://schemas.microsoft.com/office/drawing/2014/main" id="{048E4CF8-775F-44E4-A72C-C7B1A872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561013"/>
            <a:ext cx="23971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>
            <a:extLst>
              <a:ext uri="{FF2B5EF4-FFF2-40B4-BE49-F238E27FC236}">
                <a16:creationId xmlns:a16="http://schemas.microsoft.com/office/drawing/2014/main" id="{EE7FD5B1-4696-4E60-9C15-6A099C6AA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>
            <a:extLst>
              <a:ext uri="{FF2B5EF4-FFF2-40B4-BE49-F238E27FC236}">
                <a16:creationId xmlns:a16="http://schemas.microsoft.com/office/drawing/2014/main" id="{334060E5-365B-497A-8EBD-E0CA6469A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213" y="416795"/>
            <a:ext cx="2944724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Objectives</a:t>
            </a:r>
            <a:endParaRPr lang="el-GR" alt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7347" name="Θέση περιεχομένου 8">
            <a:extLst>
              <a:ext uri="{FF2B5EF4-FFF2-40B4-BE49-F238E27FC236}">
                <a16:creationId xmlns:a16="http://schemas.microsoft.com/office/drawing/2014/main" id="{29FCB465-7C5F-4D02-A80A-D506CE397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84437" y="1331195"/>
            <a:ext cx="6264275" cy="5410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Inclusive solution for the </a:t>
            </a:r>
            <a:r>
              <a:rPr lang="en-US" altLang="el-GR" sz="2400" b="1" dirty="0">
                <a:solidFill>
                  <a:srgbClr val="003399"/>
                </a:solidFill>
                <a:latin typeface="Arial" panose="020B0604020202020204" pitchFamily="34" charset="0"/>
              </a:rPr>
              <a:t>social integration of migrants</a:t>
            </a: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 </a:t>
            </a:r>
            <a:r>
              <a:rPr lang="en-US" altLang="el-GR" sz="2400" b="1" dirty="0">
                <a:solidFill>
                  <a:srgbClr val="003399"/>
                </a:solidFill>
                <a:latin typeface="Arial" panose="020B0604020202020204" pitchFamily="34" charset="0"/>
              </a:rPr>
              <a:t>and refugees </a:t>
            </a: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in European countries, especially in the Mediterranean countries</a:t>
            </a:r>
          </a:p>
          <a:p>
            <a:pPr>
              <a:lnSpc>
                <a:spcPct val="150000"/>
              </a:lnSpc>
            </a:pP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Creation of an </a:t>
            </a:r>
            <a:r>
              <a:rPr lang="en-US" altLang="el-GR" sz="2400" b="1" dirty="0">
                <a:solidFill>
                  <a:srgbClr val="003399"/>
                </a:solidFill>
                <a:latin typeface="Arial" panose="020B0604020202020204" pitchFamily="34" charset="0"/>
              </a:rPr>
              <a:t>educational technological tool </a:t>
            </a: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(platform and application) for training in </a:t>
            </a:r>
            <a:r>
              <a:rPr lang="en-US" altLang="el-GR" sz="2400" b="1" dirty="0">
                <a:solidFill>
                  <a:srgbClr val="003399"/>
                </a:solidFill>
                <a:latin typeface="Arial" panose="020B0604020202020204" pitchFamily="34" charset="0"/>
              </a:rPr>
              <a:t>elderly care </a:t>
            </a: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and </a:t>
            </a:r>
            <a:r>
              <a:rPr lang="en-US" altLang="el-GR" sz="2400" b="1" dirty="0">
                <a:solidFill>
                  <a:srgbClr val="003399"/>
                </a:solidFill>
                <a:latin typeface="Arial" panose="020B0604020202020204" pitchFamily="34" charset="0"/>
              </a:rPr>
              <a:t>local language &amp; culture</a:t>
            </a:r>
            <a:endParaRPr lang="el-GR" altLang="el-GR" sz="2400" b="1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57348" name="Picture 2" descr="HERO (Erasmus+)">
            <a:extLst>
              <a:ext uri="{FF2B5EF4-FFF2-40B4-BE49-F238E27FC236}">
                <a16:creationId xmlns:a16="http://schemas.microsoft.com/office/drawing/2014/main" id="{0ECF2460-75B4-48D4-9767-60EC74B8D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73688"/>
            <a:ext cx="22479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C9492E23-0D03-421E-AF65-ACB549FC0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561013"/>
            <a:ext cx="23971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F05F6D79-4620-4828-BF86-DC814A4B8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2">
            <a:extLst>
              <a:ext uri="{FF2B5EF4-FFF2-40B4-BE49-F238E27FC236}">
                <a16:creationId xmlns:a16="http://schemas.microsoft.com/office/drawing/2014/main" id="{C803AF26-A471-42E3-8798-64F3A4820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914" y="456124"/>
            <a:ext cx="4391498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Objectives</a:t>
            </a:r>
            <a:endParaRPr lang="el-GR" alt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8371" name="Θέση περιεχομένου 8">
            <a:extLst>
              <a:ext uri="{FF2B5EF4-FFF2-40B4-BE49-F238E27FC236}">
                <a16:creationId xmlns:a16="http://schemas.microsoft.com/office/drawing/2014/main" id="{76AF8BA3-D317-4218-8D1B-8E6C22E13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3976" y="1591444"/>
            <a:ext cx="6119812" cy="5410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l-GR" sz="2400" b="1" dirty="0">
                <a:solidFill>
                  <a:srgbClr val="003399"/>
                </a:solidFill>
                <a:latin typeface="Arial" panose="020B0604020202020204" pitchFamily="34" charset="0"/>
              </a:rPr>
              <a:t>Certification </a:t>
            </a: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after training and recruitment in the care sector</a:t>
            </a:r>
          </a:p>
          <a:p>
            <a:pPr>
              <a:lnSpc>
                <a:spcPct val="150000"/>
              </a:lnSpc>
            </a:pP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The ultimate goal is the </a:t>
            </a:r>
            <a:r>
              <a:rPr lang="en-US" altLang="el-GR" sz="2400" b="1" dirty="0">
                <a:solidFill>
                  <a:srgbClr val="003399"/>
                </a:solidFill>
                <a:latin typeface="Arial" panose="020B0604020202020204" pitchFamily="34" charset="0"/>
              </a:rPr>
              <a:t>smooth integration </a:t>
            </a: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of refugees into the local </a:t>
            </a:r>
            <a:r>
              <a:rPr lang="en-US" altLang="el-GR" sz="2400" dirty="0" err="1">
                <a:solidFill>
                  <a:srgbClr val="003399"/>
                </a:solidFill>
                <a:latin typeface="Arial" panose="020B0604020202020204" pitchFamily="34" charset="0"/>
              </a:rPr>
              <a:t>labour</a:t>
            </a: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 market and the </a:t>
            </a:r>
            <a:r>
              <a:rPr lang="en-US" altLang="el-GR" sz="2400" b="1" dirty="0">
                <a:solidFill>
                  <a:srgbClr val="003399"/>
                </a:solidFill>
                <a:latin typeface="Arial" panose="020B0604020202020204" pitchFamily="34" charset="0"/>
              </a:rPr>
              <a:t>improvement of their quality of life</a:t>
            </a:r>
            <a:endParaRPr lang="el-GR" altLang="el-GR" b="1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58372" name="Picture 2" descr="HERO (Erasmus+)">
            <a:extLst>
              <a:ext uri="{FF2B5EF4-FFF2-40B4-BE49-F238E27FC236}">
                <a16:creationId xmlns:a16="http://schemas.microsoft.com/office/drawing/2014/main" id="{F73F9314-7EE8-4872-BD04-61AD091C0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73688"/>
            <a:ext cx="22479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>
            <a:extLst>
              <a:ext uri="{FF2B5EF4-FFF2-40B4-BE49-F238E27FC236}">
                <a16:creationId xmlns:a16="http://schemas.microsoft.com/office/drawing/2014/main" id="{D125F852-EF5A-4A42-9F2F-00F24A57C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5561013"/>
            <a:ext cx="23971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F05F6D79-4620-4828-BF86-DC814A4B8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2">
            <a:extLst>
              <a:ext uri="{FF2B5EF4-FFF2-40B4-BE49-F238E27FC236}">
                <a16:creationId xmlns:a16="http://schemas.microsoft.com/office/drawing/2014/main" id="{C803AF26-A471-42E3-8798-64F3A4820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490" y="445653"/>
            <a:ext cx="2571407" cy="914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Results</a:t>
            </a:r>
            <a:endParaRPr lang="el-GR" altLang="en-US" sz="2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8371" name="Θέση περιεχομένου 8">
            <a:extLst>
              <a:ext uri="{FF2B5EF4-FFF2-40B4-BE49-F238E27FC236}">
                <a16:creationId xmlns:a16="http://schemas.microsoft.com/office/drawing/2014/main" id="{76AF8BA3-D317-4218-8D1B-8E6C22E13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3976" y="1174315"/>
            <a:ext cx="5918436" cy="43866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el-GR" b="1" dirty="0">
                <a:solidFill>
                  <a:srgbClr val="003399"/>
                </a:solidFill>
                <a:latin typeface="Arial" panose="020B0604020202020204" pitchFamily="34" charset="0"/>
              </a:rPr>
              <a:t>82</a:t>
            </a:r>
            <a:r>
              <a:rPr lang="en-US" altLang="el-GR" dirty="0">
                <a:solidFill>
                  <a:srgbClr val="003399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 dirty="0">
                <a:solidFill>
                  <a:srgbClr val="003399"/>
                </a:solidFill>
                <a:latin typeface="Arial" panose="020B0604020202020204" pitchFamily="34" charset="0"/>
              </a:rPr>
              <a:t>participants in total</a:t>
            </a:r>
          </a:p>
          <a:p>
            <a:pPr lvl="1">
              <a:lnSpc>
                <a:spcPct val="100000"/>
              </a:lnSpc>
            </a:pPr>
            <a:r>
              <a:rPr lang="en-US" altLang="el-GR" dirty="0">
                <a:solidFill>
                  <a:srgbClr val="003399"/>
                </a:solidFill>
                <a:latin typeface="Arial" panose="020B0604020202020204" pitchFamily="34" charset="0"/>
              </a:rPr>
              <a:t>24 in Greece</a:t>
            </a:r>
          </a:p>
          <a:p>
            <a:pPr lvl="1">
              <a:lnSpc>
                <a:spcPct val="100000"/>
              </a:lnSpc>
            </a:pPr>
            <a:r>
              <a:rPr lang="en-US" altLang="el-GR" dirty="0">
                <a:solidFill>
                  <a:srgbClr val="003399"/>
                </a:solidFill>
                <a:latin typeface="Arial" panose="020B0604020202020204" pitchFamily="34" charset="0"/>
              </a:rPr>
              <a:t>20 in Cyprus</a:t>
            </a:r>
          </a:p>
          <a:p>
            <a:pPr lvl="1">
              <a:lnSpc>
                <a:spcPct val="100000"/>
              </a:lnSpc>
            </a:pPr>
            <a:r>
              <a:rPr lang="en-US" altLang="el-GR" dirty="0">
                <a:solidFill>
                  <a:srgbClr val="003399"/>
                </a:solidFill>
                <a:latin typeface="Arial" panose="020B0604020202020204" pitchFamily="34" charset="0"/>
              </a:rPr>
              <a:t>11 in Italy</a:t>
            </a:r>
          </a:p>
          <a:p>
            <a:pPr lvl="1">
              <a:lnSpc>
                <a:spcPct val="100000"/>
              </a:lnSpc>
            </a:pPr>
            <a:r>
              <a:rPr lang="en-US" altLang="el-GR" dirty="0">
                <a:solidFill>
                  <a:srgbClr val="003399"/>
                </a:solidFill>
                <a:latin typeface="Arial" panose="020B0604020202020204" pitchFamily="34" charset="0"/>
              </a:rPr>
              <a:t>27 in Portugal</a:t>
            </a:r>
          </a:p>
          <a:p>
            <a:pPr>
              <a:lnSpc>
                <a:spcPct val="100000"/>
              </a:lnSpc>
            </a:pPr>
            <a:r>
              <a:rPr lang="en-US" altLang="el-GR" b="1" dirty="0">
                <a:solidFill>
                  <a:srgbClr val="003399"/>
                </a:solidFill>
                <a:latin typeface="Arial" panose="020B0604020202020204" pitchFamily="34" charset="0"/>
              </a:rPr>
              <a:t>17</a:t>
            </a:r>
            <a:r>
              <a:rPr lang="en-US" altLang="el-GR" dirty="0">
                <a:solidFill>
                  <a:srgbClr val="003399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 dirty="0">
                <a:solidFill>
                  <a:srgbClr val="003399"/>
                </a:solidFill>
                <a:latin typeface="Arial" panose="020B0604020202020204" pitchFamily="34" charset="0"/>
              </a:rPr>
              <a:t>drop-outs</a:t>
            </a:r>
          </a:p>
          <a:p>
            <a:pPr lvl="2">
              <a:lnSpc>
                <a:spcPct val="100000"/>
              </a:lnSpc>
            </a:pPr>
            <a:r>
              <a:rPr lang="en-US" altLang="el-GR" dirty="0">
                <a:solidFill>
                  <a:srgbClr val="003399"/>
                </a:solidFill>
                <a:latin typeface="Arial" panose="020B0604020202020204" pitchFamily="34" charset="0"/>
              </a:rPr>
              <a:t>Answered the pre-training questionnaire and left</a:t>
            </a:r>
          </a:p>
          <a:p>
            <a:pPr>
              <a:lnSpc>
                <a:spcPct val="100000"/>
              </a:lnSpc>
            </a:pPr>
            <a:r>
              <a:rPr lang="en-US" altLang="el-GR" b="1" dirty="0">
                <a:solidFill>
                  <a:srgbClr val="003399"/>
                </a:solidFill>
                <a:latin typeface="Arial" panose="020B0604020202020204" pitchFamily="34" charset="0"/>
              </a:rPr>
              <a:t>21 participants </a:t>
            </a:r>
            <a:r>
              <a:rPr lang="en-US" altLang="el-GR" dirty="0">
                <a:solidFill>
                  <a:srgbClr val="003399"/>
                </a:solidFill>
                <a:latin typeface="Arial" panose="020B0604020202020204" pitchFamily="34" charset="0"/>
              </a:rPr>
              <a:t>completed the training in Greece and were offered a job position</a:t>
            </a:r>
          </a:p>
          <a:p>
            <a:pPr>
              <a:lnSpc>
                <a:spcPct val="100000"/>
              </a:lnSpc>
            </a:pPr>
            <a:endParaRPr lang="en-US" altLang="el-GR" dirty="0">
              <a:solidFill>
                <a:srgbClr val="003399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l-GR" altLang="el-GR" b="1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58372" name="Picture 2" descr="HERO (Erasmus+)">
            <a:extLst>
              <a:ext uri="{FF2B5EF4-FFF2-40B4-BE49-F238E27FC236}">
                <a16:creationId xmlns:a16="http://schemas.microsoft.com/office/drawing/2014/main" id="{F73F9314-7EE8-4872-BD04-61AD091C0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73688"/>
            <a:ext cx="22479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>
            <a:extLst>
              <a:ext uri="{FF2B5EF4-FFF2-40B4-BE49-F238E27FC236}">
                <a16:creationId xmlns:a16="http://schemas.microsoft.com/office/drawing/2014/main" id="{D125F852-EF5A-4A42-9F2F-00F24A57C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5561013"/>
            <a:ext cx="23971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003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C42FF97-220D-9181-706E-DE87BDA37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CDC991-B330-4A09-85D7-155CA9C90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4779" y="540023"/>
            <a:ext cx="5959569" cy="581641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Elderly Care in Greece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625D3-5246-42D6-9495-1D138ADCB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2839" y="1405054"/>
            <a:ext cx="5747397" cy="4330584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Approximately 3</a:t>
            </a:r>
            <a:r>
              <a:rPr lang="en-GB" dirty="0"/>
              <a:t>0</a:t>
            </a:r>
            <a:r>
              <a:rPr lang="en-US" dirty="0"/>
              <a:t>0 residential units exist in Greece each with an average of 45 beds of  which half are for-profit (2020)</a:t>
            </a:r>
            <a:endParaRPr lang="el-G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Total number of beds: 14500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Services provided are nursing/medical care and hospitality services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55% are licensed according to the 1980 law.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 Price range: between €600 to €1200 for non-for profit and €800 to €2500 for profit + Vat 13%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0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6B022EF8-A7FF-D7E8-78DD-B10D61E7C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6E364374-DDA1-F20A-F315-627DD0FB0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896" y="404812"/>
            <a:ext cx="6202363" cy="853839"/>
          </a:xfrm>
        </p:spPr>
        <p:txBody>
          <a:bodyPr/>
          <a:lstStyle/>
          <a:p>
            <a:pPr algn="r" eaLnBrk="1" hangingPunct="1"/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 fight </a:t>
            </a:r>
            <a:r>
              <a:rPr lang="el-GR" alt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for the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self-evident</a:t>
            </a:r>
            <a:endParaRPr lang="el-GR" altLang="el-GR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7588" name="Content Placeholder 7">
            <a:extLst>
              <a:ext uri="{FF2B5EF4-FFF2-40B4-BE49-F238E27FC236}">
                <a16:creationId xmlns:a16="http://schemas.microsoft.com/office/drawing/2014/main" id="{380A2645-97C1-1076-3598-85F0B5ED7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46351" y="1346082"/>
            <a:ext cx="6202362" cy="3819525"/>
          </a:xfrm>
        </p:spPr>
        <p:txBody>
          <a:bodyPr>
            <a:normAutofit lnSpcReduction="10000"/>
          </a:bodyPr>
          <a:lstStyle/>
          <a:p>
            <a:r>
              <a:rPr lang="en-US" altLang="el-G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Cooperation between all parties involved</a:t>
            </a:r>
            <a:endParaRPr lang="el-GR" altLang="el-GR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altLang="el-G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Respect to the residents’ needs and their families’ needs</a:t>
            </a:r>
            <a:endParaRPr lang="el-GR" altLang="el-GR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altLang="el-G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Development of intergenerational activities</a:t>
            </a:r>
            <a:endParaRPr lang="el-GR" altLang="el-GR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altLang="el-G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Stay in touch with the Community</a:t>
            </a:r>
            <a:endParaRPr lang="el-GR" altLang="el-GR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en-GB" altLang="el-G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Provide a diverse environment</a:t>
            </a:r>
            <a:endParaRPr lang="el-GR" altLang="el-GR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altLang="el-G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Care for the employees</a:t>
            </a:r>
            <a:endParaRPr lang="el-GR" altLang="el-GR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endParaRPr lang="el-GR" altLang="el-GR" dirty="0">
              <a:solidFill>
                <a:srgbClr val="011893"/>
              </a:solidFill>
              <a:latin typeface="Arial" panose="020B0604020202020204" pitchFamily="34" charset="0"/>
            </a:endParaRPr>
          </a:p>
          <a:p>
            <a:endParaRPr lang="el-GR" altLang="el-GR" dirty="0">
              <a:solidFill>
                <a:srgbClr val="011893"/>
              </a:solidFill>
              <a:latin typeface="Arial" panose="020B0604020202020204" pitchFamily="34" charset="0"/>
            </a:endParaRPr>
          </a:p>
        </p:txBody>
      </p:sp>
      <p:sp>
        <p:nvSpPr>
          <p:cNvPr id="242812" name="Text Box 124">
            <a:extLst>
              <a:ext uri="{FF2B5EF4-FFF2-40B4-BE49-F238E27FC236}">
                <a16:creationId xmlns:a16="http://schemas.microsoft.com/office/drawing/2014/main" id="{A089B406-240B-CCF2-0110-ACDB3EFB4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14" y="5253038"/>
            <a:ext cx="8378599" cy="120015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el-GR" sz="2400" dirty="0">
                <a:solidFill>
                  <a:srgbClr val="0000CC"/>
                </a:solidFill>
              </a:rPr>
              <a:t>Goal</a:t>
            </a:r>
            <a:r>
              <a:rPr lang="el-GR" altLang="el-GR" sz="2400" dirty="0">
                <a:solidFill>
                  <a:srgbClr val="0000CC"/>
                </a:solidFill>
              </a:rPr>
              <a:t>: </a:t>
            </a:r>
            <a:r>
              <a:rPr lang="en-US" altLang="el-GR" sz="2400" dirty="0">
                <a:solidFill>
                  <a:srgbClr val="0000CC"/>
                </a:solidFill>
              </a:rPr>
              <a:t>Providing quality care for elderly people with dementia, ensuring quality of life, empowering older people and their </a:t>
            </a:r>
            <a:r>
              <a:rPr lang="en-US" altLang="el-GR" sz="2400" dirty="0" err="1">
                <a:solidFill>
                  <a:srgbClr val="0000CC"/>
                </a:solidFill>
              </a:rPr>
              <a:t>carers</a:t>
            </a:r>
            <a:endParaRPr lang="el-GR" altLang="el-GR" sz="24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63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8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4AF85447-70FD-37A7-6EBE-0A6D5D23B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2">
            <a:extLst>
              <a:ext uri="{FF2B5EF4-FFF2-40B4-BE49-F238E27FC236}">
                <a16:creationId xmlns:a16="http://schemas.microsoft.com/office/drawing/2014/main" id="{9BB2DA33-CDCF-9E94-B552-95407C35F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275" y="533400"/>
            <a:ext cx="5967413" cy="1093788"/>
          </a:xfrm>
        </p:spPr>
        <p:txBody>
          <a:bodyPr>
            <a:noAutofit/>
          </a:bodyPr>
          <a:lstStyle/>
          <a:p>
            <a:r>
              <a:rPr lang="en-US" altLang="el-GR" sz="2800" b="1" dirty="0" err="1">
                <a:solidFill>
                  <a:srgbClr val="011893"/>
                </a:solidFill>
                <a:latin typeface="Arial" panose="020B0604020202020204" pitchFamily="34" charset="0"/>
              </a:rPr>
              <a:t>Aktios</a:t>
            </a:r>
            <a:r>
              <a:rPr lang="en-US" altLang="el-GR" sz="2800" b="1" dirty="0">
                <a:solidFill>
                  <a:srgbClr val="011893"/>
                </a:solidFill>
                <a:latin typeface="Arial" panose="020B0604020202020204" pitchFamily="34" charset="0"/>
              </a:rPr>
              <a:t>’ Dynamic Model of Care:</a:t>
            </a:r>
            <a:endParaRPr lang="el-GR" altLang="el-GR" sz="2800" b="1" dirty="0">
              <a:solidFill>
                <a:srgbClr val="011893"/>
              </a:solidFill>
              <a:latin typeface="Arial" panose="020B0604020202020204" pitchFamily="34" charset="0"/>
            </a:endParaRP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6F2B0919-689C-2BFE-B6A5-C4E7DFA70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032000"/>
            <a:ext cx="541655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Tx/>
              <a:buSzTx/>
              <a:buNone/>
            </a:pPr>
            <a:r>
              <a:rPr lang="en-US" altLang="el-GR" sz="2400" dirty="0">
                <a:solidFill>
                  <a:srgbClr val="0000CC"/>
                </a:solidFill>
              </a:rPr>
              <a:t>A combination of acceptance, diversity, color, music, playing, communication, innovation, personal and professional development, awards, expertise, quality of care, knowledge transfer, training and education, understanding and respect for everyone involved. </a:t>
            </a:r>
            <a:endParaRPr lang="el-GR" altLang="el-GR" sz="2400" dirty="0">
              <a:solidFill>
                <a:srgbClr val="0000CC"/>
              </a:solidFill>
            </a:endParaRPr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7D41C7FC-6133-68A0-8DE0-08CC645AD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3" y="5622925"/>
            <a:ext cx="8674100" cy="830263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None/>
            </a:pPr>
            <a:r>
              <a:rPr lang="en-US" altLang="el-GR" sz="2400" dirty="0">
                <a:solidFill>
                  <a:srgbClr val="0000CC"/>
                </a:solidFill>
              </a:rPr>
              <a:t>A system of care based on each of us, with our limitations and our full potential</a:t>
            </a:r>
          </a:p>
        </p:txBody>
      </p:sp>
      <p:pic>
        <p:nvPicPr>
          <p:cNvPr id="76806" name="Picture 1">
            <a:extLst>
              <a:ext uri="{FF2B5EF4-FFF2-40B4-BE49-F238E27FC236}">
                <a16:creationId xmlns:a16="http://schemas.microsoft.com/office/drawing/2014/main" id="{209C5303-2727-9844-221F-C42BAE9E6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2852738"/>
            <a:ext cx="2825750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63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4" grpId="0"/>
      <p:bldP spid="7168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>
            <a:extLst>
              <a:ext uri="{FF2B5EF4-FFF2-40B4-BE49-F238E27FC236}">
                <a16:creationId xmlns:a16="http://schemas.microsoft.com/office/drawing/2014/main" id="{3C38F4AC-1032-A452-64B3-5D70BEB26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8F9FF"/>
          </a:solidFill>
          <a:ln w="9525">
            <a:solidFill>
              <a:srgbClr val="CCCC99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l-GR" sz="1800">
              <a:latin typeface="Georgia" panose="02040502050405020303" pitchFamily="18" charset="0"/>
            </a:endParaRPr>
          </a:p>
        </p:txBody>
      </p:sp>
      <p:sp>
        <p:nvSpPr>
          <p:cNvPr id="77827" name="Τίτλος 1">
            <a:extLst>
              <a:ext uri="{FF2B5EF4-FFF2-40B4-BE49-F238E27FC236}">
                <a16:creationId xmlns:a16="http://schemas.microsoft.com/office/drawing/2014/main" id="{C23291D9-882C-4977-DD9B-250C01E7A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altLang="el-GR">
              <a:solidFill>
                <a:srgbClr val="7B9899"/>
              </a:solidFill>
              <a:latin typeface="Arial" panose="020B0604020202020204" pitchFamily="34" charset="0"/>
            </a:endParaRPr>
          </a:p>
        </p:txBody>
      </p:sp>
      <p:sp>
        <p:nvSpPr>
          <p:cNvPr id="77828" name="Θέση περιεχομένου 2">
            <a:extLst>
              <a:ext uri="{FF2B5EF4-FFF2-40B4-BE49-F238E27FC236}">
                <a16:creationId xmlns:a16="http://schemas.microsoft.com/office/drawing/2014/main" id="{DCEF45B5-C215-7282-0977-DFD3824A2A7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endParaRPr lang="el-GR" altLang="el-GR">
              <a:latin typeface="Arial" panose="020B060402020202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97E4807-834C-EFFB-3FAB-1DC21E4E4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242888"/>
            <a:ext cx="1072515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34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29DCB70-32CC-890A-753A-E30393417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0BDFB7-D73F-1C79-261A-DDB0DD9345A9}"/>
              </a:ext>
            </a:extLst>
          </p:cNvPr>
          <p:cNvSpPr txBox="1"/>
          <p:nvPr/>
        </p:nvSpPr>
        <p:spPr>
          <a:xfrm>
            <a:off x="2703973" y="1862822"/>
            <a:ext cx="5841313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We are all equally important</a:t>
            </a:r>
          </a:p>
          <a:p>
            <a:pPr marL="228600" indent="-2286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Together we can accomplish more, even though we are so diverse!</a:t>
            </a:r>
          </a:p>
        </p:txBody>
      </p:sp>
    </p:spTree>
    <p:extLst>
      <p:ext uri="{BB962C8B-B14F-4D97-AF65-F5344CB8AC3E}">
        <p14:creationId xmlns:p14="http://schemas.microsoft.com/office/powerpoint/2010/main" val="456826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E00764D-17A6-524F-877D-8C139E20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BD961A1-CADE-574A-8832-FA3813827C3E}"/>
              </a:ext>
            </a:extLst>
          </p:cNvPr>
          <p:cNvSpPr txBox="1">
            <a:spLocks noChangeArrowheads="1"/>
          </p:cNvSpPr>
          <p:nvPr/>
        </p:nvSpPr>
        <p:spPr>
          <a:xfrm>
            <a:off x="4147457" y="1959439"/>
            <a:ext cx="4996543" cy="1860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How to be an Attractive Employer</a:t>
            </a:r>
            <a:endParaRPr lang="en-US" alt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52753F4D-79ED-4041-8069-CD07079D2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29702"/>
            <a:ext cx="6096237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altLang="en-US" b="1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GB" altLang="en-US" b="1" dirty="0">
                <a:solidFill>
                  <a:schemeClr val="accent1">
                    <a:lumMod val="75000"/>
                  </a:schemeClr>
                </a:solidFill>
              </a:rPr>
              <a:t>Costis Prouskas</a:t>
            </a:r>
            <a:r>
              <a:rPr lang="el-GR" alt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altLang="en-US" b="1" dirty="0">
                <a:solidFill>
                  <a:schemeClr val="accent1">
                    <a:lumMod val="75000"/>
                  </a:schemeClr>
                </a:solidFill>
              </a:rPr>
              <a:t>PhD</a:t>
            </a:r>
            <a:endParaRPr lang="el-GR" altLang="en-US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</a:rPr>
              <a:t>Psychologist</a:t>
            </a:r>
            <a:r>
              <a:rPr lang="el-GR" altLang="en-US" sz="2000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</a:rPr>
              <a:t>Dr of </a:t>
            </a:r>
            <a:r>
              <a:rPr lang="en-GB" altLang="en-US" sz="2000" dirty="0">
                <a:solidFill>
                  <a:schemeClr val="accent1">
                    <a:lumMod val="75000"/>
                  </a:schemeClr>
                </a:solidFill>
              </a:rPr>
              <a:t>Gerontology</a:t>
            </a:r>
            <a:endParaRPr lang="en-GB" altLang="en-US" sz="2000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lnSpc>
                <a:spcPct val="150000"/>
              </a:lnSpc>
              <a:buNone/>
            </a:pPr>
            <a:r>
              <a:rPr lang="en-GB" altLang="en-US" sz="2000" u="sng" dirty="0" err="1">
                <a:solidFill>
                  <a:schemeClr val="accent1">
                    <a:lumMod val="75000"/>
                  </a:schemeClr>
                </a:solidFill>
              </a:rPr>
              <a:t>prouskas@aktios.gr</a:t>
            </a:r>
            <a:endParaRPr lang="el-GR" altLang="en-US" sz="2000" u="sng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alt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altLang="en-US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altLang="en-US" sz="2400" dirty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sz="200" dirty="0"/>
          </a:p>
        </p:txBody>
      </p:sp>
    </p:spTree>
    <p:extLst>
      <p:ext uri="{BB962C8B-B14F-4D97-AF65-F5344CB8AC3E}">
        <p14:creationId xmlns:p14="http://schemas.microsoft.com/office/powerpoint/2010/main" val="1264000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E880E4-E57E-2BA7-D5A2-5AD85A613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CDC991-B330-4A09-85D7-155CA9C90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5353" y="486331"/>
            <a:ext cx="5539407" cy="58164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Supply &amp; Demand</a:t>
            </a:r>
            <a:endParaRPr lang="en-US" sz="4000" dirty="0">
              <a:solidFill>
                <a:schemeClr val="tx2">
                  <a:lumMod val="90000"/>
                  <a:lumOff val="10000"/>
                </a:schemeClr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6" name="Πίνακας 3">
            <a:extLst>
              <a:ext uri="{FF2B5EF4-FFF2-40B4-BE49-F238E27FC236}">
                <a16:creationId xmlns:a16="http://schemas.microsoft.com/office/drawing/2014/main" id="{AA96261B-A4AC-459A-AD05-3B9D0AEBDB40}"/>
              </a:ext>
            </a:extLst>
          </p:cNvPr>
          <p:cNvGraphicFramePr>
            <a:graphicFrameLocks noGrp="1"/>
          </p:cNvGraphicFramePr>
          <p:nvPr/>
        </p:nvGraphicFramePr>
        <p:xfrm>
          <a:off x="1294995" y="2840827"/>
          <a:ext cx="3562661" cy="353084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01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1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44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E74B5"/>
                          </a:solidFill>
                          <a:effectLst/>
                        </a:rPr>
                        <a:t>Region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70C0"/>
                          </a:solidFill>
                          <a:effectLst/>
                        </a:rPr>
                        <a:t>No of LTC Units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31"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North Aegean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10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931"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South Aegean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10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931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rgbClr val="2E74B5"/>
                          </a:solidFill>
                          <a:effectLst/>
                        </a:rPr>
                        <a:t>Ionian </a:t>
                      </a:r>
                      <a:r>
                        <a:rPr lang="el-GR" sz="1400" b="1" dirty="0" err="1">
                          <a:solidFill>
                            <a:srgbClr val="2E74B5"/>
                          </a:solidFill>
                          <a:effectLst/>
                        </a:rPr>
                        <a:t>islands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9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31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rgbClr val="2E74B5"/>
                          </a:solidFill>
                          <a:effectLst/>
                        </a:rPr>
                        <a:t>Western </a:t>
                      </a:r>
                      <a:r>
                        <a:rPr lang="el-GR" sz="1400" b="1" dirty="0" err="1">
                          <a:solidFill>
                            <a:srgbClr val="2E74B5"/>
                          </a:solidFill>
                          <a:effectLst/>
                        </a:rPr>
                        <a:t>Greece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13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1597"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Thessalia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7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931"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Peloponeese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rgbClr val="2E74B5"/>
                          </a:solidFill>
                          <a:effectLst/>
                        </a:rPr>
                        <a:t>12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931"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Attica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143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931"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rgbClr val="2E74B5"/>
                          </a:solidFill>
                          <a:effectLst/>
                        </a:rPr>
                        <a:t>Crete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24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931"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Epirus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6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5931"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Western Macedonia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rgbClr val="2E74B5"/>
                          </a:solidFill>
                          <a:effectLst/>
                        </a:rPr>
                        <a:t>4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1861"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Eastern Macedonia &amp; Thrace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10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931"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Central Macedonia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29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931">
                <a:tc>
                  <a:txBody>
                    <a:bodyPr/>
                    <a:lstStyle/>
                    <a:p>
                      <a:pPr algn="ctr"/>
                      <a:r>
                        <a:rPr lang="el-GR" sz="1400" b="1">
                          <a:solidFill>
                            <a:srgbClr val="2E74B5"/>
                          </a:solidFill>
                          <a:effectLst/>
                        </a:rPr>
                        <a:t>Central Greece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rgbClr val="2E74B5"/>
                          </a:solidFill>
                          <a:effectLst/>
                        </a:rPr>
                        <a:t>18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5931"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70C0"/>
                          </a:solidFill>
                          <a:effectLst/>
                        </a:rPr>
                        <a:t>Total</a:t>
                      </a:r>
                      <a:endParaRPr lang="el-GR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70C0"/>
                          </a:solidFill>
                          <a:effectLst/>
                        </a:rPr>
                        <a:t>295</a:t>
                      </a:r>
                      <a:endParaRPr lang="el-GR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94" marR="6859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7" name="Θέση περιεχομένου 4">
            <a:extLst>
              <a:ext uri="{FF2B5EF4-FFF2-40B4-BE49-F238E27FC236}">
                <a16:creationId xmlns:a16="http://schemas.microsoft.com/office/drawing/2014/main" id="{62C25443-7BA5-4F48-91C3-30B4394422F4}"/>
              </a:ext>
            </a:extLst>
          </p:cNvPr>
          <p:cNvGraphicFramePr>
            <a:graphicFrameLocks/>
          </p:cNvGraphicFramePr>
          <p:nvPr/>
        </p:nvGraphicFramePr>
        <p:xfrm>
          <a:off x="5245056" y="1554303"/>
          <a:ext cx="3230217" cy="4722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5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6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7222"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u="none" strike="noStrike" dirty="0">
                          <a:effectLst/>
                        </a:rPr>
                        <a:t> </a:t>
                      </a:r>
                      <a:endParaRPr lang="el-GR" sz="1600" b="0" i="0" u="none" strike="noStrike" dirty="0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 of Local Population</a:t>
                      </a:r>
                      <a:endParaRPr lang="en-US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% of national Elder pop.</a:t>
                      </a:r>
                      <a:endParaRPr lang="en-US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North Macedonia</a:t>
                      </a:r>
                      <a:endParaRPr lang="en-US" sz="1600" b="0" i="0" u="none" strike="noStrike" dirty="0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27%</a:t>
                      </a:r>
                      <a:endParaRPr lang="el-GR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>
                          <a:effectLst/>
                        </a:rPr>
                        <a:t>6%</a:t>
                      </a:r>
                      <a:endParaRPr lang="el-GR" sz="1600" b="0" i="0" u="none" strike="noStrike" dirty="0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58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Central Macedonia</a:t>
                      </a:r>
                      <a:endParaRPr lang="en-US" sz="1600" b="1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25%</a:t>
                      </a:r>
                      <a:endParaRPr lang="el-GR" sz="1600" b="1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>
                          <a:effectLst/>
                        </a:rPr>
                        <a:t>17%</a:t>
                      </a:r>
                      <a:endParaRPr lang="el-GR" sz="1600" b="0" i="0" u="none" strike="noStrike" dirty="0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West Macedonia</a:t>
                      </a:r>
                      <a:endParaRPr lang="en-US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>
                          <a:effectLst/>
                        </a:rPr>
                        <a:t>27%</a:t>
                      </a:r>
                      <a:endParaRPr lang="el-GR" sz="1600" b="0" i="0" u="none" strike="noStrike" dirty="0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3%</a:t>
                      </a:r>
                      <a:endParaRPr lang="el-GR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Epirus</a:t>
                      </a:r>
                      <a:endParaRPr lang="en-US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30%</a:t>
                      </a:r>
                      <a:endParaRPr lang="el-GR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4%</a:t>
                      </a:r>
                      <a:endParaRPr lang="el-GR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Thessaly</a:t>
                      </a:r>
                      <a:endParaRPr lang="en-US" sz="1600" b="1" i="0" u="none" strike="noStrike" dirty="0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28%</a:t>
                      </a:r>
                      <a:endParaRPr lang="el-GR" sz="1600" b="1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8%</a:t>
                      </a:r>
                      <a:endParaRPr lang="el-GR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Central Greece</a:t>
                      </a:r>
                      <a:endParaRPr lang="en-US" sz="1600" b="1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28%</a:t>
                      </a:r>
                      <a:endParaRPr lang="el-GR" sz="1600" b="1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6%</a:t>
                      </a:r>
                      <a:endParaRPr lang="el-GR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Ionian Islands</a:t>
                      </a:r>
                      <a:endParaRPr lang="en-US" sz="1600" b="1" i="0" u="none" strike="noStrike" dirty="0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27%</a:t>
                      </a:r>
                      <a:endParaRPr lang="el-GR" sz="1600" b="1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>
                          <a:effectLst/>
                        </a:rPr>
                        <a:t>2%</a:t>
                      </a:r>
                      <a:endParaRPr lang="el-GR" sz="1600" b="0" i="0" u="none" strike="noStrike" dirty="0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Western Greece</a:t>
                      </a:r>
                      <a:endParaRPr lang="en-US" sz="1600" b="1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26%</a:t>
                      </a:r>
                      <a:endParaRPr lang="el-GR" sz="1600" b="1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6%</a:t>
                      </a:r>
                      <a:endParaRPr lang="el-GR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Peloponnese</a:t>
                      </a:r>
                      <a:endParaRPr lang="en-US" sz="1600" b="1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29%</a:t>
                      </a:r>
                      <a:endParaRPr lang="el-GR" sz="1600" b="1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6%</a:t>
                      </a:r>
                      <a:endParaRPr lang="el-GR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Attica</a:t>
                      </a:r>
                      <a:endParaRPr lang="en-US" sz="1600" b="1" i="0" u="none" strike="noStrike" dirty="0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23%</a:t>
                      </a:r>
                      <a:endParaRPr lang="el-GR" sz="1600" b="1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32%</a:t>
                      </a:r>
                      <a:endParaRPr lang="el-GR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North Aegean</a:t>
                      </a:r>
                      <a:endParaRPr lang="en-US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29%</a:t>
                      </a:r>
                      <a:endParaRPr lang="el-GR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2%</a:t>
                      </a:r>
                      <a:endParaRPr lang="el-GR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South Aegean</a:t>
                      </a:r>
                      <a:endParaRPr lang="en-US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22%</a:t>
                      </a:r>
                      <a:endParaRPr lang="el-GR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2%</a:t>
                      </a:r>
                      <a:endParaRPr lang="el-GR" sz="1600" b="0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76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Creta</a:t>
                      </a:r>
                      <a:endParaRPr lang="en-US" sz="1600" b="1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>
                          <a:effectLst/>
                        </a:rPr>
                        <a:t>23%</a:t>
                      </a:r>
                      <a:endParaRPr lang="el-GR" sz="1600" b="1" i="0" u="none" strike="noStrike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u="none" strike="noStrike" dirty="0">
                          <a:effectLst/>
                        </a:rPr>
                        <a:t>5%</a:t>
                      </a:r>
                      <a:endParaRPr lang="el-GR" sz="1600" b="0" i="0" u="none" strike="noStrike" dirty="0">
                        <a:effectLst/>
                        <a:latin typeface="Arial Greek" panose="020B0604020202020204" pitchFamily="34" charset="0"/>
                      </a:endParaRPr>
                    </a:p>
                  </a:txBody>
                  <a:tcPr marL="6364" marR="6364" marT="6364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5416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3425019-A8FB-42A0-923A-8EE3105CB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865EFAA-1651-BC45-83AD-D88C1873F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601119"/>
            <a:ext cx="6858000" cy="1655762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Workforce Concerns</a:t>
            </a:r>
            <a:endParaRPr lang="el-G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1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>
            <a:extLst>
              <a:ext uri="{FF2B5EF4-FFF2-40B4-BE49-F238E27FC236}">
                <a16:creationId xmlns:a16="http://schemas.microsoft.com/office/drawing/2014/main" id="{EE7FD5B1-4696-4E60-9C15-6A099C6AA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>
            <a:extLst>
              <a:ext uri="{FF2B5EF4-FFF2-40B4-BE49-F238E27FC236}">
                <a16:creationId xmlns:a16="http://schemas.microsoft.com/office/drawing/2014/main" id="{334060E5-365B-497A-8EBD-E0CA6469A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213" y="416795"/>
            <a:ext cx="2944724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Concerns</a:t>
            </a:r>
            <a:endParaRPr lang="el-GR" alt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7347" name="Θέση περιεχομένου 8">
            <a:extLst>
              <a:ext uri="{FF2B5EF4-FFF2-40B4-BE49-F238E27FC236}">
                <a16:creationId xmlns:a16="http://schemas.microsoft.com/office/drawing/2014/main" id="{29FCB465-7C5F-4D02-A80A-D506CE397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3188" y="1223041"/>
            <a:ext cx="6264275" cy="5410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High </a:t>
            </a:r>
            <a:r>
              <a:rPr lang="en-US" altLang="el-GR" sz="2400" b="1" dirty="0">
                <a:solidFill>
                  <a:srgbClr val="003399"/>
                </a:solidFill>
                <a:latin typeface="Arial" panose="020B0604020202020204" pitchFamily="34" charset="0"/>
              </a:rPr>
              <a:t>turnover</a:t>
            </a: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 rates</a:t>
            </a:r>
          </a:p>
          <a:p>
            <a:pPr>
              <a:lnSpc>
                <a:spcPct val="150000"/>
              </a:lnSpc>
            </a:pPr>
            <a:r>
              <a:rPr lang="en-US" altLang="el-GR" sz="2400" b="1" dirty="0">
                <a:solidFill>
                  <a:srgbClr val="003399"/>
                </a:solidFill>
                <a:latin typeface="Arial" panose="020B0604020202020204" pitchFamily="34" charset="0"/>
              </a:rPr>
              <a:t>Lack of standardized training </a:t>
            </a: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and clear professional profiles</a:t>
            </a:r>
          </a:p>
          <a:p>
            <a:pPr>
              <a:lnSpc>
                <a:spcPct val="150000"/>
              </a:lnSpc>
            </a:pP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Training is instead often reliant on individual care provider efforts</a:t>
            </a:r>
          </a:p>
          <a:p>
            <a:pPr>
              <a:lnSpc>
                <a:spcPct val="150000"/>
              </a:lnSpc>
            </a:pPr>
            <a:r>
              <a:rPr lang="en-US" altLang="el-GR" sz="2400" b="1" dirty="0">
                <a:solidFill>
                  <a:srgbClr val="003399"/>
                </a:solidFill>
                <a:latin typeface="Arial" panose="020B0604020202020204" pitchFamily="34" charset="0"/>
              </a:rPr>
              <a:t>Inequalities in pay </a:t>
            </a:r>
            <a:r>
              <a:rPr lang="en-US" altLang="el-GR" sz="2400" dirty="0">
                <a:solidFill>
                  <a:srgbClr val="003399"/>
                </a:solidFill>
                <a:latin typeface="Arial" panose="020B0604020202020204" pitchFamily="34" charset="0"/>
              </a:rPr>
              <a:t>&amp; conditions (across public and private service providers)</a:t>
            </a:r>
            <a:endParaRPr lang="el-GR" altLang="el-GR" sz="2400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57348" name="Picture 2" descr="HERO (Erasmus+)">
            <a:extLst>
              <a:ext uri="{FF2B5EF4-FFF2-40B4-BE49-F238E27FC236}">
                <a16:creationId xmlns:a16="http://schemas.microsoft.com/office/drawing/2014/main" id="{0ECF2460-75B4-48D4-9767-60EC74B8D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73688"/>
            <a:ext cx="22479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C9492E23-0D03-421E-AF65-ACB549FC0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561013"/>
            <a:ext cx="23971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590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0C55C-3716-6E1D-4E70-A7F3F28E7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37430-1B1F-4181-CAA0-0B2F08D68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3" name="Rectangle 2">
            <a:extLst>
              <a:ext uri="{FF2B5EF4-FFF2-40B4-BE49-F238E27FC236}">
                <a16:creationId xmlns:a16="http://schemas.microsoft.com/office/drawing/2014/main" id="{2F116784-F248-61C5-27F6-45070BEF5F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27583" y="350183"/>
            <a:ext cx="5104960" cy="836214"/>
          </a:xfrm>
        </p:spPr>
        <p:txBody>
          <a:bodyPr/>
          <a:lstStyle/>
          <a:p>
            <a:r>
              <a:rPr lang="en-GB" alt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Model of care: A Bicycle</a:t>
            </a:r>
            <a:endParaRPr lang="el-GR" alt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5778" name="Rectangle 5">
            <a:extLst>
              <a:ext uri="{FF2B5EF4-FFF2-40B4-BE49-F238E27FC236}">
                <a16:creationId xmlns:a16="http://schemas.microsoft.com/office/drawing/2014/main" id="{D6C62751-B61B-C563-8D1B-5B84538627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38829" y="1002853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altLang="en-US" sz="2600" dirty="0">
                <a:solidFill>
                  <a:schemeClr val="accent1">
                    <a:lumMod val="75000"/>
                  </a:schemeClr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What does a bicycle need to stay in motion?</a:t>
            </a:r>
            <a:endParaRPr lang="el-GR" altLang="en-US" sz="2600" dirty="0">
              <a:solidFill>
                <a:schemeClr val="accent1">
                  <a:lumMod val="75000"/>
                </a:schemeClr>
              </a:solidFill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pic>
        <p:nvPicPr>
          <p:cNvPr id="54275" name="Picture 6" descr="bicycle 4">
            <a:extLst>
              <a:ext uri="{FF2B5EF4-FFF2-40B4-BE49-F238E27FC236}">
                <a16:creationId xmlns:a16="http://schemas.microsoft.com/office/drawing/2014/main" id="{1779F867-9A78-2F41-7083-FFF2AC29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34" y="2385592"/>
            <a:ext cx="3837107" cy="311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Line 7">
            <a:extLst>
              <a:ext uri="{FF2B5EF4-FFF2-40B4-BE49-F238E27FC236}">
                <a16:creationId xmlns:a16="http://schemas.microsoft.com/office/drawing/2014/main" id="{64E55F3C-AA76-62FB-716F-DCA3307E2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1629" y="4214654"/>
            <a:ext cx="574676" cy="44861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5781" name="Line 8">
            <a:extLst>
              <a:ext uri="{FF2B5EF4-FFF2-40B4-BE49-F238E27FC236}">
                <a16:creationId xmlns:a16="http://schemas.microsoft.com/office/drawing/2014/main" id="{BAFA7E2A-94D1-57FE-D486-3D3C94A08B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81730" y="5092713"/>
            <a:ext cx="790575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5782" name="Line 10">
            <a:extLst>
              <a:ext uri="{FF2B5EF4-FFF2-40B4-BE49-F238E27FC236}">
                <a16:creationId xmlns:a16="http://schemas.microsoft.com/office/drawing/2014/main" id="{BAEE2618-2FA0-2329-D7A9-292D844F9A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5463" y="5128296"/>
            <a:ext cx="0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5783" name="Line 11">
            <a:extLst>
              <a:ext uri="{FF2B5EF4-FFF2-40B4-BE49-F238E27FC236}">
                <a16:creationId xmlns:a16="http://schemas.microsoft.com/office/drawing/2014/main" id="{7332D448-AE77-0F02-3398-3FDECC47FD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56256" y="2898605"/>
            <a:ext cx="73695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5784" name="Line 12">
            <a:extLst>
              <a:ext uri="{FF2B5EF4-FFF2-40B4-BE49-F238E27FC236}">
                <a16:creationId xmlns:a16="http://schemas.microsoft.com/office/drawing/2014/main" id="{5CFC087C-E4A3-04C9-B254-81401688C8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26740" y="3122924"/>
            <a:ext cx="503238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4281" name="Line 13">
            <a:extLst>
              <a:ext uri="{FF2B5EF4-FFF2-40B4-BE49-F238E27FC236}">
                <a16:creationId xmlns:a16="http://schemas.microsoft.com/office/drawing/2014/main" id="{43715E29-76B6-D1D4-A266-E5A0ECAC33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5256" y="3849705"/>
            <a:ext cx="43180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5786" name="Text Box 14">
            <a:extLst>
              <a:ext uri="{FF2B5EF4-FFF2-40B4-BE49-F238E27FC236}">
                <a16:creationId xmlns:a16="http://schemas.microsoft.com/office/drawing/2014/main" id="{AC9DC5DD-3749-F0F5-F29E-B785AD08B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064" y="2636667"/>
            <a:ext cx="1008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Dementia Patient</a:t>
            </a:r>
            <a:endParaRPr lang="el-GR" alt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787" name="Text Box 15">
            <a:extLst>
              <a:ext uri="{FF2B5EF4-FFF2-40B4-BE49-F238E27FC236}">
                <a16:creationId xmlns:a16="http://schemas.microsoft.com/office/drawing/2014/main" id="{622D89E3-7D57-164F-42EC-F61467214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846" y="2968746"/>
            <a:ext cx="1544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Management</a:t>
            </a:r>
            <a:endParaRPr lang="el-GR" alt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788" name="Text Box 17">
            <a:extLst>
              <a:ext uri="{FF2B5EF4-FFF2-40B4-BE49-F238E27FC236}">
                <a16:creationId xmlns:a16="http://schemas.microsoft.com/office/drawing/2014/main" id="{2FC77A80-6B4A-5E1C-AC95-88EDF7C80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05" y="3927860"/>
            <a:ext cx="1728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Medical Care</a:t>
            </a:r>
            <a:endParaRPr lang="el-GR" alt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789" name="Text Box 18">
            <a:extLst>
              <a:ext uri="{FF2B5EF4-FFF2-40B4-BE49-F238E27FC236}">
                <a16:creationId xmlns:a16="http://schemas.microsoft.com/office/drawing/2014/main" id="{5B406FA6-2434-3857-15E5-AA160DB6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696" y="5683245"/>
            <a:ext cx="1368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Nursing</a:t>
            </a:r>
            <a:r>
              <a:rPr lang="en-GB" altLang="en-US" sz="1400" b="1" dirty="0"/>
              <a:t> Care</a:t>
            </a:r>
            <a:endParaRPr lang="el-GR" altLang="en-US" sz="1400" b="1" dirty="0"/>
          </a:p>
        </p:txBody>
      </p:sp>
      <p:sp>
        <p:nvSpPr>
          <p:cNvPr id="54286" name="Text Box 19">
            <a:extLst>
              <a:ext uri="{FF2B5EF4-FFF2-40B4-BE49-F238E27FC236}">
                <a16:creationId xmlns:a16="http://schemas.microsoft.com/office/drawing/2014/main" id="{AF0C92CF-4B56-8545-E5DF-2B796F644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056" y="3422433"/>
            <a:ext cx="1654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Daily routine and protocols</a:t>
            </a:r>
            <a:endParaRPr lang="el-GR" alt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791" name="Text Box 20">
            <a:extLst>
              <a:ext uri="{FF2B5EF4-FFF2-40B4-BE49-F238E27FC236}">
                <a16:creationId xmlns:a16="http://schemas.microsoft.com/office/drawing/2014/main" id="{3DA9683C-4A04-04A5-5B1C-0BEEB15BA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0735" y="5335899"/>
            <a:ext cx="2030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Assessment</a:t>
            </a:r>
            <a:endParaRPr lang="el-GR" alt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5792" name="Line 21">
            <a:extLst>
              <a:ext uri="{FF2B5EF4-FFF2-40B4-BE49-F238E27FC236}">
                <a16:creationId xmlns:a16="http://schemas.microsoft.com/office/drawing/2014/main" id="{A9A61A82-B682-3464-6E51-C859D175AB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1203" y="2546661"/>
            <a:ext cx="12239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5793" name="Text Box 22">
            <a:extLst>
              <a:ext uri="{FF2B5EF4-FFF2-40B4-BE49-F238E27FC236}">
                <a16:creationId xmlns:a16="http://schemas.microsoft.com/office/drawing/2014/main" id="{32430D60-AB5E-816C-6DC4-945BB36F3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871" y="2190580"/>
            <a:ext cx="2190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600" b="1" dirty="0">
                <a:solidFill>
                  <a:srgbClr val="996600"/>
                </a:solidFill>
              </a:rPr>
              <a:t>Route/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600" b="1" dirty="0">
                <a:solidFill>
                  <a:srgbClr val="996600"/>
                </a:solidFill>
              </a:rPr>
              <a:t>Course of Treatment</a:t>
            </a:r>
            <a:endParaRPr lang="el-GR" altLang="en-US" sz="1600" b="1" dirty="0">
              <a:solidFill>
                <a:srgbClr val="99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6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/>
      <p:bldP spid="75787" grpId="0"/>
      <p:bldP spid="75788" grpId="0"/>
      <p:bldP spid="75789" grpId="0"/>
      <p:bldP spid="75791" grpId="0"/>
      <p:bldP spid="757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19DFE-CA83-AC8F-91DA-73A7DED20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B448D53-3DC2-C8C4-D26A-F13A7A9A8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7" name="Picture 5" descr="bicycle 4">
            <a:extLst>
              <a:ext uri="{FF2B5EF4-FFF2-40B4-BE49-F238E27FC236}">
                <a16:creationId xmlns:a16="http://schemas.microsoft.com/office/drawing/2014/main" id="{A794B11F-536F-5C9D-26C2-AC0B8129D83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3715" y="2518029"/>
            <a:ext cx="2371824" cy="2251245"/>
          </a:xfrm>
          <a:noFill/>
        </p:spPr>
      </p:pic>
      <p:pic>
        <p:nvPicPr>
          <p:cNvPr id="55298" name="Picture 6" descr="bicycle 5">
            <a:extLst>
              <a:ext uri="{FF2B5EF4-FFF2-40B4-BE49-F238E27FC236}">
                <a16:creationId xmlns:a16="http://schemas.microsoft.com/office/drawing/2014/main" id="{37C2EDE3-CFD8-1ABD-FD16-0468C6C9D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74" y="1973674"/>
            <a:ext cx="3124366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Line 7">
            <a:extLst>
              <a:ext uri="{FF2B5EF4-FFF2-40B4-BE49-F238E27FC236}">
                <a16:creationId xmlns:a16="http://schemas.microsoft.com/office/drawing/2014/main" id="{1EFF4D3D-2A9C-ABFF-78A5-710E60BA83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1180" y="2518029"/>
            <a:ext cx="1295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5300" name="Line 9">
            <a:extLst>
              <a:ext uri="{FF2B5EF4-FFF2-40B4-BE49-F238E27FC236}">
                <a16:creationId xmlns:a16="http://schemas.microsoft.com/office/drawing/2014/main" id="{AEF757BC-8430-A166-E296-739C01464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431904" y="3670301"/>
            <a:ext cx="792163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5301" name="Text Box 10">
            <a:extLst>
              <a:ext uri="{FF2B5EF4-FFF2-40B4-BE49-F238E27FC236}">
                <a16:creationId xmlns:a16="http://schemas.microsoft.com/office/drawing/2014/main" id="{DDF2C2AB-10C2-9E8A-7182-575C12C64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2" y="4922069"/>
            <a:ext cx="28082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Straight route</a:t>
            </a:r>
            <a:endParaRPr lang="el-GR" altLang="en-U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One Direction</a:t>
            </a:r>
            <a:endParaRPr lang="el-GR" altLang="en-U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Predetermined destination</a:t>
            </a:r>
            <a:endParaRPr lang="el-GR" alt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5302" name="Text Box 11">
            <a:extLst>
              <a:ext uri="{FF2B5EF4-FFF2-40B4-BE49-F238E27FC236}">
                <a16:creationId xmlns:a16="http://schemas.microsoft.com/office/drawing/2014/main" id="{AB7CCD2A-0766-A268-DA79-FB1AE9C86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8600" y="1778822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Linear/ Static intervention</a:t>
            </a:r>
            <a:endParaRPr lang="el-GR" alt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5303" name="Text Box 12">
            <a:extLst>
              <a:ext uri="{FF2B5EF4-FFF2-40B4-BE49-F238E27FC236}">
                <a16:creationId xmlns:a16="http://schemas.microsoft.com/office/drawing/2014/main" id="{C5ECE0BF-0892-34B5-B22C-B6E355EAB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5238" y="4769274"/>
            <a:ext cx="1223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Dynamic intervention</a:t>
            </a:r>
            <a:endParaRPr lang="el-GR" alt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5304" name="Text Box 13">
            <a:extLst>
              <a:ext uri="{FF2B5EF4-FFF2-40B4-BE49-F238E27FC236}">
                <a16:creationId xmlns:a16="http://schemas.microsoft.com/office/drawing/2014/main" id="{75F3FD35-783C-8FC9-B1D3-55CE56C9C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9917" y="4522799"/>
            <a:ext cx="335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Change of route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Flexibility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Acceptance of difference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Alternative routes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400" b="1" dirty="0">
                <a:solidFill>
                  <a:schemeClr val="accent1">
                    <a:lumMod val="75000"/>
                  </a:schemeClr>
                </a:solidFill>
              </a:rPr>
              <a:t>No predetermined destination</a:t>
            </a:r>
            <a:endParaRPr lang="el-GR" alt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5305" name="Rectangle 2">
            <a:extLst>
              <a:ext uri="{FF2B5EF4-FFF2-40B4-BE49-F238E27FC236}">
                <a16:creationId xmlns:a16="http://schemas.microsoft.com/office/drawing/2014/main" id="{92BB275E-8C38-FD37-33A6-2E4946737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4954" y="433291"/>
            <a:ext cx="672904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</a:rPr>
              <a:t>Psychosocial Sector and Dynamic Model</a:t>
            </a:r>
            <a:r>
              <a:rPr lang="el-GR" altLang="en-US" sz="24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GB" altLang="en-US" sz="2400" b="1" dirty="0">
                <a:solidFill>
                  <a:schemeClr val="accent1">
                    <a:lumMod val="75000"/>
                  </a:schemeClr>
                </a:solidFill>
              </a:rPr>
              <a:t>The Centrifugal and Centripetal Powers</a:t>
            </a:r>
            <a:endParaRPr lang="el-GR" alt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653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2A72DE5-FAF4-2FCE-6320-4222C99AF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1">
            <a:extLst>
              <a:ext uri="{FF2B5EF4-FFF2-40B4-BE49-F238E27FC236}">
                <a16:creationId xmlns:a16="http://schemas.microsoft.com/office/drawing/2014/main" id="{F4BEDB7A-42A5-436A-B8A9-865B8E672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41" y="2942896"/>
            <a:ext cx="3328789" cy="665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313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1F099-FD84-45E4-8F5A-EDBCE8A18EED}"/>
              </a:ext>
            </a:extLst>
          </p:cNvPr>
          <p:cNvSpPr txBox="1">
            <a:spLocks noChangeArrowheads="1"/>
          </p:cNvSpPr>
          <p:nvPr/>
        </p:nvSpPr>
        <p:spPr bwMode="auto">
          <a:xfrm rot="20554070">
            <a:off x="1136492" y="3070725"/>
            <a:ext cx="1000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Building</a:t>
            </a:r>
            <a:endParaRPr lang="el-GR" altLang="el-GR" sz="18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62505-C5E7-43FD-A3A5-2064BD8477AA}"/>
              </a:ext>
            </a:extLst>
          </p:cNvPr>
          <p:cNvSpPr txBox="1">
            <a:spLocks noChangeArrowheads="1"/>
          </p:cNvSpPr>
          <p:nvPr/>
        </p:nvSpPr>
        <p:spPr bwMode="auto">
          <a:xfrm rot="16845362">
            <a:off x="2493826" y="4698563"/>
            <a:ext cx="14177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Daily Schedule</a:t>
            </a:r>
            <a:endParaRPr lang="el-GR" altLang="el-GR" sz="18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1EEDAF-FF65-4FAF-9565-1379CD0F0709}"/>
              </a:ext>
            </a:extLst>
          </p:cNvPr>
          <p:cNvSpPr txBox="1">
            <a:spLocks noChangeArrowheads="1"/>
          </p:cNvSpPr>
          <p:nvPr/>
        </p:nvSpPr>
        <p:spPr bwMode="auto">
          <a:xfrm rot="2534303">
            <a:off x="384714" y="5514159"/>
            <a:ext cx="1361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Community</a:t>
            </a:r>
            <a:r>
              <a:rPr lang="el-GR" altLang="el-GR" sz="1800" dirty="0">
                <a:solidFill>
                  <a:srgbClr val="011893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FE7C18-27D1-4831-8879-C0A90BFD51C1}"/>
              </a:ext>
            </a:extLst>
          </p:cNvPr>
          <p:cNvSpPr txBox="1">
            <a:spLocks noChangeArrowheads="1"/>
          </p:cNvSpPr>
          <p:nvPr/>
        </p:nvSpPr>
        <p:spPr bwMode="auto">
          <a:xfrm rot="-943605">
            <a:off x="1752604" y="5923649"/>
            <a:ext cx="14340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Employees</a:t>
            </a:r>
            <a:endParaRPr lang="el-GR" altLang="el-GR" sz="18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9C5073-5B25-4158-9463-D3CD6413D48A}"/>
              </a:ext>
            </a:extLst>
          </p:cNvPr>
          <p:cNvSpPr txBox="1">
            <a:spLocks noChangeArrowheads="1"/>
          </p:cNvSpPr>
          <p:nvPr/>
        </p:nvSpPr>
        <p:spPr bwMode="auto">
          <a:xfrm rot="-4600207">
            <a:off x="-17561" y="4129083"/>
            <a:ext cx="1345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Family</a:t>
            </a:r>
            <a:endParaRPr lang="el-GR" altLang="el-GR" sz="18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335068-9AED-4E8C-A4F2-66A9004B1BD6}"/>
              </a:ext>
            </a:extLst>
          </p:cNvPr>
          <p:cNvSpPr txBox="1">
            <a:spLocks noChangeArrowheads="1"/>
          </p:cNvSpPr>
          <p:nvPr/>
        </p:nvSpPr>
        <p:spPr bwMode="auto">
          <a:xfrm rot="2984673">
            <a:off x="2297325" y="3455740"/>
            <a:ext cx="11879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Residents</a:t>
            </a:r>
            <a:endParaRPr lang="el-GR" altLang="el-GR" sz="18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3562" name="Rectangle 2">
            <a:extLst>
              <a:ext uri="{FF2B5EF4-FFF2-40B4-BE49-F238E27FC236}">
                <a16:creationId xmlns:a16="http://schemas.microsoft.com/office/drawing/2014/main" id="{ACB02741-873B-4A51-A4A4-365A4297D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627" y="536217"/>
            <a:ext cx="69850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accent4">
                    <a:lumMod val="50000"/>
                  </a:schemeClr>
                </a:solidFill>
                <a:ea typeface="+mj-ea"/>
                <a:cs typeface="+mj-cs"/>
              </a:rPr>
              <a:t>Dynamic Model</a:t>
            </a:r>
            <a:endParaRPr lang="el-GR" altLang="en-US" sz="4000" b="1" dirty="0">
              <a:solidFill>
                <a:schemeClr val="accent4">
                  <a:lumMod val="5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F806B2-8857-419C-BFF1-45867F86F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8" y="1197168"/>
            <a:ext cx="482600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7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"/>
              <a:defRPr sz="22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8CADAE"/>
              </a:buClr>
              <a:buSzPct val="75000"/>
              <a:buFont typeface="Wingdings 2" panose="05020102010507070707" pitchFamily="18" charset="2"/>
              <a:buChar char="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8C7B70"/>
              </a:buClr>
              <a:buSzPct val="70000"/>
              <a:buFont typeface="Wingdings" panose="05000000000000000000" pitchFamily="2" charset="2"/>
              <a:buChar char=""/>
              <a:defRPr sz="20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ClrTx/>
              <a:buSzTx/>
              <a:buFont typeface="Wingdings" panose="05000000000000000000" pitchFamily="2" charset="2"/>
              <a:buAutoNum type="arabicPeriod"/>
            </a:pP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Facilities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Equipment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Decoration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and Hospitality</a:t>
            </a:r>
            <a:endParaRPr lang="el-GR" altLang="en-US" sz="2000" dirty="0">
              <a:solidFill>
                <a:srgbClr val="003399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Tx/>
              <a:buSzTx/>
              <a:buFont typeface="Wingdings" panose="05000000000000000000" pitchFamily="2" charset="2"/>
              <a:buAutoNum type="arabicPeriod"/>
            </a:pP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Residents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: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Evaluation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Individualized Services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Quality Assurance of Care and Quality of Life</a:t>
            </a:r>
            <a:endParaRPr lang="el-GR" altLang="en-US" sz="2000" dirty="0">
              <a:solidFill>
                <a:srgbClr val="003399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Tx/>
              <a:buSzTx/>
              <a:buFont typeface="Wingdings" panose="05000000000000000000" pitchFamily="2" charset="2"/>
              <a:buAutoNum type="arabicPeriod"/>
            </a:pP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Family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: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Understanding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Support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Information and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Cooperation</a:t>
            </a:r>
            <a:endParaRPr lang="el-GR" altLang="en-US" sz="2000" dirty="0">
              <a:solidFill>
                <a:srgbClr val="003399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Tx/>
              <a:buSzTx/>
              <a:buFont typeface="Wingdings" panose="05000000000000000000" pitchFamily="2" charset="2"/>
              <a:buAutoNum type="arabicPeriod"/>
            </a:pP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Community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: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Information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Raising Awareness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Education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Training of New Scientists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Intergenerationality</a:t>
            </a:r>
            <a:endParaRPr lang="el-GR" altLang="en-US" sz="2000" dirty="0">
              <a:solidFill>
                <a:srgbClr val="003399"/>
              </a:solidFill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Tx/>
              <a:buSzTx/>
              <a:buFont typeface="Wingdings" panose="05000000000000000000" pitchFamily="2" charset="2"/>
              <a:buAutoNum type="arabicPeriod"/>
            </a:pP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Daily Schedule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Activities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Interventions, Operating Protocols</a:t>
            </a:r>
          </a:p>
          <a:p>
            <a:pPr>
              <a:spcBef>
                <a:spcPts val="600"/>
              </a:spcBef>
              <a:buClrTx/>
              <a:buSzTx/>
              <a:buFont typeface="Wingdings" panose="05000000000000000000" pitchFamily="2" charset="2"/>
              <a:buAutoNum type="arabicPeriod"/>
            </a:pP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Employees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: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Training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Concern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Development</a:t>
            </a:r>
            <a:r>
              <a:rPr lang="el-GR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dirty="0">
                <a:solidFill>
                  <a:srgbClr val="003399"/>
                </a:solidFill>
                <a:cs typeface="Arial" panose="020B0604020202020204" pitchFamily="34" charset="0"/>
              </a:rPr>
              <a:t>Support</a:t>
            </a:r>
            <a:endParaRPr lang="el-GR" altLang="en-US" sz="2000" dirty="0">
              <a:solidFill>
                <a:srgbClr val="00339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9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</TotalTime>
  <Words>1092</Words>
  <Application>Microsoft Office PowerPoint</Application>
  <PresentationFormat>On-screen Show (4:3)</PresentationFormat>
  <Paragraphs>238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ＭＳ Ｐゴシック</vt:lpstr>
      <vt:lpstr>Aptos</vt:lpstr>
      <vt:lpstr>Aptos Display</vt:lpstr>
      <vt:lpstr>Arial</vt:lpstr>
      <vt:lpstr>Arial Greek</vt:lpstr>
      <vt:lpstr>Calibri</vt:lpstr>
      <vt:lpstr>Georgia</vt:lpstr>
      <vt:lpstr>Times New Roman</vt:lpstr>
      <vt:lpstr>Wingdings</vt:lpstr>
      <vt:lpstr>Office Theme</vt:lpstr>
      <vt:lpstr>PowerPoint Presentation</vt:lpstr>
      <vt:lpstr>Long Term Care in Greece</vt:lpstr>
      <vt:lpstr>Elderly Care in Greece</vt:lpstr>
      <vt:lpstr>Supply &amp; Demand</vt:lpstr>
      <vt:lpstr>PowerPoint Presentation</vt:lpstr>
      <vt:lpstr>Concerns</vt:lpstr>
      <vt:lpstr>Model of care: A Bicycle</vt:lpstr>
      <vt:lpstr>PowerPoint Presentation</vt:lpstr>
      <vt:lpstr>PowerPoint Presentation</vt:lpstr>
      <vt:lpstr>6. Employees: Training, caring, development, support</vt:lpstr>
      <vt:lpstr>Employees: Key contributors in the processes, changes and operation of Aktios</vt:lpstr>
      <vt:lpstr>Effective Team</vt:lpstr>
      <vt:lpstr>PowerPoint Presentation</vt:lpstr>
      <vt:lpstr>PowerPoint Presentation</vt:lpstr>
      <vt:lpstr>PowerPoint Presentation</vt:lpstr>
      <vt:lpstr>Employees: Empowerment</vt:lpstr>
      <vt:lpstr>Employees: Discharge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Employees: Caring</vt:lpstr>
      <vt:lpstr>PowerPoint Presentation</vt:lpstr>
      <vt:lpstr>HERO Project (Erasmus+)</vt:lpstr>
      <vt:lpstr>HERO Project (Erasmus+)</vt:lpstr>
      <vt:lpstr>Objectives</vt:lpstr>
      <vt:lpstr>Objectives</vt:lpstr>
      <vt:lpstr>Results</vt:lpstr>
      <vt:lpstr>A fight for the self-evident</vt:lpstr>
      <vt:lpstr>Aktios’ Dynamic Model of Care: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Panos Kassidakis</dc:creator>
  <cp:lastModifiedBy>Panos Kassidakis</cp:lastModifiedBy>
  <cp:revision>7</cp:revision>
  <dcterms:created xsi:type="dcterms:W3CDTF">2024-09-23T10:48:18Z</dcterms:created>
  <dcterms:modified xsi:type="dcterms:W3CDTF">2024-09-25T09:57:49Z</dcterms:modified>
</cp:coreProperties>
</file>